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.xml" ContentType="application/vnd.openxmlformats-officedocument.drawingml.chart+xml"/>
  <Override PartName="/ppt/notesSlides/notesSlide48.xml" ContentType="application/vnd.openxmlformats-officedocument.presentationml.notesSlide+xml"/>
  <Override PartName="/ppt/charts/chart2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3"/>
  </p:notesMasterIdLst>
  <p:sldIdLst>
    <p:sldId id="256" r:id="rId3"/>
    <p:sldId id="402" r:id="rId4"/>
    <p:sldId id="403" r:id="rId5"/>
    <p:sldId id="627" r:id="rId6"/>
    <p:sldId id="685" r:id="rId7"/>
    <p:sldId id="686" r:id="rId8"/>
    <p:sldId id="687" r:id="rId9"/>
    <p:sldId id="690" r:id="rId10"/>
    <p:sldId id="699" r:id="rId11"/>
    <p:sldId id="688" r:id="rId12"/>
    <p:sldId id="689" r:id="rId13"/>
    <p:sldId id="691" r:id="rId14"/>
    <p:sldId id="629" r:id="rId15"/>
    <p:sldId id="703" r:id="rId16"/>
    <p:sldId id="547" r:id="rId17"/>
    <p:sldId id="706" r:id="rId18"/>
    <p:sldId id="697" r:id="rId19"/>
    <p:sldId id="695" r:id="rId20"/>
    <p:sldId id="639" r:id="rId21"/>
    <p:sldId id="640" r:id="rId22"/>
    <p:sldId id="704" r:id="rId23"/>
    <p:sldId id="705" r:id="rId24"/>
    <p:sldId id="625" r:id="rId25"/>
    <p:sldId id="624" r:id="rId26"/>
    <p:sldId id="700" r:id="rId27"/>
    <p:sldId id="655" r:id="rId28"/>
    <p:sldId id="656" r:id="rId29"/>
    <p:sldId id="642" r:id="rId30"/>
    <p:sldId id="692" r:id="rId31"/>
    <p:sldId id="693" r:id="rId32"/>
    <p:sldId id="696" r:id="rId33"/>
    <p:sldId id="630" r:id="rId34"/>
    <p:sldId id="659" r:id="rId35"/>
    <p:sldId id="631" r:id="rId36"/>
    <p:sldId id="638" r:id="rId37"/>
    <p:sldId id="650" r:id="rId38"/>
    <p:sldId id="645" r:id="rId39"/>
    <p:sldId id="710" r:id="rId40"/>
    <p:sldId id="404" r:id="rId41"/>
    <p:sldId id="684" r:id="rId42"/>
    <p:sldId id="709" r:id="rId43"/>
    <p:sldId id="455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468" r:id="rId57"/>
    <p:sldId id="469" r:id="rId58"/>
    <p:sldId id="470" r:id="rId59"/>
    <p:sldId id="471" r:id="rId60"/>
    <p:sldId id="472" r:id="rId61"/>
    <p:sldId id="473" r:id="rId62"/>
    <p:sldId id="474" r:id="rId63"/>
    <p:sldId id="475" r:id="rId64"/>
    <p:sldId id="476" r:id="rId65"/>
    <p:sldId id="477" r:id="rId66"/>
    <p:sldId id="478" r:id="rId67"/>
    <p:sldId id="480" r:id="rId68"/>
    <p:sldId id="479" r:id="rId69"/>
    <p:sldId id="707" r:id="rId70"/>
    <p:sldId id="481" r:id="rId71"/>
    <p:sldId id="484" r:id="rId72"/>
    <p:sldId id="494" r:id="rId73"/>
    <p:sldId id="496" r:id="rId74"/>
    <p:sldId id="495" r:id="rId75"/>
    <p:sldId id="514" r:id="rId76"/>
    <p:sldId id="497" r:id="rId77"/>
    <p:sldId id="498" r:id="rId78"/>
    <p:sldId id="499" r:id="rId79"/>
    <p:sldId id="518" r:id="rId80"/>
    <p:sldId id="519" r:id="rId81"/>
    <p:sldId id="523" r:id="rId82"/>
    <p:sldId id="516" r:id="rId83"/>
    <p:sldId id="524" r:id="rId84"/>
    <p:sldId id="515" r:id="rId85"/>
    <p:sldId id="520" r:id="rId86"/>
    <p:sldId id="521" r:id="rId87"/>
    <p:sldId id="522" r:id="rId88"/>
    <p:sldId id="504" r:id="rId89"/>
    <p:sldId id="505" r:id="rId90"/>
    <p:sldId id="525" r:id="rId91"/>
    <p:sldId id="526" r:id="rId92"/>
    <p:sldId id="527" r:id="rId93"/>
    <p:sldId id="506" r:id="rId94"/>
    <p:sldId id="528" r:id="rId95"/>
    <p:sldId id="529" r:id="rId96"/>
    <p:sldId id="530" r:id="rId97"/>
    <p:sldId id="651" r:id="rId98"/>
    <p:sldId id="652" r:id="rId99"/>
    <p:sldId id="708" r:id="rId100"/>
    <p:sldId id="698" r:id="rId101"/>
    <p:sldId id="654" r:id="rId10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35305" initials="3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384"/>
    <a:srgbClr val="926DA5"/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4" autoAdjust="0"/>
    <p:restoredTop sz="94494" autoAdjust="0"/>
  </p:normalViewPr>
  <p:slideViewPr>
    <p:cSldViewPr snapToGrid="0" showGuides="1">
      <p:cViewPr>
        <p:scale>
          <a:sx n="60" d="100"/>
          <a:sy n="60" d="100"/>
        </p:scale>
        <p:origin x="-1428" y="-294"/>
      </p:cViewPr>
      <p:guideLst>
        <p:guide orient="horz" pos="216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bodata\users\tim_adriaens\Data\artikels\BiologicalInvasions\Pallas%20squirrel\data\Depleti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bodata\users\tim_adriaens\Data\artikels\BiologicalInvasions\Pallas%20squirrel\data\Depleti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[Depletie.xlsx]Blad8!Draaitabel3</c:name>
    <c:fmtId val="-1"/>
  </c:pivotSource>
  <c:chart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Blad8!$B$1:$B$2</c:f>
              <c:strCache>
                <c:ptCount val="1"/>
                <c:pt idx="0">
                  <c:v>Main d'oeuvre</c:v>
                </c:pt>
              </c:strCache>
            </c:strRef>
          </c:tx>
          <c:invertIfNegative val="0"/>
          <c:cat>
            <c:strRef>
              <c:f>Blad8!$A$3:$A$7</c:f>
              <c:strCache>
                <c:ptCount val="4"/>
                <c:pt idx="0">
                  <c:v>Coordination</c:v>
                </c:pt>
                <c:pt idx="1">
                  <c:v>Despatching of animals</c:v>
                </c:pt>
                <c:pt idx="2">
                  <c:v>Post-eradication surveying</c:v>
                </c:pt>
                <c:pt idx="3">
                  <c:v>Capture</c:v>
                </c:pt>
              </c:strCache>
            </c:strRef>
          </c:cat>
          <c:val>
            <c:numRef>
              <c:f>Blad8!$B$3:$B$7</c:f>
              <c:numCache>
                <c:formatCode>General</c:formatCode>
                <c:ptCount val="4"/>
                <c:pt idx="0">
                  <c:v>46928</c:v>
                </c:pt>
                <c:pt idx="2">
                  <c:v>6200</c:v>
                </c:pt>
                <c:pt idx="3">
                  <c:v>103970</c:v>
                </c:pt>
              </c:numCache>
            </c:numRef>
          </c:val>
        </c:ser>
        <c:ser>
          <c:idx val="1"/>
          <c:order val="1"/>
          <c:tx>
            <c:strRef>
              <c:f>Blad8!$C$1:$C$2</c:f>
              <c:strCache>
                <c:ptCount val="1"/>
                <c:pt idx="0">
                  <c:v>Équipement</c:v>
                </c:pt>
              </c:strCache>
            </c:strRef>
          </c:tx>
          <c:invertIfNegative val="0"/>
          <c:cat>
            <c:strRef>
              <c:f>Blad8!$A$3:$A$7</c:f>
              <c:strCache>
                <c:ptCount val="4"/>
                <c:pt idx="0">
                  <c:v>Coordination</c:v>
                </c:pt>
                <c:pt idx="1">
                  <c:v>Despatching of animals</c:v>
                </c:pt>
                <c:pt idx="2">
                  <c:v>Post-eradication surveying</c:v>
                </c:pt>
                <c:pt idx="3">
                  <c:v>Capture</c:v>
                </c:pt>
              </c:strCache>
            </c:strRef>
          </c:cat>
          <c:val>
            <c:numRef>
              <c:f>Blad8!$C$3:$C$7</c:f>
              <c:numCache>
                <c:formatCode>General</c:formatCode>
                <c:ptCount val="4"/>
                <c:pt idx="0">
                  <c:v>150</c:v>
                </c:pt>
                <c:pt idx="1">
                  <c:v>23370</c:v>
                </c:pt>
                <c:pt idx="2">
                  <c:v>5200</c:v>
                </c:pt>
                <c:pt idx="3">
                  <c:v>21144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232704"/>
        <c:axId val="194234240"/>
      </c:barChart>
      <c:catAx>
        <c:axId val="194232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BE"/>
          </a:p>
        </c:txPr>
        <c:crossAx val="194234240"/>
        <c:crosses val="autoZero"/>
        <c:auto val="1"/>
        <c:lblAlgn val="ctr"/>
        <c:lblOffset val="100"/>
        <c:noMultiLvlLbl val="0"/>
      </c:catAx>
      <c:valAx>
        <c:axId val="194234240"/>
        <c:scaling>
          <c:orientation val="minMax"/>
          <c:max val="105000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  <a:prstDash val="sysDash"/>
          </a:ln>
        </c:spPr>
        <c:txPr>
          <a:bodyPr/>
          <a:lstStyle/>
          <a:p>
            <a:pPr>
              <a:defRPr sz="1400"/>
            </a:pPr>
            <a:endParaRPr lang="nl-BE"/>
          </a:p>
        </c:txPr>
        <c:crossAx val="194232704"/>
        <c:crosses val="autoZero"/>
        <c:crossBetween val="between"/>
        <c:majorUnit val="20000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nl-BE"/>
        </a:p>
      </c:txPr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'tabel kosten'!$C$1</c:f>
              <c:strCache>
                <c:ptCount val="1"/>
                <c:pt idx="0">
                  <c:v>Main d'oeuvre</c:v>
                </c:pt>
              </c:strCache>
            </c:strRef>
          </c:tx>
          <c:invertIfNegative val="0"/>
          <c:cat>
            <c:strRef>
              <c:f>'tabel kosten'!$B$2:$B$15</c:f>
              <c:strCache>
                <c:ptCount val="14"/>
                <c:pt idx="0">
                  <c:v>Meetings</c:v>
                </c:pt>
                <c:pt idx="1">
                  <c:v>Genetic analysis</c:v>
                </c:pt>
                <c:pt idx="2">
                  <c:v>preparation &amp; coordination</c:v>
                </c:pt>
                <c:pt idx="3">
                  <c:v>communication</c:v>
                </c:pt>
                <c:pt idx="4">
                  <c:v>Life traps</c:v>
                </c:pt>
                <c:pt idx="5">
                  <c:v>Bait</c:v>
                </c:pt>
                <c:pt idx="6">
                  <c:v>Transport</c:v>
                </c:pt>
                <c:pt idx="7">
                  <c:v>Trapping</c:v>
                </c:pt>
                <c:pt idx="8">
                  <c:v>Mobile field unit</c:v>
                </c:pt>
                <c:pt idx="9">
                  <c:v>Isoflurane evaporator</c:v>
                </c:pt>
                <c:pt idx="10">
                  <c:v>Carbon dioxide</c:v>
                </c:pt>
                <c:pt idx="11">
                  <c:v>Nest boxes</c:v>
                </c:pt>
                <c:pt idx="12">
                  <c:v>Wildlife cameras</c:v>
                </c:pt>
                <c:pt idx="13">
                  <c:v>Labour</c:v>
                </c:pt>
              </c:strCache>
            </c:strRef>
          </c:cat>
          <c:val>
            <c:numRef>
              <c:f>'tabel kosten'!$C$2:$C$15</c:f>
              <c:numCache>
                <c:formatCode>"€"\ #,##0.00</c:formatCode>
                <c:ptCount val="14"/>
                <c:pt idx="0">
                  <c:v>3428</c:v>
                </c:pt>
                <c:pt idx="1">
                  <c:v>370</c:v>
                </c:pt>
                <c:pt idx="2">
                  <c:v>42630</c:v>
                </c:pt>
                <c:pt idx="3">
                  <c:v>500</c:v>
                </c:pt>
                <c:pt idx="7">
                  <c:v>103970</c:v>
                </c:pt>
                <c:pt idx="13">
                  <c:v>6200</c:v>
                </c:pt>
              </c:numCache>
            </c:numRef>
          </c:val>
        </c:ser>
        <c:ser>
          <c:idx val="1"/>
          <c:order val="1"/>
          <c:tx>
            <c:strRef>
              <c:f>'tabel kosten'!$D$1</c:f>
              <c:strCache>
                <c:ptCount val="1"/>
                <c:pt idx="0">
                  <c:v>Équipement</c:v>
                </c:pt>
              </c:strCache>
            </c:strRef>
          </c:tx>
          <c:invertIfNegative val="0"/>
          <c:cat>
            <c:strRef>
              <c:f>'tabel kosten'!$B$2:$B$15</c:f>
              <c:strCache>
                <c:ptCount val="14"/>
                <c:pt idx="0">
                  <c:v>Meetings</c:v>
                </c:pt>
                <c:pt idx="1">
                  <c:v>Genetic analysis</c:v>
                </c:pt>
                <c:pt idx="2">
                  <c:v>preparation &amp; coordination</c:v>
                </c:pt>
                <c:pt idx="3">
                  <c:v>communication</c:v>
                </c:pt>
                <c:pt idx="4">
                  <c:v>Life traps</c:v>
                </c:pt>
                <c:pt idx="5">
                  <c:v>Bait</c:v>
                </c:pt>
                <c:pt idx="6">
                  <c:v>Transport</c:v>
                </c:pt>
                <c:pt idx="7">
                  <c:v>Trapping</c:v>
                </c:pt>
                <c:pt idx="8">
                  <c:v>Mobile field unit</c:v>
                </c:pt>
                <c:pt idx="9">
                  <c:v>Isoflurane evaporator</c:v>
                </c:pt>
                <c:pt idx="10">
                  <c:v>Carbon dioxide</c:v>
                </c:pt>
                <c:pt idx="11">
                  <c:v>Nest boxes</c:v>
                </c:pt>
                <c:pt idx="12">
                  <c:v>Wildlife cameras</c:v>
                </c:pt>
                <c:pt idx="13">
                  <c:v>Labour</c:v>
                </c:pt>
              </c:strCache>
            </c:strRef>
          </c:cat>
          <c:val>
            <c:numRef>
              <c:f>'tabel kosten'!$D$2:$D$15</c:f>
              <c:numCache>
                <c:formatCode>"€"\ #,##0.00</c:formatCode>
                <c:ptCount val="14"/>
                <c:pt idx="1">
                  <c:v>150</c:v>
                </c:pt>
                <c:pt idx="4">
                  <c:v>5874</c:v>
                </c:pt>
                <c:pt idx="5">
                  <c:v>3770</c:v>
                </c:pt>
                <c:pt idx="6">
                  <c:v>11500</c:v>
                </c:pt>
                <c:pt idx="8">
                  <c:v>21850</c:v>
                </c:pt>
                <c:pt idx="9">
                  <c:v>1500</c:v>
                </c:pt>
                <c:pt idx="10">
                  <c:v>20</c:v>
                </c:pt>
                <c:pt idx="11">
                  <c:v>200</c:v>
                </c:pt>
                <c:pt idx="12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5621248"/>
        <c:axId val="195622784"/>
      </c:barChart>
      <c:catAx>
        <c:axId val="1956212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BE"/>
          </a:p>
        </c:txPr>
        <c:crossAx val="195622784"/>
        <c:crosses val="autoZero"/>
        <c:auto val="1"/>
        <c:lblAlgn val="ctr"/>
        <c:lblOffset val="100"/>
        <c:noMultiLvlLbl val="0"/>
      </c:catAx>
      <c:valAx>
        <c:axId val="195622784"/>
        <c:scaling>
          <c:orientation val="minMax"/>
          <c:max val="100000"/>
        </c:scaling>
        <c:delete val="0"/>
        <c:axPos val="b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numFmt formatCode="&quot;€&quot;\ #,##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BE"/>
          </a:p>
        </c:txPr>
        <c:crossAx val="1956212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nl-BE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13/04/2018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uglandina_rosea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Partula_(genus)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You’ll</a:t>
            </a:r>
            <a:r>
              <a:rPr lang="nl-BE" dirty="0" smtClean="0"/>
              <a:t> </a:t>
            </a:r>
            <a:r>
              <a:rPr lang="nl-BE" dirty="0" err="1" smtClean="0"/>
              <a:t>find</a:t>
            </a:r>
            <a:r>
              <a:rPr lang="nl-BE" dirty="0" smtClean="0"/>
              <a:t> </a:t>
            </a:r>
            <a:r>
              <a:rPr lang="nl-BE" dirty="0" err="1" smtClean="0"/>
              <a:t>an</a:t>
            </a:r>
            <a:r>
              <a:rPr lang="nl-BE" dirty="0" smtClean="0"/>
              <a:t> array of </a:t>
            </a:r>
            <a:r>
              <a:rPr lang="nl-BE" dirty="0" err="1" smtClean="0"/>
              <a:t>invasives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talk, </a:t>
            </a:r>
            <a:r>
              <a:rPr lang="nl-BE" baseline="0" dirty="0" err="1" smtClean="0"/>
              <a:t>colourful</a:t>
            </a:r>
            <a:r>
              <a:rPr lang="nl-BE" baseline="0" dirty="0" smtClean="0"/>
              <a:t> as a margarita pizza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Giant </a:t>
            </a:r>
            <a:r>
              <a:rPr lang="nl-BE" dirty="0" err="1" smtClean="0"/>
              <a:t>african</a:t>
            </a:r>
            <a:r>
              <a:rPr lang="nl-BE" dirty="0" smtClean="0"/>
              <a:t> </a:t>
            </a:r>
            <a:r>
              <a:rPr lang="nl-BE" dirty="0" err="1" smtClean="0"/>
              <a:t>snail</a:t>
            </a:r>
            <a:r>
              <a:rPr lang="nl-BE" dirty="0" smtClean="0"/>
              <a:t> </a:t>
            </a:r>
            <a:r>
              <a:rPr lang="nl-BE" dirty="0" err="1" smtClean="0"/>
              <a:t>achatina</a:t>
            </a:r>
            <a:r>
              <a:rPr lang="nl-BE" dirty="0" smtClean="0"/>
              <a:t> </a:t>
            </a:r>
            <a:r>
              <a:rPr lang="nl-BE" dirty="0" err="1" smtClean="0"/>
              <a:t>fulica</a:t>
            </a:r>
            <a:r>
              <a:rPr lang="nl-BE" dirty="0" smtClean="0"/>
              <a:t> –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particularly catastrophic attempt to biologically control this species occurred on South Pacific Islands. Colonies of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fulica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introduced as a food reserve for the American military during World War II and they escaped. A carnivorous species (Florida rosy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wolfsnail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uglandina rosea"/>
              </a:rPr>
              <a:t>Euglandina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uglandina rosea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uglandina rosea"/>
              </a:rPr>
              <a:t>rosea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was later introduced by the United States government, in an attempt to control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fulica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but the rosy wolf snail instead heavily preyed upon the native 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artula (genus)"/>
              </a:rPr>
              <a:t>Partula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causing the extinction of most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Partula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species within a decade.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Come</a:t>
            </a:r>
            <a:r>
              <a:rPr lang="nl-BE" dirty="0" smtClean="0"/>
              <a:t> in </a:t>
            </a:r>
            <a:r>
              <a:rPr lang="nl-BE" dirty="0" err="1" smtClean="0"/>
              <a:t>through</a:t>
            </a:r>
            <a:r>
              <a:rPr lang="nl-BE" dirty="0" smtClean="0"/>
              <a:t> a </a:t>
            </a:r>
            <a:r>
              <a:rPr lang="nl-BE" dirty="0" err="1" smtClean="0"/>
              <a:t>number</a:t>
            </a:r>
            <a:r>
              <a:rPr lang="nl-BE" dirty="0" smtClean="0"/>
              <a:t> of </a:t>
            </a:r>
            <a:r>
              <a:rPr lang="nl-BE" dirty="0" err="1" smtClean="0"/>
              <a:t>pathways</a:t>
            </a:r>
            <a:r>
              <a:rPr lang="nl-BE" dirty="0" smtClean="0"/>
              <a:t>, on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graph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see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we have</a:t>
            </a:r>
            <a:r>
              <a:rPr lang="nl-BE" baseline="0" dirty="0" smtClean="0"/>
              <a:t> far </a:t>
            </a:r>
            <a:r>
              <a:rPr lang="nl-BE" baseline="0" dirty="0" err="1" smtClean="0"/>
              <a:t>better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intel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pathways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introduction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plants</a:t>
            </a:r>
            <a:r>
              <a:rPr lang="nl-BE" baseline="0" dirty="0" smtClean="0"/>
              <a:t>, but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what</a:t>
            </a:r>
            <a:r>
              <a:rPr lang="nl-BE" baseline="0" dirty="0" smtClean="0"/>
              <a:t> we </a:t>
            </a:r>
            <a:r>
              <a:rPr lang="nl-BE" baseline="0" dirty="0" err="1" smtClean="0"/>
              <a:t>know</a:t>
            </a:r>
            <a:r>
              <a:rPr lang="nl-BE" baseline="0" dirty="0" smtClean="0"/>
              <a:t>, the </a:t>
            </a:r>
            <a:r>
              <a:rPr lang="nl-BE" baseline="0" dirty="0" err="1" smtClean="0"/>
              <a:t>exotic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animal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section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coming</a:t>
            </a:r>
            <a:r>
              <a:rPr lang="nl-BE" baseline="0" dirty="0" smtClean="0"/>
              <a:t> in as </a:t>
            </a:r>
            <a:r>
              <a:rPr lang="nl-BE" baseline="0" dirty="0" err="1" smtClean="0"/>
              <a:t>stowaways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other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good</a:t>
            </a:r>
            <a:r>
              <a:rPr lang="nl-BE" baseline="0" dirty="0" smtClean="0"/>
              <a:t> or </a:t>
            </a:r>
            <a:r>
              <a:rPr lang="nl-BE" baseline="0" dirty="0" err="1" smtClean="0"/>
              <a:t>commodities</a:t>
            </a:r>
            <a:r>
              <a:rPr lang="nl-BE" baseline="0" dirty="0" smtClean="0"/>
              <a:t>, on </a:t>
            </a:r>
            <a:r>
              <a:rPr lang="nl-BE" baseline="0" dirty="0" err="1" smtClean="0"/>
              <a:t>its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own</a:t>
            </a:r>
            <a:r>
              <a:rPr lang="nl-BE" baseline="0" dirty="0" smtClean="0"/>
              <a:t> (</a:t>
            </a:r>
            <a:r>
              <a:rPr lang="nl-BE" baseline="0" dirty="0" err="1" smtClean="0"/>
              <a:t>spontaneous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dispersal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places</a:t>
            </a:r>
            <a:r>
              <a:rPr lang="nl-BE" baseline="0" dirty="0" smtClean="0"/>
              <a:t> in the non-native range)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great</a:t>
            </a:r>
            <a:r>
              <a:rPr lang="nl-BE" baseline="0" dirty="0" smtClean="0"/>
              <a:t> deal are escapes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zoos</a:t>
            </a:r>
            <a:r>
              <a:rPr lang="nl-BE" baseline="0" dirty="0" smtClean="0"/>
              <a:t>, aquaria etc.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19</a:t>
            </a:fld>
            <a:endParaRPr 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odour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20</a:t>
            </a:fld>
            <a:endParaRPr lang="nl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baseline="0" dirty="0" smtClean="0"/>
              <a:t>Apart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policy </a:t>
            </a:r>
            <a:r>
              <a:rPr lang="nl-BE" baseline="0" dirty="0" err="1" smtClean="0"/>
              <a:t>initiatives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trying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tackle </a:t>
            </a:r>
            <a:r>
              <a:rPr lang="nl-BE" baseline="0" dirty="0" err="1" smtClean="0"/>
              <a:t>invasives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through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legislative</a:t>
            </a:r>
            <a:r>
              <a:rPr lang="nl-BE" baseline="0" dirty="0" smtClean="0"/>
              <a:t> action (</a:t>
            </a:r>
            <a:r>
              <a:rPr lang="nl-BE" baseline="0" dirty="0" err="1" smtClean="0"/>
              <a:t>trade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bans</a:t>
            </a:r>
            <a:r>
              <a:rPr lang="nl-BE" baseline="0" dirty="0" smtClean="0"/>
              <a:t>, prevention, </a:t>
            </a:r>
            <a:r>
              <a:rPr lang="nl-BE" baseline="0" dirty="0" err="1" smtClean="0"/>
              <a:t>inspection</a:t>
            </a:r>
            <a:r>
              <a:rPr lang="nl-BE" baseline="0" dirty="0" smtClean="0"/>
              <a:t>), in the field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the </a:t>
            </a:r>
            <a:r>
              <a:rPr lang="nl-BE" baseline="0" dirty="0" err="1" smtClean="0"/>
              <a:t>daily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practice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pf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nature</a:t>
            </a:r>
            <a:r>
              <a:rPr lang="nl-BE" baseline="0" dirty="0" smtClean="0"/>
              <a:t> management, </a:t>
            </a:r>
            <a:r>
              <a:rPr lang="nl-BE" baseline="0" dirty="0" err="1" smtClean="0"/>
              <a:t>conservation</a:t>
            </a:r>
            <a:r>
              <a:rPr lang="nl-BE" baseline="0" dirty="0" smtClean="0"/>
              <a:t> managers are putting </a:t>
            </a:r>
            <a:r>
              <a:rPr lang="nl-BE" baseline="0" dirty="0" err="1" smtClean="0"/>
              <a:t>quite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efforts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trying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ensure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nature</a:t>
            </a:r>
            <a:r>
              <a:rPr lang="nl-BE" baseline="0" dirty="0" smtClean="0"/>
              <a:t> reserves are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turning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into</a:t>
            </a:r>
            <a:r>
              <a:rPr lang="nl-BE" baseline="0" dirty="0" smtClean="0"/>
              <a:t> </a:t>
            </a:r>
            <a:r>
              <a:rPr lang="nl-BE" baseline="0" dirty="0" err="1" smtClean="0"/>
              <a:t>zoos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garden </a:t>
            </a:r>
            <a:r>
              <a:rPr lang="nl-BE" baseline="0" dirty="0" err="1" smtClean="0"/>
              <a:t>centres</a:t>
            </a:r>
            <a:r>
              <a:rPr lang="nl-BE" baseline="0" dirty="0" smtClean="0"/>
              <a:t>.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requires</a:t>
            </a:r>
            <a:r>
              <a:rPr lang="nl-BE" baseline="0" dirty="0" smtClean="0"/>
              <a:t>…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21</a:t>
            </a:fld>
            <a:endParaRPr lang="nl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22</a:t>
            </a:fld>
            <a:endParaRPr lang="nl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23</a:t>
            </a:fld>
            <a:endParaRPr 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24</a:t>
            </a:fld>
            <a:endParaRPr lang="nl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25</a:t>
            </a:fld>
            <a:endParaRPr lang="nl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26</a:t>
            </a:fld>
            <a:endParaRPr lang="nl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Now</a:t>
            </a:r>
            <a:r>
              <a:rPr lang="nl-BE" dirty="0" smtClean="0"/>
              <a:t> </a:t>
            </a:r>
            <a:r>
              <a:rPr lang="nl-BE" dirty="0" err="1" smtClean="0"/>
              <a:t>let’s</a:t>
            </a:r>
            <a:r>
              <a:rPr lang="nl-BE" dirty="0" smtClean="0"/>
              <a:t> take</a:t>
            </a:r>
            <a:r>
              <a:rPr lang="nl-BE" baseline="0" dirty="0" smtClean="0"/>
              <a:t> a look at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newly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adopted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legal</a:t>
            </a:r>
            <a:r>
              <a:rPr lang="nl-BE" baseline="0" dirty="0" smtClean="0"/>
              <a:t> instrument on the prevention of intro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spread of IAS in Europe. Half </a:t>
            </a:r>
            <a:r>
              <a:rPr lang="nl-BE" baseline="0" dirty="0" err="1" smtClean="0"/>
              <a:t>asian</a:t>
            </a:r>
            <a:r>
              <a:rPr lang="nl-BE" baseline="0" dirty="0" smtClean="0"/>
              <a:t>, half </a:t>
            </a:r>
            <a:r>
              <a:rPr lang="nl-BE" baseline="0" dirty="0" err="1" smtClean="0"/>
              <a:t>american</a:t>
            </a:r>
            <a:r>
              <a:rPr lang="nl-BE" baseline="0" dirty="0" smtClean="0"/>
              <a:t>. The </a:t>
            </a:r>
            <a:r>
              <a:rPr lang="nl-BE" baseline="0" dirty="0" err="1" smtClean="0"/>
              <a:t>Crayfish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-American. More </a:t>
            </a:r>
            <a:r>
              <a:rPr lang="nl-BE" baseline="0" dirty="0" err="1" smtClean="0"/>
              <a:t>than</a:t>
            </a:r>
            <a:r>
              <a:rPr lang="nl-BE" baseline="0" dirty="0" smtClean="0"/>
              <a:t> half of the </a:t>
            </a:r>
            <a:r>
              <a:rPr lang="nl-BE" baseline="0" dirty="0" err="1" smtClean="0"/>
              <a:t>spp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already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established</a:t>
            </a:r>
            <a:r>
              <a:rPr lang="nl-BE" baseline="0" dirty="0" smtClean="0"/>
              <a:t> in Belgium, </a:t>
            </a:r>
            <a:r>
              <a:rPr lang="nl-BE" baseline="0" dirty="0" err="1" smtClean="0"/>
              <a:t>however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regions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such</a:t>
            </a:r>
            <a:r>
              <a:rPr lang="nl-BE" baseline="0" dirty="0" smtClean="0"/>
              <a:t> as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raccoon</a:t>
            </a:r>
            <a:r>
              <a:rPr lang="nl-BE" baseline="0" dirty="0" smtClean="0"/>
              <a:t>. </a:t>
            </a:r>
            <a:r>
              <a:rPr lang="nl-BE" baseline="0" dirty="0" err="1" smtClean="0"/>
              <a:t>Interestingly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many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spp</a:t>
            </a:r>
            <a:r>
              <a:rPr lang="nl-BE" baseline="0" dirty="0" smtClean="0"/>
              <a:t> have </a:t>
            </a:r>
            <a:r>
              <a:rPr lang="nl-BE" baseline="0" dirty="0" err="1" smtClean="0"/>
              <a:t>an</a:t>
            </a:r>
            <a:r>
              <a:rPr lang="nl-BE" baseline="0" dirty="0" smtClean="0"/>
              <a:t> impact </a:t>
            </a:r>
            <a:r>
              <a:rPr lang="nl-BE" baseline="0" dirty="0" err="1" smtClean="0"/>
              <a:t>through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pathogen</a:t>
            </a:r>
            <a:r>
              <a:rPr lang="nl-BE" baseline="0" dirty="0" smtClean="0"/>
              <a:t> transmission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also</a:t>
            </a:r>
            <a:r>
              <a:rPr lang="nl-BE" baseline="0" dirty="0" smtClean="0"/>
              <a:t> relevant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human health. </a:t>
            </a:r>
            <a:r>
              <a:rPr lang="nl-BE" baseline="0" dirty="0" err="1" smtClean="0"/>
              <a:t>Raccoon</a:t>
            </a:r>
            <a:r>
              <a:rPr lang="nl-BE" baseline="0" dirty="0" smtClean="0"/>
              <a:t>: reservoir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rabies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vector of </a:t>
            </a:r>
            <a:r>
              <a:rPr lang="nl-BE" baseline="0" dirty="0" err="1" smtClean="0"/>
              <a:t>baylisascaris</a:t>
            </a:r>
            <a:r>
              <a:rPr lang="nl-BE" baseline="0" dirty="0" smtClean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27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 </a:t>
            </a:r>
            <a:r>
              <a:rPr lang="nl-BE" dirty="0" err="1" smtClean="0"/>
              <a:t>terms</a:t>
            </a:r>
            <a:r>
              <a:rPr lang="nl-BE" dirty="0" smtClean="0"/>
              <a:t> of </a:t>
            </a:r>
            <a:r>
              <a:rPr lang="nl-BE" dirty="0" err="1" smtClean="0"/>
              <a:t>employment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invasion</a:t>
            </a:r>
            <a:r>
              <a:rPr lang="nl-BE" dirty="0" smtClean="0"/>
              <a:t> </a:t>
            </a:r>
            <a:r>
              <a:rPr lang="nl-BE" dirty="0" err="1" smtClean="0"/>
              <a:t>biologists</a:t>
            </a:r>
            <a:r>
              <a:rPr lang="nl-BE" dirty="0" smtClean="0"/>
              <a:t>, </a:t>
            </a:r>
            <a:r>
              <a:rPr lang="nl-BE" dirty="0" err="1" smtClean="0"/>
              <a:t>Flanders</a:t>
            </a:r>
            <a:r>
              <a:rPr lang="nl-BE" dirty="0" smtClean="0"/>
              <a:t> is </a:t>
            </a:r>
            <a:r>
              <a:rPr lang="nl-BE" dirty="0" err="1" smtClean="0"/>
              <a:t>one</a:t>
            </a:r>
            <a:r>
              <a:rPr lang="nl-BE" dirty="0" smtClean="0"/>
              <a:t> of the top </a:t>
            </a:r>
            <a:r>
              <a:rPr lang="nl-BE" dirty="0" err="1" smtClean="0"/>
              <a:t>regions</a:t>
            </a:r>
            <a:r>
              <a:rPr lang="nl-BE" dirty="0" smtClean="0"/>
              <a:t> in the </a:t>
            </a:r>
            <a:r>
              <a:rPr lang="nl-BE" dirty="0" err="1" smtClean="0"/>
              <a:t>world</a:t>
            </a:r>
            <a:r>
              <a:rPr lang="nl-BE" dirty="0" smtClean="0"/>
              <a:t>. In </a:t>
            </a:r>
            <a:r>
              <a:rPr lang="nl-BE" dirty="0" err="1" smtClean="0"/>
              <a:t>fact</a:t>
            </a:r>
            <a:r>
              <a:rPr lang="nl-BE" dirty="0" smtClean="0"/>
              <a:t>, the </a:t>
            </a:r>
            <a:r>
              <a:rPr lang="nl-BE" dirty="0" err="1" smtClean="0"/>
              <a:t>whole</a:t>
            </a:r>
            <a:r>
              <a:rPr lang="nl-BE" dirty="0" smtClean="0"/>
              <a:t> </a:t>
            </a:r>
            <a:r>
              <a:rPr lang="nl-BE" dirty="0" err="1" smtClean="0"/>
              <a:t>region</a:t>
            </a:r>
            <a:r>
              <a:rPr lang="nl-BE" dirty="0" smtClean="0"/>
              <a:t> </a:t>
            </a:r>
            <a:r>
              <a:rPr lang="nl-BE" dirty="0" err="1" smtClean="0"/>
              <a:t>around</a:t>
            </a:r>
            <a:r>
              <a:rPr lang="nl-BE" dirty="0" smtClean="0"/>
              <a:t> the </a:t>
            </a:r>
            <a:r>
              <a:rPr lang="nl-BE" dirty="0" err="1" smtClean="0"/>
              <a:t>north</a:t>
            </a:r>
            <a:r>
              <a:rPr lang="nl-BE" dirty="0" smtClean="0"/>
              <a:t> </a:t>
            </a:r>
            <a:r>
              <a:rPr lang="nl-BE" dirty="0" err="1" smtClean="0"/>
              <a:t>sea</a:t>
            </a:r>
            <a:r>
              <a:rPr lang="nl-BE" dirty="0" smtClean="0"/>
              <a:t> is a </a:t>
            </a:r>
            <a:r>
              <a:rPr lang="nl-BE" dirty="0" err="1" smtClean="0"/>
              <a:t>global</a:t>
            </a:r>
            <a:r>
              <a:rPr lang="nl-BE" dirty="0" smtClean="0"/>
              <a:t> </a:t>
            </a:r>
            <a:r>
              <a:rPr lang="nl-BE" dirty="0" err="1" smtClean="0"/>
              <a:t>invasion</a:t>
            </a:r>
            <a:r>
              <a:rPr lang="nl-BE" dirty="0" smtClean="0"/>
              <a:t> </a:t>
            </a:r>
            <a:r>
              <a:rPr lang="nl-BE" dirty="0" err="1" smtClean="0"/>
              <a:t>hotspot</a:t>
            </a:r>
            <a:r>
              <a:rPr lang="nl-BE" dirty="0" smtClean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</a:t>
            </a:fld>
            <a:endParaRPr lang="nl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29</a:t>
            </a:fld>
            <a:endParaRPr lang="nl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30</a:t>
            </a:fld>
            <a:endParaRPr lang="nl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33</a:t>
            </a:fld>
            <a:endParaRPr lang="nl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1191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36</a:t>
            </a:fld>
            <a:endParaRPr lang="nl-B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37</a:t>
            </a:fld>
            <a:endParaRPr lang="nl-B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41</a:t>
            </a:fld>
            <a:endParaRPr lang="nl-B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Enkele kenmerken bespreken en verschil met rode eekhoorn</a:t>
            </a:r>
            <a:r>
              <a:rPr lang="nl-BE" baseline="0" dirty="0" smtClean="0"/>
              <a:t> duiden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42</a:t>
            </a:fld>
            <a:endParaRPr lang="nl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Enkele kenmerken bespreken en verschil met rode eekhoorn</a:t>
            </a:r>
            <a:r>
              <a:rPr lang="nl-BE" baseline="0" dirty="0" smtClean="0"/>
              <a:t> duiden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43</a:t>
            </a:fld>
            <a:endParaRPr lang="nl-B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Voorpagina </a:t>
            </a:r>
            <a:r>
              <a:rPr lang="nl-BE" dirty="0" err="1" smtClean="0"/>
              <a:t>Belgsiche</a:t>
            </a:r>
            <a:r>
              <a:rPr lang="nl-BE" dirty="0" smtClean="0"/>
              <a:t> PRA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44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</a:t>
            </a:fld>
            <a:endParaRPr lang="nl-B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45</a:t>
            </a:fld>
            <a:endParaRPr lang="nl-B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46</a:t>
            </a:fld>
            <a:endParaRPr lang="nl-B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47</a:t>
            </a:fld>
            <a:endParaRPr lang="nl-B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48</a:t>
            </a:fld>
            <a:endParaRPr lang="nl-B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49</a:t>
            </a:fld>
            <a:endParaRPr lang="nl-B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50</a:t>
            </a:fld>
            <a:endParaRPr lang="nl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51</a:t>
            </a:fld>
            <a:endParaRPr lang="nl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Caveties</a:t>
            </a:r>
            <a:r>
              <a:rPr lang="nl-BE" dirty="0" smtClean="0"/>
              <a:t> in the </a:t>
            </a:r>
            <a:r>
              <a:rPr lang="nl-BE" dirty="0" err="1" smtClean="0"/>
              <a:t>trunks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major branches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6D34-A816-41B4-9EF0-791D754A70F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65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Open </a:t>
            </a:r>
            <a:r>
              <a:rPr lang="nl-BE" dirty="0" err="1" smtClean="0"/>
              <a:t>to</a:t>
            </a:r>
            <a:r>
              <a:rPr lang="nl-BE" dirty="0" smtClean="0"/>
              <a:t> the public – walkers, </a:t>
            </a:r>
            <a:r>
              <a:rPr lang="nl-BE" dirty="0" err="1" smtClean="0"/>
              <a:t>bikers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joggers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6D34-A816-41B4-9EF0-791D754A70F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80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Dense</a:t>
            </a:r>
            <a:r>
              <a:rPr lang="nl-BE" dirty="0" smtClean="0"/>
              <a:t> </a:t>
            </a:r>
            <a:r>
              <a:rPr lang="nl-BE" dirty="0" err="1" smtClean="0"/>
              <a:t>canopy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06D34-A816-41B4-9EF0-791D754A70F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5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This</a:t>
            </a:r>
            <a:r>
              <a:rPr lang="nl-BE" dirty="0" smtClean="0"/>
              <a:t> is </a:t>
            </a:r>
            <a:r>
              <a:rPr lang="nl-BE" dirty="0" err="1" smtClean="0"/>
              <a:t>how</a:t>
            </a:r>
            <a:r>
              <a:rPr lang="nl-BE" dirty="0" smtClean="0"/>
              <a:t> </a:t>
            </a:r>
            <a:r>
              <a:rPr lang="nl-BE" dirty="0" err="1" smtClean="0"/>
              <a:t>our</a:t>
            </a:r>
            <a:r>
              <a:rPr lang="nl-BE" dirty="0" smtClean="0"/>
              <a:t> </a:t>
            </a:r>
            <a:r>
              <a:rPr lang="nl-BE" dirty="0" err="1" smtClean="0"/>
              <a:t>ugly</a:t>
            </a:r>
            <a:r>
              <a:rPr lang="nl-BE" dirty="0" smtClean="0"/>
              <a:t> 73 km </a:t>
            </a:r>
            <a:r>
              <a:rPr lang="nl-BE" dirty="0" err="1" smtClean="0"/>
              <a:t>coastline</a:t>
            </a:r>
            <a:r>
              <a:rPr lang="nl-BE" dirty="0" smtClean="0"/>
              <a:t> is </a:t>
            </a:r>
            <a:r>
              <a:rPr lang="nl-BE" dirty="0" err="1" smtClean="0"/>
              <a:t>advertised</a:t>
            </a:r>
            <a:r>
              <a:rPr lang="nl-BE" dirty="0" smtClean="0"/>
              <a:t> in in-flight magazines,</a:t>
            </a:r>
            <a:r>
              <a:rPr lang="nl-BE" baseline="0" dirty="0" smtClean="0"/>
              <a:t> but I </a:t>
            </a:r>
            <a:r>
              <a:rPr lang="nl-BE" baseline="0" dirty="0" err="1" smtClean="0"/>
              <a:t>rather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tend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go </a:t>
            </a:r>
            <a:r>
              <a:rPr lang="nl-BE" baseline="0" dirty="0" err="1" smtClean="0"/>
              <a:t>there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our</a:t>
            </a:r>
            <a:r>
              <a:rPr lang="nl-BE" baseline="0" dirty="0" smtClean="0"/>
              <a:t> most </a:t>
            </a:r>
            <a:r>
              <a:rPr lang="nl-BE" baseline="0" dirty="0" err="1" smtClean="0"/>
              <a:t>pristine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ecosystems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with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fully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functional</a:t>
            </a:r>
            <a:r>
              <a:rPr lang="nl-BE" baseline="0" dirty="0" smtClean="0"/>
              <a:t> landscape </a:t>
            </a:r>
            <a:r>
              <a:rPr lang="nl-BE" baseline="0" dirty="0" err="1" smtClean="0"/>
              <a:t>ecological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processes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like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shifting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sands</a:t>
            </a:r>
            <a:r>
              <a:rPr lang="nl-BE" baseline="0" dirty="0" smtClean="0"/>
              <a:t>…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3395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55</a:t>
            </a:fld>
            <a:endParaRPr lang="nl-B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56</a:t>
            </a:fld>
            <a:endParaRPr lang="nl-B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57</a:t>
            </a:fld>
            <a:endParaRPr lang="nl-B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58</a:t>
            </a:fld>
            <a:endParaRPr lang="nl-B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59</a:t>
            </a:fld>
            <a:endParaRPr lang="nl-B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60</a:t>
            </a:fld>
            <a:endParaRPr lang="nl-B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61</a:t>
            </a:fld>
            <a:endParaRPr lang="nl-B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63</a:t>
            </a:fld>
            <a:endParaRPr lang="nl-B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64</a:t>
            </a:fld>
            <a:endParaRPr lang="nl-B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65</a:t>
            </a:fld>
            <a:endParaRPr 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3395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66</a:t>
            </a:fld>
            <a:endParaRPr lang="nl-B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67</a:t>
            </a:fld>
            <a:endParaRPr lang="nl-B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68</a:t>
            </a:fld>
            <a:endParaRPr lang="nl-B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van de soorten tonen en beetje over de verspreiding praten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69</a:t>
            </a:fld>
            <a:endParaRPr lang="nl-B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Enkele kenmerken bespreken en verschil met rode eekhoorn</a:t>
            </a:r>
            <a:r>
              <a:rPr lang="nl-BE" baseline="0" dirty="0" smtClean="0"/>
              <a:t> duiden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70</a:t>
            </a:fld>
            <a:endParaRPr lang="nl-B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Relevant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regards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management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72</a:t>
            </a:fld>
            <a:endParaRPr lang="nl-B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Well demonstrated in larval stage</a:t>
            </a:r>
          </a:p>
          <a:p>
            <a:pPr lvl="1"/>
            <a:r>
              <a:rPr lang="en-US" dirty="0" smtClean="0"/>
              <a:t>Inhibiting growth and development (size at metamorphosis, survival)</a:t>
            </a:r>
          </a:p>
          <a:p>
            <a:pPr lvl="1"/>
            <a:r>
              <a:rPr lang="en-US" dirty="0" smtClean="0"/>
              <a:t>Altered microhabitat use NS suboptimal </a:t>
            </a:r>
          </a:p>
          <a:p>
            <a:pPr lvl="1"/>
            <a:r>
              <a:rPr lang="en-US" dirty="0" smtClean="0"/>
              <a:t>Reproductive interference</a:t>
            </a:r>
          </a:p>
          <a:p>
            <a:r>
              <a:rPr lang="nl-BE" dirty="0" err="1" smtClean="0"/>
              <a:t>Implicated</a:t>
            </a:r>
            <a:r>
              <a:rPr lang="nl-BE" dirty="0" smtClean="0"/>
              <a:t> in </a:t>
            </a:r>
            <a:r>
              <a:rPr lang="nl-BE" dirty="0" err="1" smtClean="0"/>
              <a:t>mass</a:t>
            </a:r>
            <a:r>
              <a:rPr lang="nl-BE" dirty="0" smtClean="0"/>
              <a:t> </a:t>
            </a:r>
            <a:r>
              <a:rPr lang="nl-BE" dirty="0" err="1" smtClean="0"/>
              <a:t>mortalities</a:t>
            </a:r>
            <a:r>
              <a:rPr lang="nl-BE" dirty="0" smtClean="0"/>
              <a:t> e.g. </a:t>
            </a:r>
            <a:r>
              <a:rPr lang="nl-BE" dirty="0" err="1" smtClean="0"/>
              <a:t>midwife</a:t>
            </a:r>
            <a:r>
              <a:rPr lang="nl-BE" dirty="0" smtClean="0"/>
              <a:t> </a:t>
            </a:r>
            <a:r>
              <a:rPr lang="nl-BE" dirty="0" err="1" smtClean="0"/>
              <a:t>toads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73</a:t>
            </a:fld>
            <a:endParaRPr lang="nl-B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74</a:t>
            </a:fld>
            <a:endParaRPr lang="nl-B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75</a:t>
            </a:fld>
            <a:endParaRPr lang="nl-B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76</a:t>
            </a:fld>
            <a:endParaRPr lang="nl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In </a:t>
            </a:r>
            <a:r>
              <a:rPr lang="nl-BE" dirty="0" err="1" smtClean="0"/>
              <a:t>terms</a:t>
            </a:r>
            <a:r>
              <a:rPr lang="nl-BE" dirty="0" smtClean="0"/>
              <a:t> of </a:t>
            </a:r>
            <a:r>
              <a:rPr lang="nl-BE" dirty="0" err="1" smtClean="0"/>
              <a:t>their</a:t>
            </a:r>
            <a:r>
              <a:rPr lang="nl-BE" dirty="0" smtClean="0"/>
              <a:t> area of </a:t>
            </a:r>
            <a:r>
              <a:rPr lang="nl-BE" dirty="0" err="1" smtClean="0"/>
              <a:t>occupancy</a:t>
            </a:r>
            <a:r>
              <a:rPr lang="nl-BE" dirty="0" smtClean="0"/>
              <a:t> in te </a:t>
            </a:r>
            <a:r>
              <a:rPr lang="nl-BE" dirty="0" err="1" smtClean="0"/>
              <a:t>dunes</a:t>
            </a:r>
            <a:r>
              <a:rPr lang="nl-BE" dirty="0" smtClean="0"/>
              <a:t>,</a:t>
            </a:r>
            <a:r>
              <a:rPr lang="nl-BE" baseline="0" dirty="0" smtClean="0"/>
              <a:t> the most important </a:t>
            </a:r>
            <a:r>
              <a:rPr lang="nl-BE" baseline="0" dirty="0" err="1" smtClean="0"/>
              <a:t>ones</a:t>
            </a:r>
            <a:r>
              <a:rPr lang="nl-BE" baseline="0" dirty="0" smtClean="0"/>
              <a:t> are…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81803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77</a:t>
            </a:fld>
            <a:endParaRPr lang="nl-B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Turbid</a:t>
            </a:r>
            <a:r>
              <a:rPr lang="nl-BE" dirty="0" smtClean="0"/>
              <a:t> state, </a:t>
            </a:r>
            <a:r>
              <a:rPr lang="nl-BE" dirty="0" err="1" smtClean="0"/>
              <a:t>aquatic</a:t>
            </a:r>
            <a:r>
              <a:rPr lang="nl-BE" dirty="0" smtClean="0"/>
              <a:t> es</a:t>
            </a:r>
            <a:r>
              <a:rPr lang="nl-BE" baseline="0" dirty="0" smtClean="0"/>
              <a:t> has </a:t>
            </a:r>
            <a:r>
              <a:rPr lang="nl-BE" baseline="0" dirty="0" err="1" smtClean="0"/>
              <a:t>gone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beyond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tipping</a:t>
            </a:r>
            <a:r>
              <a:rPr lang="nl-BE" baseline="0" dirty="0" smtClean="0"/>
              <a:t> point, bad </a:t>
            </a:r>
            <a:r>
              <a:rPr lang="nl-BE" baseline="0" dirty="0" err="1" smtClean="0"/>
              <a:t>ecological</a:t>
            </a:r>
            <a:r>
              <a:rPr lang="nl-BE" baseline="0" dirty="0" smtClean="0"/>
              <a:t> status, </a:t>
            </a:r>
            <a:r>
              <a:rPr lang="nl-BE" baseline="0" dirty="0" err="1" smtClean="0"/>
              <a:t>hardly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anything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there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besides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invasive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fish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bullfrog</a:t>
            </a:r>
            <a:r>
              <a:rPr lang="nl-BE" baseline="0" dirty="0" smtClean="0"/>
              <a:t> (passenger-driver)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355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100ds</a:t>
            </a:r>
            <a:r>
              <a:rPr lang="nl-BE" baseline="0" dirty="0" smtClean="0"/>
              <a:t> of private </a:t>
            </a:r>
            <a:r>
              <a:rPr lang="nl-BE" baseline="0" dirty="0" err="1" smtClean="0"/>
              <a:t>ponds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where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local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autority</a:t>
            </a:r>
            <a:r>
              <a:rPr lang="nl-BE" baseline="0" dirty="0" smtClean="0"/>
              <a:t> has </a:t>
            </a:r>
            <a:r>
              <a:rPr lang="nl-BE" baseline="0" dirty="0" err="1" smtClean="0"/>
              <a:t>nothing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say, large </a:t>
            </a:r>
            <a:r>
              <a:rPr lang="nl-BE" baseline="0" dirty="0" err="1" smtClean="0"/>
              <a:t>interconnected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metapopulation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80</a:t>
            </a:fld>
            <a:endParaRPr lang="nl-B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I’ve</a:t>
            </a:r>
            <a:r>
              <a:rPr lang="nl-BE" dirty="0" smtClean="0"/>
              <a:t> put prevention up</a:t>
            </a:r>
            <a:r>
              <a:rPr lang="nl-BE" baseline="0" dirty="0" smtClean="0"/>
              <a:t> last </a:t>
            </a:r>
            <a:r>
              <a:rPr lang="nl-BE" baseline="0" dirty="0" err="1" smtClean="0"/>
              <a:t>because</a:t>
            </a:r>
            <a:r>
              <a:rPr lang="nl-BE" baseline="0" dirty="0" smtClean="0"/>
              <a:t>…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81</a:t>
            </a:fld>
            <a:endParaRPr lang="nl-BE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Numerous</a:t>
            </a:r>
            <a:r>
              <a:rPr lang="nl-BE" dirty="0" smtClean="0"/>
              <a:t> </a:t>
            </a:r>
            <a:r>
              <a:rPr lang="nl-BE" dirty="0" err="1" smtClean="0"/>
              <a:t>reproductive</a:t>
            </a:r>
            <a:r>
              <a:rPr lang="nl-BE" baseline="0" dirty="0" smtClean="0"/>
              <a:t> nuclei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82</a:t>
            </a:fld>
            <a:endParaRPr lang="nl-BE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83</a:t>
            </a:fld>
            <a:endParaRPr lang="nl-B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Seine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netting</a:t>
            </a:r>
            <a:r>
              <a:rPr lang="nl-BE" baseline="0" dirty="0" smtClean="0"/>
              <a:t> - </a:t>
            </a:r>
            <a:r>
              <a:rPr lang="nl-BE" dirty="0" smtClean="0"/>
              <a:t>Mind the </a:t>
            </a:r>
            <a:r>
              <a:rPr lang="nl-BE" dirty="0" err="1" smtClean="0"/>
              <a:t>fencing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313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End up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muddy</a:t>
            </a:r>
            <a:r>
              <a:rPr lang="nl-BE" dirty="0" smtClean="0"/>
              <a:t> </a:t>
            </a:r>
            <a:r>
              <a:rPr lang="nl-BE" dirty="0" err="1" smtClean="0"/>
              <a:t>substance</a:t>
            </a:r>
            <a:r>
              <a:rPr lang="nl-BE" dirty="0" smtClean="0"/>
              <a:t> </a:t>
            </a:r>
            <a:r>
              <a:rPr lang="nl-BE" dirty="0" err="1" smtClean="0"/>
              <a:t>here</a:t>
            </a:r>
            <a:r>
              <a:rPr lang="nl-BE" dirty="0" smtClean="0"/>
              <a:t> </a:t>
            </a:r>
            <a:r>
              <a:rPr lang="nl-BE" dirty="0" err="1" smtClean="0"/>
              <a:t>which</a:t>
            </a:r>
            <a:r>
              <a:rPr lang="nl-BE" baseline="0" dirty="0" smtClean="0"/>
              <a:t> is full of first stage </a:t>
            </a:r>
            <a:r>
              <a:rPr lang="nl-BE" baseline="0" dirty="0" err="1" smtClean="0"/>
              <a:t>larvae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16582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Mention</a:t>
            </a:r>
            <a:r>
              <a:rPr lang="nl-BE" dirty="0" smtClean="0"/>
              <a:t> </a:t>
            </a:r>
            <a:r>
              <a:rPr lang="nl-BE" dirty="0" err="1" smtClean="0"/>
              <a:t>fencing</a:t>
            </a:r>
            <a:r>
              <a:rPr lang="nl-BE" dirty="0" smtClean="0"/>
              <a:t>!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40789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Some</a:t>
            </a:r>
            <a:r>
              <a:rPr lang="nl-BE" dirty="0" smtClean="0"/>
              <a:t> </a:t>
            </a:r>
            <a:r>
              <a:rPr lang="nl-BE" dirty="0" err="1" smtClean="0"/>
              <a:t>variation</a:t>
            </a:r>
            <a:r>
              <a:rPr lang="nl-BE" dirty="0" smtClean="0"/>
              <a:t> on </a:t>
            </a:r>
            <a:r>
              <a:rPr lang="nl-BE" dirty="0" err="1" smtClean="0"/>
              <a:t>bullfrog</a:t>
            </a:r>
            <a:r>
              <a:rPr lang="nl-BE" dirty="0" smtClean="0"/>
              <a:t> </a:t>
            </a:r>
            <a:r>
              <a:rPr lang="nl-BE" dirty="0" err="1" smtClean="0"/>
              <a:t>densities</a:t>
            </a:r>
            <a:r>
              <a:rPr lang="nl-BE" dirty="0" smtClean="0"/>
              <a:t> in </a:t>
            </a:r>
            <a:r>
              <a:rPr lang="nl-BE" dirty="0" err="1" smtClean="0"/>
              <a:t>ponds</a:t>
            </a:r>
            <a:r>
              <a:rPr lang="nl-BE" dirty="0" smtClean="0"/>
              <a:t>, </a:t>
            </a:r>
            <a:r>
              <a:rPr lang="nl-BE" dirty="0" err="1" smtClean="0"/>
              <a:t>yet</a:t>
            </a:r>
            <a:r>
              <a:rPr lang="nl-BE" dirty="0" smtClean="0"/>
              <a:t>…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89</a:t>
            </a:fld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Gem </a:t>
            </a:r>
            <a:r>
              <a:rPr lang="nl-BE" dirty="0" err="1" smtClean="0"/>
              <a:t>opp</a:t>
            </a:r>
            <a:r>
              <a:rPr lang="nl-BE" dirty="0" smtClean="0"/>
              <a:t> natuurreservaat </a:t>
            </a:r>
            <a:r>
              <a:rPr lang="nl-BE" dirty="0" err="1" smtClean="0"/>
              <a:t>vlaanderen</a:t>
            </a:r>
            <a:r>
              <a:rPr lang="nl-BE" dirty="0" smtClean="0"/>
              <a:t>: 35 ha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90</a:t>
            </a:fld>
            <a:endParaRPr lang="nl-B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Pike</a:t>
            </a:r>
            <a:r>
              <a:rPr lang="nl-BE" dirty="0" smtClean="0"/>
              <a:t> = the “barn </a:t>
            </a:r>
            <a:r>
              <a:rPr lang="nl-BE" dirty="0" err="1" smtClean="0"/>
              <a:t>owl</a:t>
            </a:r>
            <a:r>
              <a:rPr lang="nl-BE" dirty="0" smtClean="0"/>
              <a:t>” of </a:t>
            </a:r>
            <a:r>
              <a:rPr lang="nl-BE" dirty="0" err="1" smtClean="0"/>
              <a:t>freshwater</a:t>
            </a:r>
            <a:r>
              <a:rPr lang="nl-BE" dirty="0" smtClean="0"/>
              <a:t> </a:t>
            </a:r>
            <a:r>
              <a:rPr lang="nl-BE" dirty="0" err="1" smtClean="0"/>
              <a:t>ecosystems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91</a:t>
            </a:fld>
            <a:endParaRPr lang="nl-B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93</a:t>
            </a:fld>
            <a:endParaRPr lang="nl-BE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94</a:t>
            </a:fld>
            <a:endParaRPr lang="nl-BE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Now</a:t>
            </a:r>
            <a:r>
              <a:rPr lang="nl-BE" dirty="0" smtClean="0"/>
              <a:t> </a:t>
            </a:r>
            <a:r>
              <a:rPr lang="nl-BE" dirty="0" err="1" smtClean="0"/>
              <a:t>let’s</a:t>
            </a:r>
            <a:r>
              <a:rPr lang="nl-BE" dirty="0" smtClean="0"/>
              <a:t> take</a:t>
            </a:r>
            <a:r>
              <a:rPr lang="nl-BE" baseline="0" dirty="0" smtClean="0"/>
              <a:t> a look at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newly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adopted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legal</a:t>
            </a:r>
            <a:r>
              <a:rPr lang="nl-BE" baseline="0" dirty="0" smtClean="0"/>
              <a:t> instrument on the prevention of intro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spread of IAS in Europe. Half </a:t>
            </a:r>
            <a:r>
              <a:rPr lang="nl-BE" baseline="0" dirty="0" err="1" smtClean="0"/>
              <a:t>asian</a:t>
            </a:r>
            <a:r>
              <a:rPr lang="nl-BE" baseline="0" dirty="0" smtClean="0"/>
              <a:t>, half </a:t>
            </a:r>
            <a:r>
              <a:rPr lang="nl-BE" baseline="0" dirty="0" err="1" smtClean="0"/>
              <a:t>american</a:t>
            </a:r>
            <a:r>
              <a:rPr lang="nl-BE" baseline="0" dirty="0" smtClean="0"/>
              <a:t>. The </a:t>
            </a:r>
            <a:r>
              <a:rPr lang="nl-BE" baseline="0" dirty="0" err="1" smtClean="0"/>
              <a:t>Crayfish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-American. More </a:t>
            </a:r>
            <a:r>
              <a:rPr lang="nl-BE" baseline="0" dirty="0" err="1" smtClean="0"/>
              <a:t>than</a:t>
            </a:r>
            <a:r>
              <a:rPr lang="nl-BE" baseline="0" dirty="0" smtClean="0"/>
              <a:t> half of the </a:t>
            </a:r>
            <a:r>
              <a:rPr lang="nl-BE" baseline="0" dirty="0" err="1" smtClean="0"/>
              <a:t>spp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already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established</a:t>
            </a:r>
            <a:r>
              <a:rPr lang="nl-BE" baseline="0" dirty="0" smtClean="0"/>
              <a:t> in Belgium, </a:t>
            </a:r>
            <a:r>
              <a:rPr lang="nl-BE" baseline="0" dirty="0" err="1" smtClean="0"/>
              <a:t>however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not</a:t>
            </a:r>
            <a:r>
              <a:rPr lang="nl-BE" baseline="0" dirty="0" smtClean="0"/>
              <a:t> in </a:t>
            </a:r>
            <a:r>
              <a:rPr lang="nl-BE" baseline="0" dirty="0" err="1" smtClean="0"/>
              <a:t>all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regions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such</a:t>
            </a:r>
            <a:r>
              <a:rPr lang="nl-BE" baseline="0" dirty="0" smtClean="0"/>
              <a:t> as </a:t>
            </a:r>
            <a:r>
              <a:rPr lang="nl-BE" baseline="0" dirty="0" err="1" smtClean="0"/>
              <a:t>this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raccoon</a:t>
            </a:r>
            <a:r>
              <a:rPr lang="nl-BE" baseline="0" dirty="0" smtClean="0"/>
              <a:t>. </a:t>
            </a:r>
            <a:r>
              <a:rPr lang="nl-BE" baseline="0" dirty="0" err="1" smtClean="0"/>
              <a:t>Interestingly</a:t>
            </a:r>
            <a:r>
              <a:rPr lang="nl-BE" baseline="0" dirty="0" smtClean="0"/>
              <a:t>, </a:t>
            </a:r>
            <a:r>
              <a:rPr lang="nl-BE" baseline="0" dirty="0" err="1" smtClean="0"/>
              <a:t>many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spp</a:t>
            </a:r>
            <a:r>
              <a:rPr lang="nl-BE" baseline="0" dirty="0" smtClean="0"/>
              <a:t> have </a:t>
            </a:r>
            <a:r>
              <a:rPr lang="nl-BE" baseline="0" dirty="0" err="1" smtClean="0"/>
              <a:t>an</a:t>
            </a:r>
            <a:r>
              <a:rPr lang="nl-BE" baseline="0" dirty="0" smtClean="0"/>
              <a:t> impact </a:t>
            </a:r>
            <a:r>
              <a:rPr lang="nl-BE" baseline="0" dirty="0" err="1" smtClean="0"/>
              <a:t>through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pathogen</a:t>
            </a:r>
            <a:r>
              <a:rPr lang="nl-BE" baseline="0" dirty="0" smtClean="0"/>
              <a:t> transmission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some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also</a:t>
            </a:r>
            <a:r>
              <a:rPr lang="nl-BE" baseline="0" dirty="0" smtClean="0"/>
              <a:t> relevant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human health. </a:t>
            </a:r>
            <a:r>
              <a:rPr lang="nl-BE" baseline="0" dirty="0" err="1" smtClean="0"/>
              <a:t>Raccoon</a:t>
            </a:r>
            <a:r>
              <a:rPr lang="nl-BE" baseline="0" dirty="0" smtClean="0"/>
              <a:t>: reservoir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rabies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vector of </a:t>
            </a:r>
            <a:r>
              <a:rPr lang="nl-BE" baseline="0" dirty="0" err="1" smtClean="0"/>
              <a:t>baylisascaris</a:t>
            </a:r>
            <a:r>
              <a:rPr lang="nl-BE" baseline="0" dirty="0" smtClean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100</a:t>
            </a:fld>
            <a:endParaRPr 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But</a:t>
            </a:r>
            <a:r>
              <a:rPr lang="nl-BE" baseline="0" dirty="0" smtClean="0"/>
              <a:t> at </a:t>
            </a:r>
            <a:r>
              <a:rPr lang="nl-BE" baseline="0" dirty="0" err="1" smtClean="0"/>
              <a:t>places</a:t>
            </a:r>
            <a:r>
              <a:rPr lang="nl-BE" baseline="0" dirty="0" smtClean="0"/>
              <a:t> looks </a:t>
            </a:r>
            <a:r>
              <a:rPr lang="nl-BE" baseline="0" dirty="0" err="1" smtClean="0"/>
              <a:t>like</a:t>
            </a:r>
            <a:r>
              <a:rPr lang="nl-BE" baseline="0" dirty="0" smtClean="0"/>
              <a:t> a new </a:t>
            </a:r>
            <a:r>
              <a:rPr lang="nl-BE" baseline="0" dirty="0" err="1" smtClean="0"/>
              <a:t>mexican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desert</a:t>
            </a:r>
            <a:r>
              <a:rPr lang="nl-BE" baseline="0" dirty="0" smtClean="0"/>
              <a:t> </a:t>
            </a:r>
            <a:r>
              <a:rPr lang="nl-BE" baseline="0" dirty="0" err="1" smtClean="0"/>
              <a:t>ecosystem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582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Come</a:t>
            </a:r>
            <a:r>
              <a:rPr lang="nl-BE" dirty="0" smtClean="0"/>
              <a:t> in </a:t>
            </a:r>
            <a:r>
              <a:rPr lang="nl-BE" dirty="0" err="1" smtClean="0"/>
              <a:t>through</a:t>
            </a:r>
            <a:r>
              <a:rPr lang="nl-BE" dirty="0" smtClean="0"/>
              <a:t> a </a:t>
            </a:r>
            <a:r>
              <a:rPr lang="nl-BE" dirty="0" err="1" smtClean="0"/>
              <a:t>number</a:t>
            </a:r>
            <a:r>
              <a:rPr lang="nl-BE" dirty="0" smtClean="0"/>
              <a:t> of </a:t>
            </a:r>
            <a:r>
              <a:rPr lang="nl-BE" dirty="0" err="1" smtClean="0"/>
              <a:t>pathways</a:t>
            </a:r>
            <a:r>
              <a:rPr lang="nl-BE" dirty="0" smtClean="0"/>
              <a:t>, on </a:t>
            </a:r>
            <a:r>
              <a:rPr lang="nl-BE" dirty="0" err="1" smtClean="0"/>
              <a:t>this</a:t>
            </a:r>
            <a:r>
              <a:rPr lang="nl-BE" dirty="0" smtClean="0"/>
              <a:t> </a:t>
            </a:r>
            <a:r>
              <a:rPr lang="nl-BE" dirty="0" err="1" smtClean="0"/>
              <a:t>graph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can</a:t>
            </a:r>
            <a:r>
              <a:rPr lang="nl-BE" dirty="0" smtClean="0"/>
              <a:t> </a:t>
            </a:r>
            <a:r>
              <a:rPr lang="nl-BE" dirty="0" err="1" smtClean="0"/>
              <a:t>see</a:t>
            </a:r>
            <a:r>
              <a:rPr lang="nl-BE" dirty="0" smtClean="0"/>
              <a:t> </a:t>
            </a:r>
            <a:r>
              <a:rPr lang="nl-BE" dirty="0" err="1" smtClean="0"/>
              <a:t>that</a:t>
            </a:r>
            <a:r>
              <a:rPr lang="nl-BE" dirty="0" smtClean="0"/>
              <a:t> we have</a:t>
            </a:r>
            <a:r>
              <a:rPr lang="nl-BE" baseline="0" dirty="0" smtClean="0"/>
              <a:t> far </a:t>
            </a:r>
            <a:r>
              <a:rPr lang="nl-BE" baseline="0" dirty="0" err="1" smtClean="0"/>
              <a:t>better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intel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pathways</a:t>
            </a:r>
            <a:r>
              <a:rPr lang="nl-BE" baseline="0" dirty="0" smtClean="0"/>
              <a:t> of </a:t>
            </a:r>
            <a:r>
              <a:rPr lang="nl-BE" baseline="0" dirty="0" err="1" smtClean="0"/>
              <a:t>introduction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for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plants</a:t>
            </a:r>
            <a:r>
              <a:rPr lang="nl-BE" baseline="0" dirty="0" smtClean="0"/>
              <a:t>, but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what</a:t>
            </a:r>
            <a:r>
              <a:rPr lang="nl-BE" baseline="0" dirty="0" smtClean="0"/>
              <a:t> we </a:t>
            </a:r>
            <a:r>
              <a:rPr lang="nl-BE" baseline="0" dirty="0" err="1" smtClean="0"/>
              <a:t>know</a:t>
            </a:r>
            <a:r>
              <a:rPr lang="nl-BE" baseline="0" dirty="0" smtClean="0"/>
              <a:t>, the </a:t>
            </a:r>
            <a:r>
              <a:rPr lang="nl-BE" baseline="0" dirty="0" err="1" smtClean="0"/>
              <a:t>exotic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animal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section</a:t>
            </a:r>
            <a:r>
              <a:rPr lang="nl-BE" baseline="0" dirty="0" smtClean="0"/>
              <a:t> is </a:t>
            </a:r>
            <a:r>
              <a:rPr lang="nl-BE" baseline="0" dirty="0" err="1" smtClean="0"/>
              <a:t>coming</a:t>
            </a:r>
            <a:r>
              <a:rPr lang="nl-BE" baseline="0" dirty="0" smtClean="0"/>
              <a:t> in as </a:t>
            </a:r>
            <a:r>
              <a:rPr lang="nl-BE" baseline="0" dirty="0" err="1" smtClean="0"/>
              <a:t>stowaways</a:t>
            </a:r>
            <a:r>
              <a:rPr lang="nl-BE" baseline="0" dirty="0" smtClean="0"/>
              <a:t> on </a:t>
            </a:r>
            <a:r>
              <a:rPr lang="nl-BE" baseline="0" dirty="0" err="1" smtClean="0"/>
              <a:t>other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goods</a:t>
            </a:r>
            <a:r>
              <a:rPr lang="nl-BE" baseline="0" dirty="0" smtClean="0"/>
              <a:t> or </a:t>
            </a:r>
            <a:r>
              <a:rPr lang="nl-BE" baseline="0" dirty="0" err="1" smtClean="0"/>
              <a:t>commodities</a:t>
            </a:r>
            <a:r>
              <a:rPr lang="nl-BE" baseline="0" dirty="0" smtClean="0"/>
              <a:t>, on </a:t>
            </a:r>
            <a:r>
              <a:rPr lang="nl-BE" baseline="0" dirty="0" err="1" smtClean="0"/>
              <a:t>its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own</a:t>
            </a:r>
            <a:r>
              <a:rPr lang="nl-BE" baseline="0" dirty="0" smtClean="0"/>
              <a:t> (</a:t>
            </a:r>
            <a:r>
              <a:rPr lang="nl-BE" baseline="0" dirty="0" err="1" smtClean="0"/>
              <a:t>spontaneous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dispersal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other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places</a:t>
            </a:r>
            <a:r>
              <a:rPr lang="nl-BE" baseline="0" dirty="0" smtClean="0"/>
              <a:t> in the non-native range)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a </a:t>
            </a:r>
            <a:r>
              <a:rPr lang="nl-BE" baseline="0" dirty="0" err="1" smtClean="0"/>
              <a:t>great</a:t>
            </a:r>
            <a:r>
              <a:rPr lang="nl-BE" baseline="0" dirty="0" smtClean="0"/>
              <a:t> deal are escapes </a:t>
            </a:r>
            <a:r>
              <a:rPr lang="nl-BE" baseline="0" dirty="0" err="1" smtClean="0"/>
              <a:t>from</a:t>
            </a:r>
            <a:r>
              <a:rPr lang="nl-BE" baseline="0" dirty="0" smtClean="0"/>
              <a:t> </a:t>
            </a:r>
            <a:r>
              <a:rPr lang="nl-BE" baseline="0" dirty="0" err="1" smtClean="0"/>
              <a:t>zoos</a:t>
            </a:r>
            <a:r>
              <a:rPr lang="nl-BE" baseline="0" dirty="0" smtClean="0"/>
              <a:t>, aquaria etc.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6" name="Rechthoek 5"/>
          <p:cNvSpPr/>
          <p:nvPr userDrawn="1"/>
        </p:nvSpPr>
        <p:spPr>
          <a:xfrm>
            <a:off x="971551" y="6011708"/>
            <a:ext cx="2161032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73726" y="2870805"/>
            <a:ext cx="7228283" cy="1598149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78148" y="4526555"/>
            <a:ext cx="6741818" cy="8748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14" y="478395"/>
            <a:ext cx="2942871" cy="12121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6011708"/>
            <a:ext cx="2161032" cy="502920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0" y="0"/>
            <a:ext cx="9144000" cy="6858000"/>
            <a:chOff x="288699" y="299474"/>
            <a:chExt cx="8496744" cy="6322879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2468" y="2737660"/>
              <a:ext cx="2952975" cy="3884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99" y="299474"/>
              <a:ext cx="2599647" cy="1852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99" y="2198133"/>
              <a:ext cx="2599647" cy="1706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99" y="3975150"/>
              <a:ext cx="2599647" cy="2647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 descr="U:\Data\congressen\AliensOntheHorizon\muntjak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924" y="299475"/>
              <a:ext cx="2794249" cy="185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U:\Data\congressen\AliensOntheHorizon\vespa2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924" y="2198133"/>
              <a:ext cx="2794249" cy="225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67924" y="4493888"/>
              <a:ext cx="2794249" cy="2128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168" y="299476"/>
              <a:ext cx="2957275" cy="2385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13/04/2018</a:t>
            </a:fld>
            <a:r>
              <a:rPr lang="nl-BE" smtClean="0"/>
              <a:t> </a:t>
            </a:r>
            <a:r>
              <a:rPr lang="nl-BE" b="1" smtClean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63" y="6137308"/>
            <a:ext cx="1481801" cy="610329"/>
          </a:xfrm>
          <a:prstGeom prst="rect">
            <a:avLst/>
          </a:prstGeom>
        </p:spPr>
      </p:pic>
      <p:pic>
        <p:nvPicPr>
          <p:cNvPr id="7" name="Picture 6" descr="www.inbo.be_wi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" y="5511349"/>
            <a:ext cx="210026" cy="10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722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13/04/2018</a:t>
            </a:fld>
            <a:r>
              <a:rPr lang="nl-BE" smtClean="0"/>
              <a:t> </a:t>
            </a:r>
            <a:r>
              <a:rPr lang="nl-BE" b="1" smtClean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63" y="6137308"/>
            <a:ext cx="1481801" cy="610329"/>
          </a:xfrm>
          <a:prstGeom prst="rect">
            <a:avLst/>
          </a:prstGeom>
        </p:spPr>
      </p:pic>
      <p:pic>
        <p:nvPicPr>
          <p:cNvPr id="7" name="Picture 6" descr="www.inbo.be_wi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" y="5511349"/>
            <a:ext cx="210026" cy="10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4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13/04/2018</a:t>
            </a:fld>
            <a:r>
              <a:rPr lang="nl-BE" smtClean="0"/>
              <a:t> </a:t>
            </a:r>
            <a:r>
              <a:rPr lang="nl-BE" b="1" smtClean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63" y="6137308"/>
            <a:ext cx="1481801" cy="610329"/>
          </a:xfrm>
          <a:prstGeom prst="rect">
            <a:avLst/>
          </a:prstGeom>
        </p:spPr>
      </p:pic>
      <p:pic>
        <p:nvPicPr>
          <p:cNvPr id="7" name="Picture 6" descr="www.inbo.be_wi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7" y="5511349"/>
            <a:ext cx="210026" cy="10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 </a:t>
            </a:r>
            <a:endParaRPr lang="nl-BE" dirty="0" smtClean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13/04/2018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rgbClr val="C0438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5" r:id="rId2"/>
    <p:sldLayoutId id="2147483673" r:id="rId3"/>
    <p:sldLayoutId id="2147483674" r:id="rId4"/>
    <p:sldLayoutId id="2147483675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7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8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9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0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7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13/04/2018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 </a:t>
            </a:r>
            <a:endParaRPr lang="nl-BE" dirty="0" smtClean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2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3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4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5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2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emf"/><Relationship Id="rId5" Type="http://schemas.openxmlformats.org/officeDocument/2006/relationships/image" Target="../media/image3.png"/><Relationship Id="rId10" Type="http://schemas.openxmlformats.org/officeDocument/2006/relationships/image" Target="../media/image21.emf"/><Relationship Id="rId4" Type="http://schemas.openxmlformats.org/officeDocument/2006/relationships/image" Target="../media/image2.png"/><Relationship Id="rId9" Type="http://schemas.openxmlformats.org/officeDocument/2006/relationships/image" Target="../media/image20.emf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63.png"/><Relationship Id="rId4" Type="http://schemas.openxmlformats.org/officeDocument/2006/relationships/image" Target="../media/image19.emf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1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68.jpeg"/><Relationship Id="rId5" Type="http://schemas.openxmlformats.org/officeDocument/2006/relationships/image" Target="../media/image66.pn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ecopedia.be/exoten_euverorden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4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6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7.jpeg"/><Relationship Id="rId4" Type="http://schemas.microsoft.com/office/2007/relationships/hdphoto" Target="../media/hdphoto1.wdp"/><Relationship Id="rId9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1.png"/><Relationship Id="rId7" Type="http://schemas.openxmlformats.org/officeDocument/2006/relationships/image" Target="../media/image21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1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wmf"/><Relationship Id="rId4" Type="http://schemas.openxmlformats.org/officeDocument/2006/relationships/image" Target="../media/image23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5.png"/><Relationship Id="rId7" Type="http://schemas.openxmlformats.org/officeDocument/2006/relationships/image" Target="../media/image237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.png"/><Relationship Id="rId10" Type="http://schemas.openxmlformats.org/officeDocument/2006/relationships/image" Target="../media/image240.png"/><Relationship Id="rId4" Type="http://schemas.openxmlformats.org/officeDocument/2006/relationships/image" Target="../media/image236.png"/><Relationship Id="rId9" Type="http://schemas.openxmlformats.org/officeDocument/2006/relationships/image" Target="../media/image2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driaensTim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tim.adriaens@inbo.be" TargetMode="External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165627" y="1770952"/>
            <a:ext cx="8757656" cy="2073600"/>
          </a:xfrm>
        </p:spPr>
        <p:txBody>
          <a:bodyPr anchor="b"/>
          <a:lstStyle/>
          <a:p>
            <a:r>
              <a:rPr lang="nl-BE" dirty="0" smtClean="0">
                <a:solidFill>
                  <a:srgbClr val="FFFF00"/>
                </a:solidFill>
              </a:rPr>
              <a:t/>
            </a:r>
            <a:br>
              <a:rPr lang="nl-BE" dirty="0" smtClean="0">
                <a:solidFill>
                  <a:srgbClr val="FFFF00"/>
                </a:solidFill>
              </a:rPr>
            </a:br>
            <a:r>
              <a:rPr lang="nl-BE" b="1" dirty="0" smtClean="0"/>
              <a:t>Managing </a:t>
            </a:r>
            <a:r>
              <a:rPr lang="nl-BE" b="1" dirty="0" err="1" smtClean="0"/>
              <a:t>invasives</a:t>
            </a:r>
            <a:r>
              <a:rPr lang="nl-BE" b="1" dirty="0" smtClean="0"/>
              <a:t> in Belgium</a:t>
            </a:r>
            <a:br>
              <a:rPr lang="nl-BE" b="1" dirty="0" smtClean="0"/>
            </a:br>
            <a:r>
              <a:rPr lang="nl-BE" b="1" dirty="0" smtClean="0"/>
              <a:t>- (</a:t>
            </a:r>
            <a:r>
              <a:rPr lang="nl-BE" b="1" dirty="0" err="1" smtClean="0"/>
              <a:t>not</a:t>
            </a:r>
            <a:r>
              <a:rPr lang="nl-BE" b="1" dirty="0" smtClean="0"/>
              <a:t>) </a:t>
            </a:r>
            <a:r>
              <a:rPr lang="nl-BE" b="1" dirty="0" err="1" smtClean="0"/>
              <a:t>nearly</a:t>
            </a:r>
            <a:r>
              <a:rPr lang="nl-BE" b="1" dirty="0" smtClean="0"/>
              <a:t> </a:t>
            </a:r>
            <a:r>
              <a:rPr lang="nl-BE" b="1" dirty="0" err="1" smtClean="0"/>
              <a:t>there</a:t>
            </a:r>
            <a:r>
              <a:rPr lang="nl-BE" b="1" dirty="0" smtClean="0"/>
              <a:t> (</a:t>
            </a:r>
            <a:r>
              <a:rPr lang="nl-BE" b="1" dirty="0" err="1" smtClean="0"/>
              <a:t>yet</a:t>
            </a:r>
            <a:r>
              <a:rPr lang="nl-BE" b="1" dirty="0" smtClean="0"/>
              <a:t>) </a:t>
            </a:r>
            <a:r>
              <a:rPr lang="nl-BE" dirty="0" smtClean="0">
                <a:solidFill>
                  <a:srgbClr val="FFFF00"/>
                </a:solidFill>
              </a:rPr>
              <a:t>-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19" name="Ondertitel 18"/>
          <p:cNvSpPr>
            <a:spLocks noGrp="1"/>
          </p:cNvSpPr>
          <p:nvPr>
            <p:ph type="subTitle" idx="1"/>
          </p:nvPr>
        </p:nvSpPr>
        <p:spPr>
          <a:xfrm>
            <a:off x="136432" y="4675398"/>
            <a:ext cx="6741818" cy="1656000"/>
          </a:xfrm>
          <a:noFill/>
        </p:spPr>
        <p:txBody>
          <a:bodyPr/>
          <a:lstStyle/>
          <a:p>
            <a:endParaRPr lang="nl-BE" dirty="0" smtClean="0">
              <a:solidFill>
                <a:schemeClr val="tx1"/>
              </a:solidFill>
            </a:endParaRPr>
          </a:p>
          <a:p>
            <a:endParaRPr lang="nl-BE" dirty="0">
              <a:solidFill>
                <a:schemeClr val="tx1"/>
              </a:solidFill>
            </a:endParaRPr>
          </a:p>
          <a:p>
            <a:endParaRPr lang="nl-BE" dirty="0" smtClean="0">
              <a:solidFill>
                <a:schemeClr val="tx1"/>
              </a:solidFill>
            </a:endParaRPr>
          </a:p>
          <a:p>
            <a:endParaRPr lang="nl-BE" b="1" dirty="0" smtClean="0">
              <a:solidFill>
                <a:srgbClr val="FFFF00"/>
              </a:solidFill>
            </a:endParaRPr>
          </a:p>
          <a:p>
            <a:endParaRPr lang="nl-BE" b="1" dirty="0">
              <a:solidFill>
                <a:srgbClr val="FFFF00"/>
              </a:solidFill>
            </a:endParaRPr>
          </a:p>
          <a:p>
            <a:r>
              <a:rPr lang="nl-BE" b="1" dirty="0">
                <a:solidFill>
                  <a:srgbClr val="FFFF00"/>
                </a:solidFill>
              </a:rPr>
              <a:t>LIFE U-SAVEREDS </a:t>
            </a:r>
            <a:r>
              <a:rPr lang="nl-BE" b="1" dirty="0" smtClean="0">
                <a:solidFill>
                  <a:srgbClr val="FFFF00"/>
                </a:solidFill>
              </a:rPr>
              <a:t>symposium</a:t>
            </a:r>
          </a:p>
          <a:p>
            <a:r>
              <a:rPr lang="nl-BE" b="1" dirty="0" smtClean="0">
                <a:solidFill>
                  <a:srgbClr val="FFFF00"/>
                </a:solidFill>
              </a:rPr>
              <a:t>12-13 April 2018</a:t>
            </a:r>
            <a:endParaRPr lang="nl-BE" b="1" dirty="0">
              <a:solidFill>
                <a:srgbClr val="FFFF00"/>
              </a:solidFill>
            </a:endParaRPr>
          </a:p>
          <a:p>
            <a:r>
              <a:rPr lang="nl-BE" b="1" dirty="0" err="1" smtClean="0">
                <a:solidFill>
                  <a:srgbClr val="FFFF00"/>
                </a:solidFill>
              </a:rPr>
              <a:t>Perufia</a:t>
            </a:r>
            <a:endParaRPr lang="nl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73420"/>
            <a:ext cx="7898523" cy="59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8"/>
          <p:cNvSpPr>
            <a:spLocks noGrp="1"/>
          </p:cNvSpPr>
          <p:nvPr>
            <p:ph type="title"/>
          </p:nvPr>
        </p:nvSpPr>
        <p:spPr>
          <a:xfrm>
            <a:off x="785896" y="385469"/>
            <a:ext cx="7416000" cy="1116000"/>
          </a:xfrm>
        </p:spPr>
        <p:txBody>
          <a:bodyPr/>
          <a:lstStyle/>
          <a:p>
            <a:r>
              <a:rPr lang="nl-BE" dirty="0" smtClean="0"/>
              <a:t>Risk management</a:t>
            </a:r>
            <a:endParaRPr lang="nl-BE" dirty="0"/>
          </a:p>
        </p:txBody>
      </p:sp>
      <p:sp>
        <p:nvSpPr>
          <p:cNvPr id="3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700547" y="1671145"/>
            <a:ext cx="8096612" cy="4105241"/>
          </a:xfrm>
        </p:spPr>
        <p:txBody>
          <a:bodyPr/>
          <a:lstStyle/>
          <a:p>
            <a:r>
              <a:rPr lang="nl-BE" b="1" dirty="0" err="1" smtClean="0">
                <a:latin typeface="Calibri" panose="020F0502020204030204" pitchFamily="34" charset="0"/>
              </a:rPr>
              <a:t>Effectiveness</a:t>
            </a:r>
            <a:endParaRPr lang="nl-BE" b="1" dirty="0" smtClean="0">
              <a:latin typeface="Calibri" panose="020F0502020204030204" pitchFamily="34" charset="0"/>
            </a:endParaRPr>
          </a:p>
          <a:p>
            <a:r>
              <a:rPr lang="nl-BE" b="1" dirty="0" err="1" smtClean="0"/>
              <a:t>Practicality</a:t>
            </a:r>
            <a:endParaRPr lang="nl-BE" b="1" dirty="0" smtClean="0">
              <a:latin typeface="Calibri" panose="020F0502020204030204" pitchFamily="34" charset="0"/>
            </a:endParaRPr>
          </a:p>
          <a:p>
            <a:r>
              <a:rPr lang="nl-BE" b="1" dirty="0" err="1" smtClean="0">
                <a:latin typeface="Calibri" panose="020F0502020204030204" pitchFamily="34" charset="0"/>
              </a:rPr>
              <a:t>Cost</a:t>
            </a:r>
            <a:endParaRPr lang="nl-BE" b="1" dirty="0" smtClean="0">
              <a:latin typeface="Calibri" panose="020F0502020204030204" pitchFamily="34" charset="0"/>
            </a:endParaRPr>
          </a:p>
          <a:p>
            <a:r>
              <a:rPr lang="nl-BE" b="1" dirty="0" err="1" smtClean="0">
                <a:latin typeface="Calibri" panose="020F0502020204030204" pitchFamily="34" charset="0"/>
              </a:rPr>
              <a:t>Acceptability</a:t>
            </a:r>
            <a:endParaRPr lang="nl-BE" b="1" dirty="0" smtClean="0">
              <a:latin typeface="Calibri" panose="020F0502020204030204" pitchFamily="34" charset="0"/>
            </a:endParaRPr>
          </a:p>
          <a:p>
            <a:r>
              <a:rPr lang="nl-BE" b="1" dirty="0" err="1" smtClean="0">
                <a:latin typeface="Calibri" panose="020F0502020204030204" pitchFamily="34" charset="0"/>
              </a:rPr>
              <a:t>Negative</a:t>
            </a:r>
            <a:r>
              <a:rPr lang="nl-BE" b="1" dirty="0" smtClean="0">
                <a:latin typeface="Calibri" panose="020F0502020204030204" pitchFamily="34" charset="0"/>
              </a:rPr>
              <a:t> </a:t>
            </a:r>
            <a:r>
              <a:rPr lang="nl-BE" b="1" dirty="0" err="1" smtClean="0">
                <a:latin typeface="Calibri" panose="020F0502020204030204" pitchFamily="34" charset="0"/>
              </a:rPr>
              <a:t>effects</a:t>
            </a:r>
            <a:endParaRPr lang="nl-BE" b="1" dirty="0" smtClean="0">
              <a:latin typeface="Calibri" panose="020F0502020204030204" pitchFamily="34" charset="0"/>
            </a:endParaRPr>
          </a:p>
          <a:p>
            <a:r>
              <a:rPr lang="nl-BE" b="1" dirty="0" err="1" smtClean="0"/>
              <a:t>Window</a:t>
            </a:r>
            <a:r>
              <a:rPr lang="nl-BE" b="1" dirty="0" smtClean="0"/>
              <a:t> of opportunity</a:t>
            </a:r>
          </a:p>
          <a:p>
            <a:r>
              <a:rPr lang="nl-BE" b="1" dirty="0" err="1" smtClean="0">
                <a:latin typeface="Calibri" panose="020F0502020204030204" pitchFamily="34" charset="0"/>
              </a:rPr>
              <a:t>Likelihood</a:t>
            </a:r>
            <a:r>
              <a:rPr lang="nl-BE" b="1" dirty="0" smtClean="0">
                <a:latin typeface="Calibri" panose="020F0502020204030204" pitchFamily="34" charset="0"/>
              </a:rPr>
              <a:t> </a:t>
            </a:r>
            <a:r>
              <a:rPr lang="nl-BE" b="1" dirty="0" err="1" smtClean="0">
                <a:latin typeface="Calibri" panose="020F0502020204030204" pitchFamily="34" charset="0"/>
              </a:rPr>
              <a:t>reintroduction</a:t>
            </a:r>
            <a:endParaRPr lang="nl-BE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nl-BE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nl-BE" b="1" dirty="0">
              <a:latin typeface="Calibri" panose="020F0502020204030204" pitchFamily="34" charset="0"/>
            </a:endParaRPr>
          </a:p>
        </p:txBody>
      </p:sp>
      <p:pic>
        <p:nvPicPr>
          <p:cNvPr id="4" name="image0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703" y="394138"/>
            <a:ext cx="4382815" cy="2522482"/>
          </a:xfrm>
          <a:prstGeom prst="rect">
            <a:avLst/>
          </a:prstGeom>
          <a:ln/>
        </p:spPr>
      </p:pic>
      <p:pic>
        <p:nvPicPr>
          <p:cNvPr id="5" name="image0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9849" y="2916620"/>
            <a:ext cx="5234151" cy="37837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14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3" y="130063"/>
            <a:ext cx="7898530" cy="59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9" y="1102272"/>
            <a:ext cx="6980183" cy="4653455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961259" y="281638"/>
            <a:ext cx="7416000" cy="1116000"/>
          </a:xfrm>
        </p:spPr>
        <p:txBody>
          <a:bodyPr/>
          <a:lstStyle/>
          <a:p>
            <a:r>
              <a:rPr lang="nl-BE" dirty="0" err="1" smtClean="0"/>
              <a:t>Huge</a:t>
            </a:r>
            <a:r>
              <a:rPr lang="nl-BE" dirty="0" smtClean="0"/>
              <a:t> management </a:t>
            </a:r>
            <a:r>
              <a:rPr lang="nl-BE" dirty="0" err="1" smtClean="0"/>
              <a:t>costs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28540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167063" y="450992"/>
            <a:ext cx="7416000" cy="1116000"/>
          </a:xfrm>
        </p:spPr>
        <p:txBody>
          <a:bodyPr/>
          <a:lstStyle/>
          <a:p>
            <a:r>
              <a:rPr lang="nl-BE" dirty="0" err="1" smtClean="0"/>
              <a:t>Introduction</a:t>
            </a:r>
            <a:r>
              <a:rPr lang="nl-BE" dirty="0" smtClean="0"/>
              <a:t> </a:t>
            </a:r>
            <a:r>
              <a:rPr lang="nl-BE" dirty="0" err="1" smtClean="0"/>
              <a:t>pathways</a:t>
            </a:r>
            <a:endParaRPr lang="nl-BE" dirty="0"/>
          </a:p>
        </p:txBody>
      </p:sp>
      <p:pic>
        <p:nvPicPr>
          <p:cNvPr id="4099" name="Picture 3" descr="Q:\Projects\PRJ_Natuurindicatoren\DATA_vanaf2013\Aantal_uitheemse_diersoorten\2016\2016-09-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5" y="1008992"/>
            <a:ext cx="7883878" cy="50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2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56743" y="482290"/>
            <a:ext cx="7416000" cy="1116000"/>
          </a:xfrm>
        </p:spPr>
        <p:txBody>
          <a:bodyPr/>
          <a:lstStyle/>
          <a:p>
            <a:r>
              <a:rPr lang="nl-BE" dirty="0" err="1" smtClean="0"/>
              <a:t>Entomophagy</a:t>
            </a:r>
            <a:endParaRPr lang="nl-BE" dirty="0"/>
          </a:p>
        </p:txBody>
      </p:sp>
      <p:sp>
        <p:nvSpPr>
          <p:cNvPr id="5" name="Shape 136"/>
          <p:cNvSpPr>
            <a:spLocks noGrp="1"/>
          </p:cNvSpPr>
          <p:nvPr>
            <p:ph sz="half" idx="1"/>
          </p:nvPr>
        </p:nvSpPr>
        <p:spPr>
          <a:xfrm>
            <a:off x="1088129" y="1545021"/>
            <a:ext cx="7747075" cy="482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just">
              <a:defRPr sz="3900">
                <a:solidFill>
                  <a:srgbClr val="535353"/>
                </a:solidFill>
              </a:defRPr>
            </a:pPr>
            <a:endParaRPr dirty="0"/>
          </a:p>
          <a:p>
            <a:pPr marL="288000" lvl="1" indent="0">
              <a:lnSpc>
                <a:spcPct val="110000"/>
              </a:lnSpc>
              <a:buNone/>
              <a:defRPr sz="3900">
                <a:solidFill>
                  <a:srgbClr val="535353"/>
                </a:solidFill>
              </a:defRPr>
            </a:pPr>
            <a:endParaRPr sz="6400" dirty="0"/>
          </a:p>
          <a:p>
            <a:pPr algn="r">
              <a:buNone/>
              <a:defRPr sz="3900">
                <a:solidFill>
                  <a:srgbClr val="535353"/>
                </a:solidFill>
              </a:defRPr>
            </a:pPr>
            <a:r>
              <a:rPr sz="6400" dirty="0" smtClean="0"/>
              <a:t> </a:t>
            </a:r>
            <a:endParaRPr sz="6400" dirty="0"/>
          </a:p>
          <a:p>
            <a:pPr algn="r">
              <a:defRPr sz="3900">
                <a:solidFill>
                  <a:srgbClr val="535353"/>
                </a:solidFill>
              </a:defRPr>
            </a:pPr>
            <a:endParaRPr dirty="0"/>
          </a:p>
        </p:txBody>
      </p:sp>
      <p:sp>
        <p:nvSpPr>
          <p:cNvPr id="8" name="Shape 136"/>
          <p:cNvSpPr txBox="1">
            <a:spLocks/>
          </p:cNvSpPr>
          <p:nvPr/>
        </p:nvSpPr>
        <p:spPr>
          <a:xfrm>
            <a:off x="656743" y="1771716"/>
            <a:ext cx="6936520" cy="36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45719" tIns="0" rIns="45719" bIns="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700"/>
            </a:pPr>
            <a:r>
              <a:rPr lang="en-US" sz="3400" dirty="0" smtClean="0"/>
              <a:t>New pathway</a:t>
            </a:r>
          </a:p>
          <a:p>
            <a:pPr>
              <a:defRPr sz="2700"/>
            </a:pPr>
            <a:r>
              <a:rPr lang="en-US" sz="3400" dirty="0" smtClean="0"/>
              <a:t>Globally &gt;2000 spp.</a:t>
            </a:r>
          </a:p>
          <a:p>
            <a:pPr>
              <a:defRPr sz="2700"/>
            </a:pPr>
            <a:r>
              <a:rPr lang="nl-BE" sz="3200" dirty="0" smtClean="0"/>
              <a:t>No </a:t>
            </a:r>
            <a:r>
              <a:rPr lang="nl-BE" sz="3200" dirty="0" err="1" smtClean="0"/>
              <a:t>specific</a:t>
            </a:r>
            <a:r>
              <a:rPr lang="nl-BE" sz="3200" dirty="0" smtClean="0"/>
              <a:t> </a:t>
            </a:r>
            <a:r>
              <a:rPr lang="nl-BE" sz="3200" dirty="0" err="1" smtClean="0"/>
              <a:t>regulations</a:t>
            </a:r>
            <a:r>
              <a:rPr lang="nl-BE" sz="3200" dirty="0" smtClean="0"/>
              <a:t> in Belgium/Europe</a:t>
            </a:r>
          </a:p>
          <a:p>
            <a:pPr>
              <a:defRPr sz="2700"/>
            </a:pPr>
            <a:r>
              <a:rPr lang="nl-BE" sz="3200" dirty="0" smtClean="0"/>
              <a:t>Risk assessments </a:t>
            </a:r>
            <a:r>
              <a:rPr lang="nl-BE" sz="3200" dirty="0" err="1" smtClean="0"/>
              <a:t>solely</a:t>
            </a:r>
            <a:r>
              <a:rPr lang="nl-BE" sz="3200" dirty="0" smtClean="0"/>
              <a:t> </a:t>
            </a:r>
            <a:r>
              <a:rPr lang="nl-BE" sz="3200" dirty="0" err="1" smtClean="0"/>
              <a:t>focused</a:t>
            </a:r>
            <a:r>
              <a:rPr lang="nl-BE" sz="3200" dirty="0" smtClean="0"/>
              <a:t> on food </a:t>
            </a:r>
            <a:r>
              <a:rPr lang="nl-BE" sz="3200" dirty="0" err="1" smtClean="0"/>
              <a:t>safety</a:t>
            </a:r>
            <a:r>
              <a:rPr lang="nl-BE" sz="3200" dirty="0" smtClean="0"/>
              <a:t>, </a:t>
            </a:r>
            <a:r>
              <a:rPr lang="nl-BE" sz="3200" dirty="0" err="1" smtClean="0"/>
              <a:t>not</a:t>
            </a:r>
            <a:r>
              <a:rPr lang="nl-BE" sz="3200" dirty="0" smtClean="0"/>
              <a:t> </a:t>
            </a:r>
            <a:r>
              <a:rPr lang="nl-BE" sz="3200" dirty="0" err="1" smtClean="0"/>
              <a:t>biodiversity</a:t>
            </a:r>
            <a:endParaRPr lang="en-US" sz="3200" dirty="0"/>
          </a:p>
          <a:p>
            <a:pPr>
              <a:buNone/>
              <a:defRPr sz="2700"/>
            </a:pPr>
            <a:endParaRPr lang="en-US" sz="6000" dirty="0" smtClean="0"/>
          </a:p>
          <a:p>
            <a:pPr>
              <a:lnSpc>
                <a:spcPct val="110000"/>
              </a:lnSpc>
              <a:defRPr sz="3900">
                <a:solidFill>
                  <a:srgbClr val="535353"/>
                </a:solidFill>
              </a:defRPr>
            </a:pPr>
            <a:endParaRPr lang="en-US" sz="6400" dirty="0" smtClean="0">
              <a:solidFill>
                <a:srgbClr val="535353"/>
              </a:solidFill>
            </a:endParaRPr>
          </a:p>
          <a:p>
            <a:pPr algn="r">
              <a:buFontTx/>
              <a:buNone/>
              <a:defRPr sz="3900">
                <a:solidFill>
                  <a:srgbClr val="535353"/>
                </a:solidFill>
              </a:defRPr>
            </a:pPr>
            <a:r>
              <a:rPr lang="en-US" sz="6400" dirty="0" smtClean="0">
                <a:solidFill>
                  <a:srgbClr val="535353"/>
                </a:solidFill>
              </a:rPr>
              <a:t> </a:t>
            </a:r>
          </a:p>
          <a:p>
            <a:pPr algn="r">
              <a:defRPr sz="3900">
                <a:solidFill>
                  <a:srgbClr val="535353"/>
                </a:solidFill>
              </a:defRPr>
            </a:pPr>
            <a:endParaRPr lang="en-US" sz="3900" dirty="0">
              <a:solidFill>
                <a:srgbClr val="53535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3" y="3591945"/>
            <a:ext cx="5730386" cy="274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977462" y="6396210"/>
            <a:ext cx="6398482" cy="39872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8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9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10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11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FAVV 2014</a:t>
            </a:r>
            <a:endParaRPr lang="nl-BE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endParaRPr lang="nl-NL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49" y="146673"/>
            <a:ext cx="2794828" cy="20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14" y="3743841"/>
            <a:ext cx="259556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13" y="4964850"/>
            <a:ext cx="2595563" cy="10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85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4" y="273105"/>
            <a:ext cx="7894637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03248" y="6222859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Tamiasciurus</a:t>
            </a:r>
            <a:r>
              <a:rPr lang="nl-BE" i="1" dirty="0" smtClean="0"/>
              <a:t> </a:t>
            </a:r>
            <a:r>
              <a:rPr lang="nl-BE" i="1" dirty="0" err="1" smtClean="0"/>
              <a:t>hudsonicus</a:t>
            </a:r>
            <a:r>
              <a:rPr lang="nl-BE" i="1" dirty="0" smtClean="0"/>
              <a:t>, </a:t>
            </a:r>
            <a:r>
              <a:rPr lang="nl-BE" dirty="0" smtClean="0"/>
              <a:t>Balen, 2017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23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3" y="223838"/>
            <a:ext cx="8095757" cy="59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03248" y="6222859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Callosciurus</a:t>
            </a:r>
            <a:r>
              <a:rPr lang="nl-BE" i="1" dirty="0" smtClean="0"/>
              <a:t> </a:t>
            </a:r>
            <a:r>
              <a:rPr lang="nl-BE" i="1" dirty="0" err="1" smtClean="0"/>
              <a:t>prevosti</a:t>
            </a:r>
            <a:r>
              <a:rPr lang="nl-BE" i="1" dirty="0" smtClean="0"/>
              <a:t>, 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3" y="286902"/>
            <a:ext cx="2701651" cy="24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8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04" y="327628"/>
            <a:ext cx="75231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84" y="4095948"/>
            <a:ext cx="5056625" cy="20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977462" y="6038193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Sciurus</a:t>
            </a:r>
            <a:r>
              <a:rPr lang="nl-BE" i="1" dirty="0" smtClean="0"/>
              <a:t> </a:t>
            </a:r>
            <a:r>
              <a:rPr lang="nl-BE" i="1" dirty="0" err="1" smtClean="0"/>
              <a:t>niger</a:t>
            </a:r>
            <a:r>
              <a:rPr lang="nl-BE" i="1" dirty="0" smtClean="0"/>
              <a:t>, </a:t>
            </a:r>
            <a:r>
              <a:rPr lang="nl-BE" dirty="0" smtClean="0"/>
              <a:t>Terhulpen, 2015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12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03248" y="6038193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Neovison</a:t>
            </a:r>
            <a:r>
              <a:rPr lang="nl-BE" i="1" dirty="0" smtClean="0"/>
              <a:t> vison, </a:t>
            </a:r>
            <a:r>
              <a:rPr lang="nl-BE" dirty="0" err="1" smtClean="0"/>
              <a:t>Moerbeke</a:t>
            </a:r>
            <a:r>
              <a:rPr lang="nl-BE" dirty="0" smtClean="0"/>
              <a:t>, 2014</a:t>
            </a:r>
            <a:r>
              <a:rPr lang="nl-BE" i="1" dirty="0" smtClean="0"/>
              <a:t>, </a:t>
            </a:r>
            <a:endParaRPr lang="nl-BE" i="1" dirty="0"/>
          </a:p>
        </p:txBody>
      </p:sp>
      <p:pic>
        <p:nvPicPr>
          <p:cNvPr id="12290" name="Picture 2" descr="G:\Mijn Drive\U schijf\DATA\artikels\Zoogdier\revisie\figuren\figuur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8" y="433128"/>
            <a:ext cx="8147466" cy="54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42773" y="419461"/>
            <a:ext cx="7416000" cy="1116000"/>
          </a:xfrm>
        </p:spPr>
        <p:txBody>
          <a:bodyPr/>
          <a:lstStyle/>
          <a:p>
            <a:r>
              <a:rPr lang="nl-BE" dirty="0" err="1" smtClean="0"/>
              <a:t>Escapees</a:t>
            </a:r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2" y="1150882"/>
            <a:ext cx="4620231" cy="47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51" y="2995120"/>
            <a:ext cx="3332713" cy="291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42772" y="6038193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Triturus</a:t>
            </a:r>
            <a:r>
              <a:rPr lang="nl-BE" i="1" dirty="0" smtClean="0"/>
              <a:t> marmoratus, </a:t>
            </a:r>
            <a:r>
              <a:rPr lang="nl-BE" dirty="0" err="1" smtClean="0"/>
              <a:t>Lochristi</a:t>
            </a:r>
            <a:r>
              <a:rPr lang="nl-BE" dirty="0" smtClean="0"/>
              <a:t> 2018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499651" y="781550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/>
              <a:t>Orthriophis</a:t>
            </a:r>
            <a:r>
              <a:rPr lang="nl-BE" i="1" dirty="0"/>
              <a:t> </a:t>
            </a:r>
            <a:r>
              <a:rPr lang="nl-BE" i="1" dirty="0" err="1"/>
              <a:t>taeniurus</a:t>
            </a:r>
            <a:endParaRPr lang="nl-BE" i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51" y="1450427"/>
            <a:ext cx="3332713" cy="130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97970" y="338657"/>
            <a:ext cx="399179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 err="1" smtClean="0">
                <a:latin typeface="Calibri" panose="020F0502020204030204" pitchFamily="34" charset="0"/>
              </a:rPr>
              <a:t>Flanders</a:t>
            </a:r>
            <a:r>
              <a:rPr lang="nl-BE" altLang="nl-BE" sz="2200" dirty="0" smtClean="0">
                <a:latin typeface="Calibri" panose="020F0502020204030204" pitchFamily="34" charset="0"/>
              </a:rPr>
              <a:t> =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urban</a:t>
            </a:r>
            <a:r>
              <a:rPr lang="nl-BE" altLang="nl-BE" sz="2200" dirty="0" smtClean="0">
                <a:latin typeface="Calibri" panose="020F0502020204030204" pitchFamily="34" charset="0"/>
              </a:rPr>
              <a:t>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sprawl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 err="1">
                <a:latin typeface="Calibri" panose="020F0502020204030204" pitchFamily="34" charset="0"/>
              </a:rPr>
              <a:t>Near</a:t>
            </a:r>
            <a:r>
              <a:rPr lang="nl-BE" altLang="nl-BE" sz="2200" dirty="0">
                <a:latin typeface="Calibri" panose="020F0502020204030204" pitchFamily="34" charset="0"/>
              </a:rPr>
              <a:t> “absence” of </a:t>
            </a:r>
            <a:r>
              <a:rPr lang="nl-BE" altLang="nl-BE" sz="2200" dirty="0" err="1">
                <a:latin typeface="Calibri" panose="020F0502020204030204" pitchFamily="34" charset="0"/>
              </a:rPr>
              <a:t>spatial</a:t>
            </a:r>
            <a:r>
              <a:rPr lang="nl-BE" altLang="nl-BE" sz="2200" dirty="0">
                <a:latin typeface="Calibri" panose="020F0502020204030204" pitchFamily="34" charset="0"/>
              </a:rPr>
              <a:t> </a:t>
            </a:r>
            <a:r>
              <a:rPr lang="nl-BE" altLang="nl-BE" sz="2200" dirty="0" smtClean="0">
                <a:latin typeface="Calibri" panose="020F0502020204030204" pitchFamily="34" charset="0"/>
              </a:rPr>
              <a:t>planning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>
                <a:latin typeface="Calibri" panose="020F0502020204030204" pitchFamily="34" charset="0"/>
              </a:rPr>
              <a:t>26 % </a:t>
            </a:r>
            <a:r>
              <a:rPr lang="nl-BE" altLang="nl-BE" sz="2200" dirty="0" smtClean="0">
                <a:latin typeface="Calibri" panose="020F0502020204030204" pitchFamily="34" charset="0"/>
              </a:rPr>
              <a:t>built-up land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 smtClean="0">
                <a:latin typeface="Calibri" panose="020F0502020204030204" pitchFamily="34" charset="0"/>
              </a:rPr>
              <a:t>High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pressures</a:t>
            </a:r>
            <a:r>
              <a:rPr lang="nl-BE" altLang="nl-BE" sz="2200" dirty="0" smtClean="0">
                <a:latin typeface="Calibri" panose="020F0502020204030204" pitchFamily="34" charset="0"/>
              </a:rPr>
              <a:t> on open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space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>
                <a:latin typeface="Calibri" panose="020F0502020204030204" pitchFamily="34" charset="0"/>
              </a:rPr>
              <a:t>525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inhabnts</a:t>
            </a:r>
            <a:r>
              <a:rPr lang="nl-BE" altLang="nl-BE" sz="2200" dirty="0" smtClean="0">
                <a:latin typeface="Calibri" panose="020F0502020204030204" pitchFamily="34" charset="0"/>
              </a:rPr>
              <a:t>/km</a:t>
            </a:r>
            <a:r>
              <a:rPr lang="nl-BE" altLang="nl-BE" sz="2200" baseline="30000" dirty="0" smtClean="0">
                <a:latin typeface="Calibri" panose="020F0502020204030204" pitchFamily="34" charset="0"/>
              </a:rPr>
              <a:t>2</a:t>
            </a:r>
            <a:endParaRPr lang="nl-BE" altLang="nl-BE" sz="2200" baseline="300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 err="1" smtClean="0">
                <a:latin typeface="Calibri" panose="020F0502020204030204" pitchFamily="34" charset="0"/>
              </a:rPr>
              <a:t>Logistical</a:t>
            </a:r>
            <a:r>
              <a:rPr lang="nl-BE" altLang="nl-BE" sz="2200" dirty="0" smtClean="0">
                <a:latin typeface="Calibri" panose="020F0502020204030204" pitchFamily="34" charset="0"/>
              </a:rPr>
              <a:t> hub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marL="0" lvl="1" indent="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altLang="nl-BE" sz="2200" dirty="0" smtClean="0">
                <a:latin typeface="Calibri" panose="020F0502020204030204" pitchFamily="34" charset="0"/>
              </a:rPr>
              <a:t>Natural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areas</a:t>
            </a:r>
            <a:r>
              <a:rPr lang="nl-BE" altLang="nl-BE" sz="2200" dirty="0" smtClean="0">
                <a:latin typeface="Calibri" panose="020F0502020204030204" pitchFamily="34" charset="0"/>
              </a:rPr>
              <a:t> small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and</a:t>
            </a:r>
            <a:r>
              <a:rPr lang="nl-BE" altLang="nl-BE" sz="2200" dirty="0" smtClean="0">
                <a:latin typeface="Calibri" panose="020F0502020204030204" pitchFamily="34" charset="0"/>
              </a:rPr>
              <a:t> </a:t>
            </a:r>
            <a:r>
              <a:rPr lang="nl-BE" altLang="nl-BE" sz="2200" dirty="0" err="1" smtClean="0">
                <a:latin typeface="Calibri" panose="020F0502020204030204" pitchFamily="34" charset="0"/>
              </a:rPr>
              <a:t>vulnerable</a:t>
            </a:r>
            <a:endParaRPr lang="nl-BE" altLang="nl-BE" sz="2200" dirty="0" smtClean="0">
              <a:latin typeface="Calibri" panose="020F0502020204030204" pitchFamily="34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nl-BE" altLang="nl-BE" sz="1600" dirty="0"/>
          </a:p>
          <a:p>
            <a:pPr lvl="1">
              <a:lnSpc>
                <a:spcPct val="80000"/>
              </a:lnSpc>
              <a:buFontTx/>
              <a:buNone/>
            </a:pPr>
            <a:endParaRPr lang="nl-BE" altLang="nl-BE" sz="2000" baseline="30000" dirty="0"/>
          </a:p>
          <a:p>
            <a:pPr lvl="1">
              <a:lnSpc>
                <a:spcPct val="80000"/>
              </a:lnSpc>
              <a:buFontTx/>
              <a:buNone/>
            </a:pPr>
            <a:endParaRPr lang="nl-BE" altLang="nl-BE" sz="1600" dirty="0"/>
          </a:p>
          <a:p>
            <a:pPr lvl="1">
              <a:lnSpc>
                <a:spcPct val="80000"/>
              </a:lnSpc>
              <a:buFontTx/>
              <a:buNone/>
            </a:pPr>
            <a:endParaRPr lang="nl-BE" altLang="nl-BE" sz="1600" dirty="0"/>
          </a:p>
          <a:p>
            <a:pPr>
              <a:lnSpc>
                <a:spcPct val="80000"/>
              </a:lnSpc>
              <a:buFontTx/>
              <a:buNone/>
            </a:pPr>
            <a:endParaRPr lang="nl-NL" altLang="nl-BE" sz="20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894" y="338215"/>
            <a:ext cx="4163794" cy="439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:\Data\congressen\AliensOntheHorizon\indicatoren_uitheemse\aantal uitheemse soorten\aantal_uitheemse_soorten_EN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04" y="3630907"/>
            <a:ext cx="4318354" cy="3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62551" y="6327560"/>
            <a:ext cx="6398482" cy="39872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6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7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8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r>
              <a:rPr lang="nl-BE" altLang="nl-BE" sz="2200" dirty="0">
                <a:solidFill>
                  <a:schemeClr val="tx1"/>
                </a:solidFill>
                <a:latin typeface="Calibri" panose="020F0502020204030204" pitchFamily="34" charset="0"/>
              </a:rPr>
              <a:t>EEA </a:t>
            </a: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2002</a:t>
            </a:r>
            <a:endParaRPr lang="nl-BE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endParaRPr lang="nl-NL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15866" y="224069"/>
            <a:ext cx="7416000" cy="1116000"/>
          </a:xfrm>
        </p:spPr>
        <p:txBody>
          <a:bodyPr/>
          <a:lstStyle/>
          <a:p>
            <a:r>
              <a:rPr lang="nl-BE" dirty="0" err="1"/>
              <a:t>Invasive</a:t>
            </a:r>
            <a:r>
              <a:rPr lang="nl-BE" dirty="0"/>
              <a:t> </a:t>
            </a:r>
            <a:r>
              <a:rPr lang="nl-BE" dirty="0" err="1"/>
              <a:t>orchids</a:t>
            </a:r>
            <a:r>
              <a:rPr lang="nl-BE" dirty="0"/>
              <a:t>: </a:t>
            </a:r>
            <a:r>
              <a:rPr lang="nl-BE" i="1" dirty="0" err="1"/>
              <a:t>weeds</a:t>
            </a:r>
            <a:r>
              <a:rPr lang="nl-BE" i="1" dirty="0"/>
              <a:t> we </a:t>
            </a:r>
            <a:r>
              <a:rPr lang="nl-BE" i="1" dirty="0" err="1"/>
              <a:t>hate</a:t>
            </a:r>
            <a:r>
              <a:rPr lang="nl-BE" i="1" dirty="0"/>
              <a:t> </a:t>
            </a:r>
            <a:r>
              <a:rPr lang="nl-BE" i="1" dirty="0" err="1"/>
              <a:t>to</a:t>
            </a:r>
            <a:r>
              <a:rPr lang="nl-BE" i="1" dirty="0"/>
              <a:t> love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2" y="3904347"/>
            <a:ext cx="51339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498252" y="6245350"/>
            <a:ext cx="392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 err="1" smtClean="0"/>
              <a:t>Spiranthes</a:t>
            </a:r>
            <a:r>
              <a:rPr lang="nl-BE" i="1" dirty="0" smtClean="0"/>
              <a:t> </a:t>
            </a:r>
            <a:r>
              <a:rPr lang="nl-BE" i="1" dirty="0" err="1" smtClean="0"/>
              <a:t>cernua</a:t>
            </a:r>
            <a:r>
              <a:rPr lang="nl-BE" i="1" dirty="0" smtClean="0"/>
              <a:t> x </a:t>
            </a:r>
            <a:r>
              <a:rPr lang="nl-BE" i="1" dirty="0" err="1" smtClean="0"/>
              <a:t>odorata</a:t>
            </a:r>
            <a:endParaRPr lang="nl-BE" i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0" y="1592317"/>
            <a:ext cx="3336636" cy="462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62" y="859606"/>
            <a:ext cx="5133975" cy="296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0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6"/>
          <p:cNvSpPr>
            <a:spLocks noGrp="1"/>
          </p:cNvSpPr>
          <p:nvPr>
            <p:ph sz="half" idx="1"/>
          </p:nvPr>
        </p:nvSpPr>
        <p:spPr>
          <a:xfrm>
            <a:off x="1135425" y="1751338"/>
            <a:ext cx="7693264" cy="36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70000" lnSpcReduction="20000"/>
          </a:bodyPr>
          <a:lstStyle/>
          <a:p>
            <a:pPr lvl="1">
              <a:defRPr sz="2700"/>
            </a:pPr>
            <a:endParaRPr lang="nl-BE" sz="6000" i="1" dirty="0"/>
          </a:p>
          <a:p>
            <a:pPr marL="0" lvl="1" indent="0">
              <a:buSzPct val="90000"/>
              <a:buNone/>
              <a:defRPr sz="2700"/>
            </a:pPr>
            <a:endParaRPr lang="en-US" sz="9600" dirty="0" smtClean="0">
              <a:solidFill>
                <a:srgbClr val="FF0000"/>
              </a:solidFill>
            </a:endParaRPr>
          </a:p>
          <a:p>
            <a:pPr marL="0" lvl="1" indent="0">
              <a:buSzPct val="90000"/>
              <a:buNone/>
              <a:defRPr sz="2700"/>
            </a:pPr>
            <a:endParaRPr lang="en-US" sz="9600" dirty="0">
              <a:solidFill>
                <a:srgbClr val="FF0000"/>
              </a:solidFill>
            </a:endParaRPr>
          </a:p>
          <a:p>
            <a:pPr>
              <a:defRPr sz="2700"/>
            </a:pPr>
            <a:endParaRPr lang="nl-BE" sz="6000" dirty="0"/>
          </a:p>
          <a:p>
            <a:pPr>
              <a:lnSpc>
                <a:spcPct val="110000"/>
              </a:lnSpc>
              <a:defRPr sz="3900">
                <a:solidFill>
                  <a:srgbClr val="535353"/>
                </a:solidFill>
              </a:defRPr>
            </a:pPr>
            <a:endParaRPr sz="6400" dirty="0"/>
          </a:p>
          <a:p>
            <a:pPr algn="r">
              <a:buNone/>
              <a:defRPr sz="3900">
                <a:solidFill>
                  <a:srgbClr val="535353"/>
                </a:solidFill>
              </a:defRPr>
            </a:pPr>
            <a:r>
              <a:rPr sz="6400" dirty="0"/>
              <a:t> </a:t>
            </a:r>
          </a:p>
          <a:p>
            <a:pPr algn="r">
              <a:defRPr sz="3900">
                <a:solidFill>
                  <a:srgbClr val="535353"/>
                </a:solidFill>
              </a:defRPr>
            </a:pPr>
            <a:endParaRPr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5" y="1471430"/>
            <a:ext cx="5775288" cy="396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977462" y="6396210"/>
            <a:ext cx="6398482" cy="39872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5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6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7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r>
              <a:rPr lang="nl-BE" altLang="nl-BE" sz="2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Kenis</a:t>
            </a: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et al. 2013 </a:t>
            </a:r>
            <a:r>
              <a:rPr lang="nl-BE" altLang="nl-BE" sz="22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Aliens</a:t>
            </a:r>
            <a:endParaRPr lang="nl-NL" altLang="nl-BE" sz="22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el 8"/>
          <p:cNvSpPr>
            <a:spLocks noGrp="1"/>
          </p:cNvSpPr>
          <p:nvPr>
            <p:ph type="title"/>
          </p:nvPr>
        </p:nvSpPr>
        <p:spPr>
          <a:xfrm>
            <a:off x="793695" y="355430"/>
            <a:ext cx="7416000" cy="1116000"/>
          </a:xfrm>
        </p:spPr>
        <p:txBody>
          <a:bodyPr/>
          <a:lstStyle/>
          <a:p>
            <a:r>
              <a:rPr lang="nl-BE" dirty="0" smtClean="0"/>
              <a:t>Box tree </a:t>
            </a:r>
            <a:r>
              <a:rPr lang="nl-BE" dirty="0" err="1" smtClean="0"/>
              <a:t>moth</a:t>
            </a:r>
            <a:r>
              <a:rPr lang="nl-BE" dirty="0" smtClean="0"/>
              <a:t>: </a:t>
            </a:r>
            <a:r>
              <a:rPr lang="nl-BE" dirty="0" err="1" smtClean="0"/>
              <a:t>threat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opportunity ?</a:t>
            </a:r>
            <a:endParaRPr lang="nl-BE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4" y="876646"/>
            <a:ext cx="22574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4" y="2584919"/>
            <a:ext cx="2257426" cy="173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984" y="4392762"/>
            <a:ext cx="2257426" cy="166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53" y="3515709"/>
            <a:ext cx="4295718" cy="32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ep 10"/>
          <p:cNvGrpSpPr/>
          <p:nvPr/>
        </p:nvGrpSpPr>
        <p:grpSpPr>
          <a:xfrm>
            <a:off x="614852" y="3515709"/>
            <a:ext cx="4003382" cy="3265150"/>
            <a:chOff x="5044966" y="234764"/>
            <a:chExt cx="4003382" cy="326515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44966" y="234764"/>
              <a:ext cx="4003382" cy="321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al 1"/>
            <p:cNvSpPr/>
            <p:nvPr/>
          </p:nvSpPr>
          <p:spPr>
            <a:xfrm>
              <a:off x="6945980" y="3097400"/>
              <a:ext cx="394383" cy="40251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5"/>
          <a:stretch/>
        </p:blipFill>
        <p:spPr bwMode="auto">
          <a:xfrm rot="5400000">
            <a:off x="155597" y="742953"/>
            <a:ext cx="3016714" cy="20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90" y="283698"/>
            <a:ext cx="3204702" cy="244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136"/>
          <p:cNvSpPr txBox="1">
            <a:spLocks/>
          </p:cNvSpPr>
          <p:nvPr/>
        </p:nvSpPr>
        <p:spPr>
          <a:xfrm>
            <a:off x="6172421" y="896466"/>
            <a:ext cx="2971579" cy="1187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45719" tIns="0" rIns="45719" bIns="0" rtlCol="0" anchor="ctr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7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8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9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10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7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2700"/>
            </a:pPr>
            <a:r>
              <a:rPr lang="nl-BE" sz="11200" dirty="0" err="1" smtClean="0"/>
              <a:t>Lonicera</a:t>
            </a:r>
            <a:r>
              <a:rPr lang="nl-BE" sz="11200" dirty="0" smtClean="0"/>
              <a:t> </a:t>
            </a:r>
            <a:r>
              <a:rPr lang="nl-BE" sz="11200" dirty="0" err="1" smtClean="0"/>
              <a:t>nitida</a:t>
            </a:r>
            <a:endParaRPr lang="nl-BE" sz="11200" dirty="0" smtClean="0"/>
          </a:p>
          <a:p>
            <a:pPr>
              <a:defRPr sz="2700"/>
            </a:pPr>
            <a:r>
              <a:rPr lang="nl-BE" sz="11200" dirty="0" err="1" smtClean="0"/>
              <a:t>Ilex</a:t>
            </a:r>
            <a:r>
              <a:rPr lang="nl-BE" sz="11200" dirty="0" smtClean="0"/>
              <a:t> </a:t>
            </a:r>
            <a:r>
              <a:rPr lang="nl-BE" sz="11200" dirty="0" err="1" smtClean="0"/>
              <a:t>crenata</a:t>
            </a:r>
            <a:endParaRPr lang="nl-BE" sz="11200" dirty="0" smtClean="0"/>
          </a:p>
          <a:p>
            <a:pPr lvl="1">
              <a:defRPr sz="2700"/>
            </a:pPr>
            <a:endParaRPr lang="nl-BE" sz="6000" i="1" dirty="0" smtClean="0"/>
          </a:p>
          <a:p>
            <a:pPr marL="0" lvl="1" indent="0">
              <a:buSzPct val="90000"/>
              <a:buFontTx/>
              <a:buNone/>
              <a:defRPr sz="2700"/>
            </a:pPr>
            <a:endParaRPr lang="nl-BE" sz="9600" dirty="0" smtClean="0">
              <a:solidFill>
                <a:srgbClr val="FF0000"/>
              </a:solidFill>
            </a:endParaRPr>
          </a:p>
          <a:p>
            <a:pPr marL="0" lvl="1" indent="0">
              <a:buSzPct val="90000"/>
              <a:buFontTx/>
              <a:buNone/>
              <a:defRPr sz="2700"/>
            </a:pPr>
            <a:endParaRPr lang="nl-BE" sz="9600" dirty="0" smtClean="0">
              <a:solidFill>
                <a:srgbClr val="FF0000"/>
              </a:solidFill>
            </a:endParaRPr>
          </a:p>
          <a:p>
            <a:pPr>
              <a:defRPr sz="2700"/>
            </a:pPr>
            <a:endParaRPr lang="nl-BE" sz="6000" dirty="0" smtClean="0"/>
          </a:p>
          <a:p>
            <a:pPr>
              <a:lnSpc>
                <a:spcPct val="110000"/>
              </a:lnSpc>
              <a:defRPr sz="3900">
                <a:solidFill>
                  <a:srgbClr val="535353"/>
                </a:solidFill>
              </a:defRPr>
            </a:pPr>
            <a:endParaRPr lang="nl-BE" sz="6400" dirty="0" smtClean="0">
              <a:solidFill>
                <a:srgbClr val="535353"/>
              </a:solidFill>
            </a:endParaRPr>
          </a:p>
          <a:p>
            <a:pPr algn="r">
              <a:buFontTx/>
              <a:buNone/>
              <a:defRPr sz="3900">
                <a:solidFill>
                  <a:srgbClr val="535353"/>
                </a:solidFill>
              </a:defRPr>
            </a:pPr>
            <a:r>
              <a:rPr lang="nl-BE" sz="6400" dirty="0" smtClean="0">
                <a:solidFill>
                  <a:srgbClr val="535353"/>
                </a:solidFill>
              </a:rPr>
              <a:t> </a:t>
            </a:r>
          </a:p>
          <a:p>
            <a:pPr algn="r">
              <a:defRPr sz="3900">
                <a:solidFill>
                  <a:srgbClr val="535353"/>
                </a:solidFill>
              </a:defRPr>
            </a:pPr>
            <a:endParaRPr lang="nl-BE" sz="3900" dirty="0">
              <a:solidFill>
                <a:srgbClr val="535353"/>
              </a:solidFill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52" y="1740914"/>
            <a:ext cx="1854266" cy="16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21" y="1305909"/>
            <a:ext cx="2190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18" y="1863546"/>
            <a:ext cx="2025705" cy="158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3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635929" y="6302614"/>
            <a:ext cx="6398482" cy="39872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4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5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6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r>
              <a:rPr lang="nl-BE" altLang="nl-BE" sz="2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Tsiamis</a:t>
            </a: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et al. 2017 </a:t>
            </a:r>
            <a:r>
              <a:rPr lang="nl-BE" altLang="nl-BE" sz="22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EASIN – JRC report</a:t>
            </a:r>
            <a:endParaRPr lang="nl-BE" altLang="nl-BE" sz="22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endParaRPr lang="nl-NL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29" y="181797"/>
            <a:ext cx="5436967" cy="60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9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57" y="199534"/>
            <a:ext cx="8176226" cy="58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635929" y="6318380"/>
            <a:ext cx="6398482" cy="39872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5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6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7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r>
              <a:rPr lang="nl-BE" altLang="nl-BE" sz="2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Tsiamis</a:t>
            </a: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et al. 2017 </a:t>
            </a:r>
            <a:r>
              <a:rPr lang="nl-BE" altLang="nl-BE" sz="22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EASIN – JRC report</a:t>
            </a:r>
            <a:endParaRPr lang="nl-BE" altLang="nl-BE" sz="22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ts val="300"/>
              </a:spcBef>
              <a:buSzPct val="90000"/>
              <a:buNone/>
            </a:pPr>
            <a:endParaRPr lang="nl-NL" altLang="nl-BE" sz="2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56"/>
          <p:cNvSpPr/>
          <p:nvPr/>
        </p:nvSpPr>
        <p:spPr>
          <a:xfrm>
            <a:off x="815301" y="295147"/>
            <a:ext cx="5199563" cy="7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361950">
              <a:lnSpc>
                <a:spcPts val="6000"/>
              </a:lnSpc>
              <a:defRPr sz="3400" b="1">
                <a:solidFill>
                  <a:schemeClr val="accent2">
                    <a:satOff val="-4966"/>
                    <a:lumOff val="-10549"/>
                  </a:schemeClr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nl-BE" sz="37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Conservation</a:t>
            </a:r>
            <a:r>
              <a:rPr lang="nl-BE" sz="37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nl-BE" sz="37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implications</a:t>
            </a:r>
            <a:endParaRPr sz="37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7" name="Shape 157"/>
          <p:cNvSpPr/>
          <p:nvPr/>
        </p:nvSpPr>
        <p:spPr>
          <a:xfrm>
            <a:off x="783771" y="1238238"/>
            <a:ext cx="8229601" cy="127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lnSpcReduction="10000"/>
          </a:bodyPr>
          <a:lstStyle/>
          <a:p>
            <a:pPr algn="just">
              <a:defRPr sz="2700"/>
            </a:pPr>
            <a:r>
              <a:rPr dirty="0"/>
              <a:t>Costly surveillance </a:t>
            </a:r>
          </a:p>
          <a:p>
            <a:pPr algn="just">
              <a:defRPr sz="2700"/>
            </a:pPr>
            <a:r>
              <a:rPr dirty="0"/>
              <a:t>Management investment</a:t>
            </a:r>
          </a:p>
          <a:p>
            <a:pPr algn="just">
              <a:defRPr sz="2700"/>
            </a:pPr>
            <a:r>
              <a:rPr dirty="0"/>
              <a:t>Smart conservation investment</a:t>
            </a:r>
          </a:p>
        </p:txBody>
      </p:sp>
      <p:sp>
        <p:nvSpPr>
          <p:cNvPr id="2" name="Rechthoek 1"/>
          <p:cNvSpPr/>
          <p:nvPr/>
        </p:nvSpPr>
        <p:spPr>
          <a:xfrm>
            <a:off x="5738648" y="3789164"/>
            <a:ext cx="3637330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1" indent="0">
              <a:lnSpc>
                <a:spcPct val="110000"/>
              </a:lnSpc>
              <a:buNone/>
              <a:defRPr sz="3100">
                <a:solidFill>
                  <a:srgbClr val="535353"/>
                </a:solidFill>
              </a:defRPr>
            </a:pPr>
            <a:endParaRPr lang="nl-BE" sz="6400" dirty="0"/>
          </a:p>
          <a:p>
            <a:pPr marL="288000" lvl="1" indent="0">
              <a:lnSpc>
                <a:spcPct val="110000"/>
              </a:lnSpc>
              <a:buNone/>
              <a:defRPr sz="3100">
                <a:solidFill>
                  <a:srgbClr val="535353"/>
                </a:solidFill>
              </a:defRPr>
            </a:pPr>
            <a:r>
              <a:rPr lang="nl-BE" dirty="0" err="1" smtClean="0">
                <a:solidFill>
                  <a:srgbClr val="FF0000"/>
                </a:solidFill>
              </a:rPr>
              <a:t>Prioritizing</a:t>
            </a:r>
            <a:endParaRPr lang="nl-BE" dirty="0" smtClean="0">
              <a:solidFill>
                <a:srgbClr val="FF0000"/>
              </a:solidFill>
            </a:endParaRPr>
          </a:p>
          <a:p>
            <a:pPr marL="288000" lvl="1" indent="0">
              <a:lnSpc>
                <a:spcPct val="110000"/>
              </a:lnSpc>
              <a:buNone/>
              <a:defRPr sz="3100">
                <a:solidFill>
                  <a:srgbClr val="535353"/>
                </a:solidFill>
              </a:defRPr>
            </a:pPr>
            <a:r>
              <a:rPr lang="nl-BE" sz="3100" dirty="0" err="1" smtClean="0">
                <a:solidFill>
                  <a:srgbClr val="FF0000"/>
                </a:solidFill>
              </a:rPr>
              <a:t>Cost</a:t>
            </a:r>
            <a:r>
              <a:rPr lang="nl-BE" sz="3100" dirty="0" smtClean="0">
                <a:solidFill>
                  <a:srgbClr val="FF0000"/>
                </a:solidFill>
              </a:rPr>
              <a:t>-Benefits</a:t>
            </a:r>
            <a:endParaRPr lang="nl-BE" sz="3100" dirty="0">
              <a:solidFill>
                <a:srgbClr val="FF0000"/>
              </a:solidFill>
            </a:endParaRPr>
          </a:p>
        </p:txBody>
      </p:sp>
      <p:grpSp>
        <p:nvGrpSpPr>
          <p:cNvPr id="18" name="Groep 17"/>
          <p:cNvGrpSpPr/>
          <p:nvPr/>
        </p:nvGrpSpPr>
        <p:grpSpPr>
          <a:xfrm>
            <a:off x="815301" y="2798336"/>
            <a:ext cx="4947318" cy="3110037"/>
            <a:chOff x="14515" y="61982"/>
            <a:chExt cx="8824683" cy="681053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043" y="76496"/>
              <a:ext cx="3151641" cy="2309898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0" descr="U:\Data\invasives\rosse_stekelstaart\rosse stekelstaart acties\rossestekel032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017" y="2704736"/>
              <a:ext cx="2842038" cy="248717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U:\Data\foto's\rato\Grote waternavel voor Tim\IMG_5398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94387" y="4468362"/>
              <a:ext cx="3144811" cy="2404152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C:\Documents and Settings\tim_adriaens\Bureaublad\pallas\callosciurus\2010-03-26_palas-eekhoorns--18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387" y="2421391"/>
              <a:ext cx="3130297" cy="211545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Q:\Projects\PRJ_InvasieveSoorten\Stierkikker\Afbeeldingen\Foto's\2010_05_27\Kopie van 20100527_055.JP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515" y="76496"/>
              <a:ext cx="2868540" cy="2569028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394" y="61982"/>
              <a:ext cx="2706937" cy="3466876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7" y="4535859"/>
              <a:ext cx="2842037" cy="2324012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29394" y="3528858"/>
              <a:ext cx="2703217" cy="2305885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1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671" y="5191909"/>
              <a:ext cx="2730174" cy="1667961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86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22" y="693683"/>
            <a:ext cx="5157001" cy="251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5" y="3174369"/>
            <a:ext cx="4847237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81" y="1124187"/>
            <a:ext cx="2505075" cy="14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82" y="3495837"/>
            <a:ext cx="25050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8"/>
          <p:cNvSpPr>
            <a:spLocks noGrp="1"/>
          </p:cNvSpPr>
          <p:nvPr>
            <p:ph type="title"/>
          </p:nvPr>
        </p:nvSpPr>
        <p:spPr>
          <a:xfrm>
            <a:off x="785896" y="385469"/>
            <a:ext cx="7416000" cy="1116000"/>
          </a:xfrm>
        </p:spPr>
        <p:txBody>
          <a:bodyPr/>
          <a:lstStyle/>
          <a:p>
            <a:r>
              <a:rPr lang="nl-BE" dirty="0" smtClean="0"/>
              <a:t>Control </a:t>
            </a:r>
            <a:r>
              <a:rPr lang="nl-BE" dirty="0" err="1" smtClean="0"/>
              <a:t>vs</a:t>
            </a:r>
            <a:r>
              <a:rPr lang="nl-BE" dirty="0" smtClean="0"/>
              <a:t> </a:t>
            </a:r>
            <a:r>
              <a:rPr lang="nl-BE" dirty="0" err="1" smtClean="0"/>
              <a:t>rapid</a:t>
            </a:r>
            <a:r>
              <a:rPr lang="nl-BE" dirty="0" smtClean="0"/>
              <a:t> response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302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8"/>
          <p:cNvSpPr>
            <a:spLocks noGrp="1"/>
          </p:cNvSpPr>
          <p:nvPr>
            <p:ph type="title"/>
          </p:nvPr>
        </p:nvSpPr>
        <p:spPr>
          <a:xfrm>
            <a:off x="785896" y="385469"/>
            <a:ext cx="7416000" cy="1116000"/>
          </a:xfrm>
        </p:spPr>
        <p:txBody>
          <a:bodyPr/>
          <a:lstStyle/>
          <a:p>
            <a:r>
              <a:rPr lang="nl-BE" dirty="0" err="1" smtClean="0"/>
              <a:t>Limiting</a:t>
            </a:r>
            <a:r>
              <a:rPr lang="nl-BE" dirty="0" smtClean="0"/>
              <a:t> spread</a:t>
            </a:r>
            <a:endParaRPr lang="nl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859712"/>
            <a:ext cx="4746594" cy="23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82" y="1213945"/>
            <a:ext cx="2519259" cy="187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3279334"/>
            <a:ext cx="4827535" cy="239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81" y="3583534"/>
            <a:ext cx="2519259" cy="174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6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171" y="156909"/>
            <a:ext cx="7416000" cy="1116000"/>
          </a:xfrm>
        </p:spPr>
        <p:txBody>
          <a:bodyPr/>
          <a:lstStyle/>
          <a:p>
            <a:r>
              <a:rPr lang="nl-BE" dirty="0" smtClean="0"/>
              <a:t>Approach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46707" y="977462"/>
            <a:ext cx="5322561" cy="4012323"/>
          </a:xfrm>
        </p:spPr>
        <p:txBody>
          <a:bodyPr/>
          <a:lstStyle/>
          <a:p>
            <a:r>
              <a:rPr lang="nl-BE" dirty="0" err="1" smtClean="0"/>
              <a:t>Priorizing</a:t>
            </a:r>
            <a:endParaRPr lang="nl-BE" dirty="0" smtClean="0"/>
          </a:p>
          <a:p>
            <a:pPr lvl="1"/>
            <a:r>
              <a:rPr lang="nl-BE" dirty="0" smtClean="0"/>
              <a:t>Risk assessment</a:t>
            </a:r>
          </a:p>
          <a:p>
            <a:pPr lvl="1"/>
            <a:r>
              <a:rPr lang="nl-BE" dirty="0" smtClean="0"/>
              <a:t>Risk management</a:t>
            </a:r>
          </a:p>
          <a:p>
            <a:r>
              <a:rPr lang="nl-BE" dirty="0" smtClean="0"/>
              <a:t>Prevention</a:t>
            </a:r>
            <a:endParaRPr lang="nl-BE" dirty="0"/>
          </a:p>
          <a:p>
            <a:pPr lvl="1"/>
            <a:r>
              <a:rPr lang="nl-BE" dirty="0" smtClean="0"/>
              <a:t>Awareness </a:t>
            </a:r>
            <a:r>
              <a:rPr lang="nl-BE" dirty="0" err="1" smtClean="0"/>
              <a:t>raising</a:t>
            </a:r>
            <a:r>
              <a:rPr lang="nl-BE" dirty="0" smtClean="0"/>
              <a:t> </a:t>
            </a:r>
          </a:p>
          <a:p>
            <a:pPr marL="288000" lvl="1" indent="0">
              <a:buNone/>
            </a:pPr>
            <a:r>
              <a:rPr lang="nl-BE" dirty="0"/>
              <a:t>	</a:t>
            </a:r>
            <a:r>
              <a:rPr lang="nl-BE" dirty="0" smtClean="0"/>
              <a:t> </a:t>
            </a:r>
            <a:r>
              <a:rPr lang="nl-BE" dirty="0">
                <a:hlinkClick r:id="rId2"/>
              </a:rPr>
              <a:t>www.ecopedia.be</a:t>
            </a:r>
            <a:r>
              <a:rPr lang="nl-BE" dirty="0"/>
              <a:t> </a:t>
            </a:r>
          </a:p>
          <a:p>
            <a:pPr lvl="1"/>
            <a:r>
              <a:rPr lang="nl-BE" dirty="0" err="1" smtClean="0"/>
              <a:t>Involve</a:t>
            </a:r>
            <a:r>
              <a:rPr lang="nl-BE" dirty="0" smtClean="0"/>
              <a:t> stakeholders</a:t>
            </a:r>
          </a:p>
          <a:p>
            <a:pPr lvl="1"/>
            <a:r>
              <a:rPr lang="nl-BE" dirty="0" err="1" smtClean="0"/>
              <a:t>Pathway</a:t>
            </a:r>
            <a:r>
              <a:rPr lang="nl-BE" dirty="0" smtClean="0"/>
              <a:t> action </a:t>
            </a:r>
            <a:r>
              <a:rPr lang="nl-BE" dirty="0" err="1" smtClean="0"/>
              <a:t>plans</a:t>
            </a:r>
            <a:endParaRPr lang="nl-BE" dirty="0"/>
          </a:p>
          <a:p>
            <a:r>
              <a:rPr lang="nl-BE" dirty="0" err="1" smtClean="0">
                <a:solidFill>
                  <a:srgbClr val="FF0000"/>
                </a:solidFill>
              </a:rPr>
              <a:t>Early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  <a:r>
              <a:rPr lang="nl-BE" dirty="0" err="1" smtClean="0">
                <a:solidFill>
                  <a:srgbClr val="FF0000"/>
                </a:solidFill>
              </a:rPr>
              <a:t>detection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  <a:r>
              <a:rPr lang="nl-BE" dirty="0" err="1" smtClean="0">
                <a:solidFill>
                  <a:srgbClr val="FF0000"/>
                </a:solidFill>
              </a:rPr>
              <a:t>and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  <a:r>
              <a:rPr lang="nl-BE" dirty="0" err="1" smtClean="0">
                <a:solidFill>
                  <a:srgbClr val="FF0000"/>
                </a:solidFill>
              </a:rPr>
              <a:t>rapid</a:t>
            </a:r>
            <a:r>
              <a:rPr lang="nl-BE" dirty="0" smtClean="0">
                <a:solidFill>
                  <a:srgbClr val="FF0000"/>
                </a:solidFill>
              </a:rPr>
              <a:t> response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 smtClean="0"/>
              <a:t>surveillance</a:t>
            </a:r>
          </a:p>
          <a:p>
            <a:pPr lvl="1"/>
            <a:r>
              <a:rPr lang="nl-BE" dirty="0" smtClean="0"/>
              <a:t>Waarnemingen.be/exoten </a:t>
            </a:r>
            <a:r>
              <a:rPr lang="nl-BE" dirty="0"/>
              <a:t>(alerts) </a:t>
            </a:r>
          </a:p>
          <a:p>
            <a:pPr lvl="1"/>
            <a:r>
              <a:rPr lang="nl-BE" dirty="0"/>
              <a:t>Response actions</a:t>
            </a:r>
          </a:p>
          <a:p>
            <a:r>
              <a:rPr lang="nl-BE" dirty="0" smtClean="0">
                <a:solidFill>
                  <a:srgbClr val="FF0000"/>
                </a:solidFill>
              </a:rPr>
              <a:t>Control </a:t>
            </a:r>
            <a:r>
              <a:rPr lang="nl-BE" dirty="0" err="1" smtClean="0">
                <a:solidFill>
                  <a:srgbClr val="FF0000"/>
                </a:solidFill>
              </a:rPr>
              <a:t>and</a:t>
            </a:r>
            <a:r>
              <a:rPr lang="nl-BE" dirty="0" smtClean="0">
                <a:solidFill>
                  <a:srgbClr val="FF0000"/>
                </a:solidFill>
              </a:rPr>
              <a:t> </a:t>
            </a:r>
            <a:r>
              <a:rPr lang="nl-BE" dirty="0" err="1" smtClean="0">
                <a:solidFill>
                  <a:srgbClr val="FF0000"/>
                </a:solidFill>
              </a:rPr>
              <a:t>mitigation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/>
              <a:t>Best </a:t>
            </a:r>
            <a:r>
              <a:rPr lang="nl-BE" dirty="0" err="1"/>
              <a:t>practices</a:t>
            </a:r>
            <a:endParaRPr lang="nl-BE" dirty="0"/>
          </a:p>
          <a:p>
            <a:pPr lvl="1"/>
            <a:r>
              <a:rPr lang="nl-BE" dirty="0"/>
              <a:t>Management </a:t>
            </a:r>
            <a:r>
              <a:rPr lang="nl-BE" dirty="0" err="1"/>
              <a:t>regulations</a:t>
            </a:r>
            <a:endParaRPr lang="nl-BE" dirty="0"/>
          </a:p>
          <a:p>
            <a:pPr lvl="2"/>
            <a:r>
              <a:rPr lang="nl-BE" dirty="0"/>
              <a:t>Access </a:t>
            </a:r>
            <a:r>
              <a:rPr lang="nl-BE" dirty="0" err="1"/>
              <a:t>to</a:t>
            </a:r>
            <a:r>
              <a:rPr lang="nl-BE" dirty="0"/>
              <a:t> private </a:t>
            </a:r>
            <a:r>
              <a:rPr lang="nl-BE" dirty="0" smtClean="0"/>
              <a:t>land</a:t>
            </a:r>
          </a:p>
          <a:p>
            <a:pPr lvl="2"/>
            <a:r>
              <a:rPr lang="nl-BE" dirty="0" smtClean="0"/>
              <a:t>Control actions</a:t>
            </a:r>
            <a:endParaRPr lang="nl-BE" dirty="0"/>
          </a:p>
          <a:p>
            <a:endParaRPr lang="nl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3279227"/>
            <a:ext cx="3399850" cy="307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95" y="378373"/>
            <a:ext cx="3360425" cy="26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6"/>
          <p:cNvSpPr>
            <a:spLocks noGrp="1"/>
          </p:cNvSpPr>
          <p:nvPr>
            <p:ph sz="half" idx="1"/>
          </p:nvPr>
        </p:nvSpPr>
        <p:spPr>
          <a:xfrm>
            <a:off x="539552" y="2466107"/>
            <a:ext cx="5308554" cy="2848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25000" lnSpcReduction="20000"/>
          </a:bodyPr>
          <a:lstStyle/>
          <a:p>
            <a:pPr>
              <a:defRPr sz="2700"/>
            </a:pPr>
            <a:r>
              <a:rPr lang="nl-BE" sz="9600" dirty="0" err="1" smtClean="0"/>
              <a:t>Passive</a:t>
            </a:r>
            <a:r>
              <a:rPr lang="nl-BE" sz="9600" dirty="0" smtClean="0"/>
              <a:t> </a:t>
            </a:r>
            <a:r>
              <a:rPr lang="nl-BE" sz="9600" dirty="0"/>
              <a:t>surveillance </a:t>
            </a:r>
            <a:endParaRPr lang="nl-BE" sz="9600" dirty="0" smtClean="0"/>
          </a:p>
          <a:p>
            <a:pPr lvl="1">
              <a:defRPr sz="2700"/>
            </a:pPr>
            <a:r>
              <a:rPr lang="nl-BE" sz="9600" dirty="0" smtClean="0"/>
              <a:t>Waarnemingen.be/exoten alert system (observation.org)</a:t>
            </a:r>
          </a:p>
          <a:p>
            <a:pPr lvl="1">
              <a:defRPr sz="2700"/>
            </a:pPr>
            <a:r>
              <a:rPr lang="nl-BE" sz="9600" dirty="0" err="1" smtClean="0"/>
              <a:t>Citizen</a:t>
            </a:r>
            <a:r>
              <a:rPr lang="nl-BE" sz="9600" dirty="0" smtClean="0"/>
              <a:t> </a:t>
            </a:r>
            <a:r>
              <a:rPr lang="nl-BE" sz="9600" dirty="0" err="1" smtClean="0"/>
              <a:t>science</a:t>
            </a:r>
            <a:r>
              <a:rPr lang="nl-BE" sz="9600" dirty="0" smtClean="0"/>
              <a:t>, </a:t>
            </a:r>
            <a:r>
              <a:rPr lang="nl-BE" sz="9600" dirty="0" err="1" smtClean="0"/>
              <a:t>naturalists</a:t>
            </a:r>
            <a:endParaRPr lang="nl-BE" sz="9600" dirty="0" smtClean="0"/>
          </a:p>
          <a:p>
            <a:pPr lvl="1">
              <a:defRPr sz="2700"/>
            </a:pPr>
            <a:r>
              <a:rPr lang="nl-BE" sz="9600" dirty="0" smtClean="0"/>
              <a:t>Focus on EU lijst but </a:t>
            </a:r>
            <a:r>
              <a:rPr lang="nl-BE" sz="9600" dirty="0" err="1" smtClean="0"/>
              <a:t>also</a:t>
            </a:r>
            <a:r>
              <a:rPr lang="nl-BE" sz="9600" dirty="0" smtClean="0"/>
              <a:t> alert list species</a:t>
            </a:r>
          </a:p>
          <a:p>
            <a:pPr>
              <a:defRPr sz="2700"/>
            </a:pPr>
            <a:r>
              <a:rPr lang="nl-BE" sz="9600" dirty="0" smtClean="0"/>
              <a:t>Active surveillance</a:t>
            </a:r>
          </a:p>
          <a:p>
            <a:pPr lvl="1">
              <a:defRPr sz="2700"/>
            </a:pPr>
            <a:r>
              <a:rPr lang="nl-BE" sz="9600" dirty="0" smtClean="0"/>
              <a:t>Points of entry</a:t>
            </a:r>
          </a:p>
          <a:p>
            <a:pPr lvl="1">
              <a:defRPr sz="2700"/>
            </a:pPr>
            <a:r>
              <a:rPr lang="nl-BE" sz="9600" dirty="0" err="1" smtClean="0"/>
              <a:t>Protected</a:t>
            </a:r>
            <a:r>
              <a:rPr lang="nl-BE" sz="9600" dirty="0" smtClean="0"/>
              <a:t> </a:t>
            </a:r>
            <a:r>
              <a:rPr lang="nl-BE" sz="9600" dirty="0" err="1" smtClean="0"/>
              <a:t>areas</a:t>
            </a:r>
            <a:endParaRPr lang="nl-BE" sz="9600" dirty="0"/>
          </a:p>
          <a:p>
            <a:pPr lvl="1">
              <a:defRPr sz="2700"/>
            </a:pPr>
            <a:r>
              <a:rPr lang="nl-BE" sz="9600" dirty="0" err="1" smtClean="0"/>
              <a:t>Involve</a:t>
            </a:r>
            <a:r>
              <a:rPr lang="nl-BE" sz="9600" dirty="0" smtClean="0"/>
              <a:t> </a:t>
            </a:r>
            <a:r>
              <a:rPr lang="nl-BE" sz="9600" dirty="0" err="1" smtClean="0"/>
              <a:t>specific</a:t>
            </a:r>
            <a:r>
              <a:rPr lang="nl-BE" sz="9600" dirty="0" smtClean="0"/>
              <a:t> stakeholders</a:t>
            </a:r>
          </a:p>
          <a:p>
            <a:pPr>
              <a:defRPr sz="2700"/>
            </a:pPr>
            <a:r>
              <a:rPr lang="nl-BE" sz="9600" dirty="0" smtClean="0"/>
              <a:t>New </a:t>
            </a:r>
            <a:r>
              <a:rPr lang="nl-BE" sz="9600" dirty="0" err="1" smtClean="0"/>
              <a:t>technologies</a:t>
            </a:r>
            <a:endParaRPr lang="nl-BE" sz="9600" dirty="0" smtClean="0"/>
          </a:p>
          <a:p>
            <a:pPr lvl="1">
              <a:defRPr sz="2700"/>
            </a:pPr>
            <a:r>
              <a:rPr lang="nl-BE" sz="9600" dirty="0"/>
              <a:t>Smartphones</a:t>
            </a:r>
          </a:p>
          <a:p>
            <a:pPr lvl="1">
              <a:defRPr sz="2700"/>
            </a:pPr>
            <a:r>
              <a:rPr lang="nl-BE" sz="9600" dirty="0"/>
              <a:t>e-DNA</a:t>
            </a:r>
          </a:p>
          <a:p>
            <a:pPr lvl="1">
              <a:defRPr sz="2700"/>
            </a:pPr>
            <a:r>
              <a:rPr lang="nl-BE" sz="9600" dirty="0" err="1"/>
              <a:t>Crowdsourcing</a:t>
            </a:r>
            <a:r>
              <a:rPr lang="nl-BE" sz="9600" dirty="0"/>
              <a:t> (</a:t>
            </a:r>
            <a:r>
              <a:rPr lang="nl-BE" sz="9600" dirty="0" smtClean="0"/>
              <a:t>camera </a:t>
            </a:r>
            <a:r>
              <a:rPr lang="nl-BE" sz="9600" dirty="0" err="1" smtClean="0"/>
              <a:t>traps</a:t>
            </a:r>
            <a:r>
              <a:rPr lang="nl-BE" sz="9600" dirty="0" smtClean="0"/>
              <a:t>)</a:t>
            </a:r>
            <a:endParaRPr lang="nl-BE" sz="9600" dirty="0"/>
          </a:p>
          <a:p>
            <a:pPr lvl="1">
              <a:defRPr sz="2700"/>
            </a:pPr>
            <a:r>
              <a:rPr lang="nl-BE" sz="9600" dirty="0" err="1"/>
              <a:t>Drones</a:t>
            </a:r>
            <a:endParaRPr lang="nl-BE" sz="9600" dirty="0"/>
          </a:p>
          <a:p>
            <a:pPr>
              <a:defRPr sz="2700"/>
            </a:pPr>
            <a:r>
              <a:rPr lang="nl-BE" sz="9600" dirty="0" smtClean="0"/>
              <a:t>Official monitoring </a:t>
            </a:r>
          </a:p>
          <a:p>
            <a:pPr lvl="1">
              <a:defRPr sz="2700"/>
            </a:pPr>
            <a:r>
              <a:rPr lang="nl-BE" sz="9600" dirty="0" smtClean="0"/>
              <a:t>WFD, Natura2000</a:t>
            </a:r>
            <a:endParaRPr lang="nl-BE" sz="9600" dirty="0"/>
          </a:p>
          <a:p>
            <a:pPr>
              <a:defRPr sz="2700"/>
            </a:pPr>
            <a:endParaRPr lang="nl-BE" sz="6000" dirty="0"/>
          </a:p>
          <a:p>
            <a:pPr>
              <a:lnSpc>
                <a:spcPct val="110000"/>
              </a:lnSpc>
              <a:defRPr sz="3900">
                <a:solidFill>
                  <a:srgbClr val="535353"/>
                </a:solidFill>
              </a:defRPr>
            </a:pPr>
            <a:endParaRPr sz="6400" dirty="0"/>
          </a:p>
          <a:p>
            <a:pPr algn="r">
              <a:buNone/>
              <a:defRPr sz="3900">
                <a:solidFill>
                  <a:srgbClr val="535353"/>
                </a:solidFill>
              </a:defRPr>
            </a:pPr>
            <a:r>
              <a:rPr sz="6400" dirty="0"/>
              <a:t> </a:t>
            </a:r>
          </a:p>
          <a:p>
            <a:pPr algn="r">
              <a:defRPr sz="3900">
                <a:solidFill>
                  <a:srgbClr val="535353"/>
                </a:solidFill>
              </a:defRPr>
            </a:pPr>
            <a:endParaRPr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06" y="188640"/>
            <a:ext cx="3161234" cy="2304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84790" y="239987"/>
            <a:ext cx="5163316" cy="1116000"/>
          </a:xfrm>
        </p:spPr>
        <p:txBody>
          <a:bodyPr>
            <a:normAutofit/>
          </a:bodyPr>
          <a:lstStyle/>
          <a:p>
            <a:r>
              <a:rPr lang="nl-BE" sz="4000" dirty="0" smtClean="0"/>
              <a:t>Surveillance</a:t>
            </a:r>
            <a:endParaRPr lang="nl-BE" sz="40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44" y="2648674"/>
            <a:ext cx="1935395" cy="258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ep 12"/>
          <p:cNvGrpSpPr/>
          <p:nvPr/>
        </p:nvGrpSpPr>
        <p:grpSpPr>
          <a:xfrm>
            <a:off x="7147527" y="5353538"/>
            <a:ext cx="1861811" cy="1387830"/>
            <a:chOff x="339725" y="1301304"/>
            <a:chExt cx="4154948" cy="374966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" y="1404257"/>
              <a:ext cx="4154948" cy="3646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104" y="1301304"/>
              <a:ext cx="557212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2" y="1759675"/>
              <a:ext cx="385989" cy="2771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66" y="5314274"/>
            <a:ext cx="1974606" cy="1504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251758" y="6299409"/>
            <a:ext cx="4996789" cy="360362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32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803275" indent="-346075" algn="l" defTabSz="457200" rtl="0" eaLnBrk="1" latinLnBrk="0" hangingPunct="1">
              <a:spcBef>
                <a:spcPct val="20000"/>
              </a:spcBef>
              <a:buClrTx/>
              <a:buSzPct val="100000"/>
              <a:buFontTx/>
              <a:buBlip>
                <a:blip r:embed="rId4"/>
              </a:buBlip>
              <a:defRPr sz="2800" kern="1200">
                <a:solidFill>
                  <a:srgbClr val="B66546"/>
                </a:solidFill>
                <a:latin typeface="+mj-lt"/>
                <a:ea typeface="+mn-ea"/>
                <a:cs typeface="+mn-cs"/>
              </a:defRPr>
            </a:lvl2pPr>
            <a:lvl3pPr marL="1166813" indent="-252413" algn="l" defTabSz="457200" rtl="0" eaLnBrk="1" latinLnBrk="0" hangingPunct="1">
              <a:spcBef>
                <a:spcPct val="20000"/>
              </a:spcBef>
              <a:buClrTx/>
              <a:buSzPct val="70000"/>
              <a:buFontTx/>
              <a:buBlip>
                <a:blip r:embed="rId5"/>
              </a:buBlip>
              <a:defRPr sz="2400" kern="1200">
                <a:solidFill>
                  <a:schemeClr val="accent4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09C61"/>
              </a:buClr>
              <a:buSzPct val="86000"/>
              <a:buFontTx/>
              <a:buBlip>
                <a:blip r:embed="rId6"/>
              </a:buBlip>
              <a:defRPr sz="2000" kern="1200">
                <a:solidFill>
                  <a:srgbClr val="A09C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46000"/>
              <a:buFont typeface="Wingdings" charset="2"/>
              <a:buChar char=""/>
              <a:defRPr sz="2000" kern="1200">
                <a:solidFill>
                  <a:srgbClr val="A09C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nl-BE" altLang="nl-BE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Chytrý</a:t>
            </a:r>
            <a:r>
              <a:rPr lang="nl-BE" altLang="nl-BE" sz="2200" dirty="0">
                <a:solidFill>
                  <a:schemeClr val="tx1"/>
                </a:solidFill>
                <a:latin typeface="Calibri" panose="020F0502020204030204" pitchFamily="34" charset="0"/>
              </a:rPr>
              <a:t> et al. 2009 </a:t>
            </a:r>
            <a:r>
              <a:rPr lang="nl-BE" altLang="nl-BE" sz="22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Div Dist</a:t>
            </a:r>
            <a:r>
              <a:rPr lang="nl-BE" altLang="nl-BE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nl-BE" altLang="nl-BE" sz="2200" dirty="0">
                <a:solidFill>
                  <a:schemeClr val="tx1"/>
                </a:solidFill>
                <a:latin typeface="Calibri" panose="020F0502020204030204" pitchFamily="34" charset="0"/>
              </a:rPr>
              <a:t>DAISIE</a:t>
            </a:r>
          </a:p>
          <a:p>
            <a:endParaRPr lang="nl-NL" altLang="nl-BE" sz="1600" dirty="0" smtClean="0">
              <a:solidFill>
                <a:schemeClr val="bg1"/>
              </a:solidFill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2" y="861110"/>
            <a:ext cx="3960540" cy="47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52" y="861110"/>
            <a:ext cx="4259814" cy="472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al 1"/>
          <p:cNvSpPr/>
          <p:nvPr/>
        </p:nvSpPr>
        <p:spPr>
          <a:xfrm>
            <a:off x="1781503" y="3452648"/>
            <a:ext cx="470255" cy="2837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al 18"/>
          <p:cNvSpPr/>
          <p:nvPr/>
        </p:nvSpPr>
        <p:spPr>
          <a:xfrm>
            <a:off x="5628291" y="1739462"/>
            <a:ext cx="3042744" cy="28378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4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52888" y="349600"/>
            <a:ext cx="7416000" cy="1116000"/>
          </a:xfrm>
        </p:spPr>
        <p:txBody>
          <a:bodyPr/>
          <a:lstStyle/>
          <a:p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warning</a:t>
            </a:r>
            <a:endParaRPr lang="nl-BE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851500" y="1043669"/>
            <a:ext cx="5073050" cy="3672000"/>
          </a:xfrm>
        </p:spPr>
        <p:txBody>
          <a:bodyPr/>
          <a:lstStyle/>
          <a:p>
            <a:r>
              <a:rPr lang="nl-BE" dirty="0" err="1" smtClean="0"/>
              <a:t>Citizen</a:t>
            </a:r>
            <a:r>
              <a:rPr lang="nl-BE" dirty="0" smtClean="0"/>
              <a:t> </a:t>
            </a:r>
            <a:r>
              <a:rPr lang="nl-BE" dirty="0" err="1" smtClean="0"/>
              <a:t>science</a:t>
            </a:r>
            <a:r>
              <a:rPr lang="nl-BE" dirty="0" smtClean="0"/>
              <a:t> </a:t>
            </a:r>
            <a:r>
              <a:rPr lang="nl-BE" dirty="0" err="1" smtClean="0"/>
              <a:t>recording</a:t>
            </a:r>
            <a:r>
              <a:rPr lang="nl-BE" dirty="0" smtClean="0"/>
              <a:t> platform </a:t>
            </a:r>
            <a:r>
              <a:rPr lang="nl-BE" u="sng" dirty="0" smtClean="0"/>
              <a:t>waarnemingen.be/exoten</a:t>
            </a:r>
          </a:p>
          <a:p>
            <a:r>
              <a:rPr lang="nl-BE" dirty="0" smtClean="0"/>
              <a:t>ID sheets</a:t>
            </a:r>
          </a:p>
          <a:p>
            <a:r>
              <a:rPr lang="nl-BE" dirty="0" smtClean="0"/>
              <a:t>Alerts in the mailbox</a:t>
            </a:r>
          </a:p>
          <a:p>
            <a:r>
              <a:rPr lang="nl-BE" dirty="0" smtClean="0"/>
              <a:t>Smartphone </a:t>
            </a:r>
            <a:r>
              <a:rPr lang="nl-BE" dirty="0" err="1" smtClean="0"/>
              <a:t>apps</a:t>
            </a:r>
            <a:r>
              <a:rPr lang="nl-BE" dirty="0" smtClean="0"/>
              <a:t>: </a:t>
            </a:r>
            <a:r>
              <a:rPr lang="nl-BE" dirty="0" err="1" smtClean="0"/>
              <a:t>obsmapp</a:t>
            </a:r>
            <a:r>
              <a:rPr lang="nl-BE" dirty="0" smtClean="0"/>
              <a:t>, </a:t>
            </a:r>
            <a:r>
              <a:rPr lang="nl-BE" dirty="0" err="1" smtClean="0"/>
              <a:t>webobs</a:t>
            </a:r>
            <a:r>
              <a:rPr lang="nl-BE" dirty="0" smtClean="0"/>
              <a:t>, </a:t>
            </a:r>
            <a:r>
              <a:rPr lang="nl-BE" dirty="0" err="1" smtClean="0"/>
              <a:t>iObs</a:t>
            </a:r>
            <a:r>
              <a:rPr lang="nl-BE" dirty="0" smtClean="0"/>
              <a:t>, </a:t>
            </a:r>
            <a:r>
              <a:rPr lang="nl-BE" dirty="0" err="1" smtClean="0"/>
              <a:t>winobs</a:t>
            </a:r>
            <a:r>
              <a:rPr lang="nl-BE" dirty="0" smtClean="0"/>
              <a:t>, </a:t>
            </a:r>
            <a:r>
              <a:rPr lang="nl-BE" i="1" dirty="0" err="1" smtClean="0"/>
              <a:t>That’s</a:t>
            </a:r>
            <a:r>
              <a:rPr lang="nl-BE" i="1" dirty="0" smtClean="0"/>
              <a:t> </a:t>
            </a:r>
            <a:r>
              <a:rPr lang="nl-BE" i="1" dirty="0" err="1"/>
              <a:t>Invasive</a:t>
            </a:r>
            <a:r>
              <a:rPr lang="nl-BE" i="1" dirty="0"/>
              <a:t>!</a:t>
            </a:r>
            <a:r>
              <a:rPr lang="nl-BE" dirty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7" y="4849812"/>
            <a:ext cx="2876551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ep 6"/>
          <p:cNvGrpSpPr/>
          <p:nvPr/>
        </p:nvGrpSpPr>
        <p:grpSpPr>
          <a:xfrm>
            <a:off x="415926" y="3535363"/>
            <a:ext cx="4144962" cy="3170237"/>
            <a:chOff x="936626" y="3087688"/>
            <a:chExt cx="4144962" cy="317023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413" y="3087688"/>
              <a:ext cx="3940175" cy="3170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" name="Rechte verbindingslijn met pijl 3"/>
            <p:cNvCxnSpPr/>
            <p:nvPr/>
          </p:nvCxnSpPr>
          <p:spPr>
            <a:xfrm>
              <a:off x="936626" y="6083300"/>
              <a:ext cx="638174" cy="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01600"/>
            <a:ext cx="2667169" cy="3795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Afbeelding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7" y="3078957"/>
            <a:ext cx="2833857" cy="1636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65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05" y="149116"/>
            <a:ext cx="431229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0" y="149116"/>
            <a:ext cx="42005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7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" y="2989043"/>
            <a:ext cx="4924099" cy="36930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769" y="268013"/>
            <a:ext cx="7416000" cy="1116000"/>
          </a:xfrm>
          <a:noFill/>
        </p:spPr>
        <p:txBody>
          <a:bodyPr>
            <a:normAutofit/>
          </a:bodyPr>
          <a:lstStyle/>
          <a:p>
            <a:pPr algn="l"/>
            <a:r>
              <a:rPr lang="nl-BE" sz="3600" b="1" dirty="0" err="1" smtClean="0"/>
              <a:t>Sacred</a:t>
            </a:r>
            <a:r>
              <a:rPr lang="nl-BE" sz="3600" b="1" dirty="0" smtClean="0"/>
              <a:t> ibis</a:t>
            </a:r>
            <a:endParaRPr lang="en-US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72" y="189186"/>
            <a:ext cx="4610866" cy="299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6" y="3579018"/>
            <a:ext cx="3499334" cy="25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05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33" y="257772"/>
            <a:ext cx="3988708" cy="3194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33" y="3631592"/>
            <a:ext cx="3988708" cy="323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1" y="3812404"/>
            <a:ext cx="3892631" cy="2919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81" y="604615"/>
            <a:ext cx="3892631" cy="308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940300" y="110224"/>
            <a:ext cx="7416000" cy="1116000"/>
          </a:xfrm>
          <a:noFill/>
        </p:spPr>
        <p:txBody>
          <a:bodyPr>
            <a:normAutofit/>
          </a:bodyPr>
          <a:lstStyle/>
          <a:p>
            <a:pPr algn="l"/>
            <a:r>
              <a:rPr lang="nl-BE" sz="3600" b="1" dirty="0" err="1" smtClean="0"/>
              <a:t>Ruddy</a:t>
            </a:r>
            <a:r>
              <a:rPr lang="nl-BE" sz="3600" b="1" dirty="0" smtClean="0"/>
              <a:t> </a:t>
            </a:r>
            <a:r>
              <a:rPr lang="nl-BE" sz="3600" b="1" dirty="0" err="1" smtClean="0"/>
              <a:t>duck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273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940300" y="110224"/>
            <a:ext cx="7416000" cy="1116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nl-BE" sz="3600" b="1" dirty="0" err="1" smtClean="0"/>
              <a:t>Asian</a:t>
            </a:r>
            <a:r>
              <a:rPr lang="nl-BE" sz="3600" b="1" dirty="0" smtClean="0"/>
              <a:t> </a:t>
            </a:r>
            <a:r>
              <a:rPr lang="nl-BE" sz="3600" b="1" dirty="0" err="1" smtClean="0"/>
              <a:t>hornet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8" y="778586"/>
            <a:ext cx="3896012" cy="562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89" y="778587"/>
            <a:ext cx="4099032" cy="2736322"/>
          </a:xfrm>
          <a:prstGeom prst="rect">
            <a:avLst/>
          </a:prstGeom>
        </p:spPr>
      </p:pic>
      <p:pic>
        <p:nvPicPr>
          <p:cNvPr id="6" name="Picture 3" descr="http://www.ville-vailhauques.fr/wp-content/uploads/frelo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050" y="778587"/>
            <a:ext cx="1281464" cy="182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51" y="3589693"/>
            <a:ext cx="4054366" cy="30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99934" y="141894"/>
            <a:ext cx="7416000" cy="1116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nl-BE" sz="3600" b="1" dirty="0" smtClean="0"/>
              <a:t>Chinese </a:t>
            </a:r>
            <a:r>
              <a:rPr lang="nl-BE" sz="3600" b="1" dirty="0" err="1" smtClean="0"/>
              <a:t>muntjac</a:t>
            </a:r>
            <a:endParaRPr lang="en-US" sz="3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80" y="330937"/>
            <a:ext cx="4507119" cy="324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395" y="3631160"/>
            <a:ext cx="4099036" cy="315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4" y="788516"/>
            <a:ext cx="3497809" cy="2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80" y="3662692"/>
            <a:ext cx="37352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7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Afbeeldingsresultaat voor barnacle goo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4" name="AutoShape 8" descr="Afbeeldingsresultaat voor barnacle goo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2" name="Titel 8"/>
          <p:cNvSpPr>
            <a:spLocks noGrp="1"/>
          </p:cNvSpPr>
          <p:nvPr>
            <p:ph type="title"/>
          </p:nvPr>
        </p:nvSpPr>
        <p:spPr>
          <a:xfrm>
            <a:off x="5037212" y="57915"/>
            <a:ext cx="7416000" cy="1116000"/>
          </a:xfrm>
        </p:spPr>
        <p:txBody>
          <a:bodyPr/>
          <a:lstStyle/>
          <a:p>
            <a:r>
              <a:rPr lang="nl-BE" dirty="0" err="1" smtClean="0"/>
              <a:t>Egyptian</a:t>
            </a:r>
            <a:r>
              <a:rPr lang="nl-BE" dirty="0" smtClean="0"/>
              <a:t> </a:t>
            </a:r>
            <a:r>
              <a:rPr lang="nl-BE" dirty="0" err="1" smtClean="0"/>
              <a:t>goose</a:t>
            </a:r>
            <a:endParaRPr lang="nl-BE" dirty="0"/>
          </a:p>
        </p:txBody>
      </p:sp>
      <p:pic>
        <p:nvPicPr>
          <p:cNvPr id="6" name="Picture 4" descr="U:\ZomerganzenInterreg\RINSE\Nijlgans\Fotos\P2040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775" y="333317"/>
            <a:ext cx="4072107" cy="28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nest egyptian go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82" y="3633237"/>
            <a:ext cx="3853230" cy="28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3243818"/>
            <a:ext cx="4072107" cy="327934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82" y="670587"/>
            <a:ext cx="3853230" cy="287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06" y="844475"/>
            <a:ext cx="5365877" cy="53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0" y="985852"/>
            <a:ext cx="2473305" cy="167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0" y="2893978"/>
            <a:ext cx="2055786" cy="32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8"/>
          <p:cNvSpPr>
            <a:spLocks noGrp="1"/>
          </p:cNvSpPr>
          <p:nvPr>
            <p:ph type="title"/>
          </p:nvPr>
        </p:nvSpPr>
        <p:spPr>
          <a:xfrm>
            <a:off x="737070" y="145098"/>
            <a:ext cx="7416000" cy="1116000"/>
          </a:xfrm>
        </p:spPr>
        <p:txBody>
          <a:bodyPr/>
          <a:lstStyle/>
          <a:p>
            <a:r>
              <a:rPr lang="nl-BE" dirty="0" err="1" smtClean="0"/>
              <a:t>Harlequin</a:t>
            </a:r>
            <a:r>
              <a:rPr lang="nl-BE" dirty="0" smtClean="0"/>
              <a:t> </a:t>
            </a:r>
            <a:r>
              <a:rPr lang="nl-BE" dirty="0" err="1" smtClean="0"/>
              <a:t>ladybird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14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444747" y="1228910"/>
            <a:ext cx="7877449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457200"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(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unanticipated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)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effects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of species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removal</a:t>
            </a:r>
            <a:endParaRPr lang="nl-BE" sz="3200" dirty="0" smtClean="0">
              <a:solidFill>
                <a:schemeClr val="accent3"/>
              </a:solidFill>
              <a:latin typeface="+mj-lt"/>
            </a:endParaRPr>
          </a:p>
          <a:p>
            <a:pPr marL="1257300" lvl="2" indent="-342900" defTabSz="457200">
              <a:spcBef>
                <a:spcPct val="20000"/>
              </a:spcBef>
              <a:buSzPct val="100000"/>
              <a:buBlip>
                <a:blip r:embed="rId2"/>
              </a:buBlip>
            </a:pP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Compensatory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increases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in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other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IAS</a:t>
            </a:r>
            <a:endParaRPr lang="nl-BE" sz="3200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8" y="493265"/>
            <a:ext cx="8531556" cy="564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8" y="493264"/>
            <a:ext cx="8548103" cy="564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8" y="493265"/>
            <a:ext cx="8570046" cy="564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/>
          <a:stretch/>
        </p:blipFill>
        <p:spPr bwMode="auto">
          <a:xfrm>
            <a:off x="448660" y="0"/>
            <a:ext cx="6495393" cy="65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53" y="976207"/>
            <a:ext cx="1909985" cy="14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53" y="2499389"/>
            <a:ext cx="1909985" cy="334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364713" y="237158"/>
            <a:ext cx="7416000" cy="1116000"/>
          </a:xfrm>
        </p:spPr>
        <p:txBody>
          <a:bodyPr/>
          <a:lstStyle/>
          <a:p>
            <a:r>
              <a:rPr lang="nl-BE" dirty="0" smtClean="0"/>
              <a:t>Trends in non-</a:t>
            </a:r>
            <a:r>
              <a:rPr lang="nl-BE" dirty="0" err="1" smtClean="0"/>
              <a:t>natives</a:t>
            </a:r>
            <a:endParaRPr lang="nl-BE" dirty="0"/>
          </a:p>
        </p:txBody>
      </p:sp>
      <p:sp>
        <p:nvSpPr>
          <p:cNvPr id="7" name="Tijdelijke aanduiding voor inhoud 9"/>
          <p:cNvSpPr txBox="1">
            <a:spLocks/>
          </p:cNvSpPr>
          <p:nvPr/>
        </p:nvSpPr>
        <p:spPr>
          <a:xfrm>
            <a:off x="3028196" y="6408372"/>
            <a:ext cx="4474179" cy="4455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nl-BE" dirty="0" smtClean="0"/>
              <a:t>INBO, </a:t>
            </a:r>
            <a:r>
              <a:rPr lang="nl-BE" dirty="0" err="1" smtClean="0"/>
              <a:t>Biodiversity</a:t>
            </a:r>
            <a:r>
              <a:rPr lang="nl-BE" dirty="0" smtClean="0"/>
              <a:t> indicators 2017</a:t>
            </a:r>
            <a:endParaRPr lang="nl-BE" i="1" dirty="0"/>
          </a:p>
        </p:txBody>
      </p:sp>
      <p:pic>
        <p:nvPicPr>
          <p:cNvPr id="4098" name="Picture 2" descr="Q:\Projects\PRJ_Natuurindicatoren\DATA_vanaf2013\Aantal_uitheemse_diersoorten\2016\nara_number_invasive_cumu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31" y="899649"/>
            <a:ext cx="4873176" cy="53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03073" y="1313629"/>
            <a:ext cx="271309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3"/>
              </a:buBlip>
            </a:pPr>
            <a:r>
              <a:rPr lang="nl-BE" altLang="nl-BE" sz="2200" dirty="0" err="1" smtClean="0">
                <a:latin typeface="Calibri" panose="020F0502020204030204" pitchFamily="34" charset="0"/>
              </a:rPr>
              <a:t>Rate</a:t>
            </a:r>
            <a:r>
              <a:rPr lang="nl-BE" altLang="nl-BE" sz="2200" dirty="0" smtClean="0">
                <a:latin typeface="Calibri" panose="020F0502020204030204" pitchFamily="34" charset="0"/>
              </a:rPr>
              <a:t> ++</a:t>
            </a:r>
          </a:p>
          <a:p>
            <a:pPr marL="0" indent="0" eaLnBrk="1" hangingPunct="1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3"/>
              </a:buBlip>
            </a:pPr>
            <a:r>
              <a:rPr lang="nl-BE" altLang="nl-BE" sz="2200" dirty="0" err="1" smtClean="0">
                <a:latin typeface="Calibri" panose="020F0502020204030204" pitchFamily="34" charset="0"/>
              </a:rPr>
              <a:t>Number</a:t>
            </a:r>
            <a:r>
              <a:rPr lang="nl-BE" altLang="nl-BE" sz="2200" dirty="0" smtClean="0">
                <a:latin typeface="Calibri" panose="020F0502020204030204" pitchFamily="34" charset="0"/>
              </a:rPr>
              <a:t> ++</a:t>
            </a:r>
            <a:endParaRPr lang="nl-BE" altLang="nl-BE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nl-NL" altLang="nl-BE" sz="28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98" y="63065"/>
            <a:ext cx="3853338" cy="1891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41" y="2290954"/>
            <a:ext cx="4230095" cy="262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ep 3"/>
          <p:cNvGrpSpPr/>
          <p:nvPr/>
        </p:nvGrpSpPr>
        <p:grpSpPr>
          <a:xfrm>
            <a:off x="521192" y="283030"/>
            <a:ext cx="4329649" cy="4478156"/>
            <a:chOff x="3284445" y="535615"/>
            <a:chExt cx="5742352" cy="6149285"/>
          </a:xfrm>
        </p:grpSpPr>
        <p:pic>
          <p:nvPicPr>
            <p:cNvPr id="5" name="Picture 2" descr="G:\Mijn Drive\PRJ_FAUNABEHEER\INBOPRJ-10217 - Monitoring exoten ikv EU- verordening IAS  Coördinatie, voorbereiding, implementatie en opvolging\Zomerganzen\Analyse zomerganzen vanaf 2016\R\Zomerganzen_AlleProvincies_2017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84445" y="1579417"/>
              <a:ext cx="5742352" cy="5105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ep 13"/>
            <p:cNvGrpSpPr/>
            <p:nvPr/>
          </p:nvGrpSpPr>
          <p:grpSpPr>
            <a:xfrm>
              <a:off x="3812033" y="535615"/>
              <a:ext cx="5164004" cy="1042146"/>
              <a:chOff x="2421793" y="1758453"/>
              <a:chExt cx="4616002" cy="880937"/>
            </a:xfrm>
            <a:solidFill>
              <a:schemeClr val="bg1"/>
            </a:solidFill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7486" y="1902642"/>
                <a:ext cx="828467" cy="72205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785" y="1903349"/>
                <a:ext cx="831347" cy="73604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9101" y="1902642"/>
                <a:ext cx="778694" cy="73674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1793" y="1758453"/>
                <a:ext cx="862036" cy="87046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7732" y="1788207"/>
                <a:ext cx="814380" cy="85118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cxnSp>
        <p:nvCxnSpPr>
          <p:cNvPr id="13" name="Rechte verbindingslijn met pijl 12"/>
          <p:cNvCxnSpPr/>
          <p:nvPr/>
        </p:nvCxnSpPr>
        <p:spPr>
          <a:xfrm>
            <a:off x="1775720" y="2632841"/>
            <a:ext cx="698809" cy="646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11" y="4808484"/>
            <a:ext cx="4811555" cy="199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0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29" y="0"/>
            <a:ext cx="6198743" cy="683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9"/>
          <p:cNvSpPr txBox="1">
            <a:spLocks/>
          </p:cNvSpPr>
          <p:nvPr/>
        </p:nvSpPr>
        <p:spPr>
          <a:xfrm>
            <a:off x="8040414" y="1631521"/>
            <a:ext cx="549782" cy="4280547"/>
          </a:xfrm>
          <a:prstGeom prst="rect">
            <a:avLst/>
          </a:prstGeom>
        </p:spPr>
        <p:txBody>
          <a:bodyPr vert="vert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nl-BE" dirty="0" err="1" smtClean="0"/>
              <a:t>Kueffer</a:t>
            </a:r>
            <a:r>
              <a:rPr lang="nl-BE" dirty="0" smtClean="0"/>
              <a:t> et al. 2013 </a:t>
            </a:r>
            <a:r>
              <a:rPr lang="nl-BE" i="1" dirty="0"/>
              <a:t>New </a:t>
            </a:r>
            <a:r>
              <a:rPr lang="nl-BE" i="1" dirty="0" err="1"/>
              <a:t>Phytologist</a:t>
            </a:r>
            <a:endParaRPr lang="nl-BE" i="1" dirty="0"/>
          </a:p>
        </p:txBody>
      </p:sp>
      <p:sp>
        <p:nvSpPr>
          <p:cNvPr id="4" name="Rechthoek 3"/>
          <p:cNvSpPr/>
          <p:nvPr/>
        </p:nvSpPr>
        <p:spPr>
          <a:xfrm>
            <a:off x="7236372" y="157684"/>
            <a:ext cx="19076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i="1" dirty="0" err="1"/>
              <a:t>Better</a:t>
            </a:r>
            <a:r>
              <a:rPr lang="nl-BE" i="1" dirty="0"/>
              <a:t> late </a:t>
            </a:r>
            <a:r>
              <a:rPr lang="nl-BE" i="1" dirty="0" err="1"/>
              <a:t>than</a:t>
            </a:r>
            <a:r>
              <a:rPr lang="nl-BE" i="1" dirty="0"/>
              <a:t> never, but never late is </a:t>
            </a:r>
            <a:r>
              <a:rPr lang="nl-BE" i="1" dirty="0" err="1"/>
              <a:t>better</a:t>
            </a:r>
            <a:endParaRPr lang="nl-BE" i="1" dirty="0"/>
          </a:p>
        </p:txBody>
      </p:sp>
      <p:pic>
        <p:nvPicPr>
          <p:cNvPr id="7" name="Picture 2" descr="C:\Users\tim_adriaens\Desktop\beelden\IMG_19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25" y="2754970"/>
            <a:ext cx="1026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92" y="3075122"/>
            <a:ext cx="10298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6" y="409903"/>
            <a:ext cx="8370234" cy="5618693"/>
          </a:xfrm>
          <a:prstGeom prst="rect">
            <a:avLst/>
          </a:prstGeom>
        </p:spPr>
      </p:pic>
      <p:sp>
        <p:nvSpPr>
          <p:cNvPr id="4" name="Titel 17"/>
          <p:cNvSpPr txBox="1">
            <a:spLocks/>
          </p:cNvSpPr>
          <p:nvPr/>
        </p:nvSpPr>
        <p:spPr>
          <a:xfrm>
            <a:off x="661296" y="268013"/>
            <a:ext cx="7007684" cy="56440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dirty="0" smtClean="0">
                <a:solidFill>
                  <a:srgbClr val="FFFF00"/>
                </a:solidFill>
              </a:rPr>
              <a:t>Case: </a:t>
            </a:r>
            <a:r>
              <a:rPr lang="nl-BE" dirty="0" err="1" smtClean="0">
                <a:solidFill>
                  <a:srgbClr val="FFFF00"/>
                </a:solidFill>
              </a:rPr>
              <a:t>rapid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responsed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invaders</a:t>
            </a:r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rapid </a:t>
            </a:r>
            <a:r>
              <a:rPr lang="en-US" dirty="0" smtClean="0">
                <a:solidFill>
                  <a:srgbClr val="FFFF00"/>
                </a:solidFill>
              </a:rPr>
              <a:t>eradication of </a:t>
            </a:r>
            <a:r>
              <a:rPr lang="en-US" dirty="0">
                <a:solidFill>
                  <a:srgbClr val="FFFF00"/>
                </a:solidFill>
              </a:rPr>
              <a:t>Pallas squirrel</a:t>
            </a:r>
            <a:endParaRPr lang="nl-B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7" y="394138"/>
            <a:ext cx="8370234" cy="55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045096" y="346841"/>
            <a:ext cx="7416000" cy="1116000"/>
          </a:xfrm>
        </p:spPr>
        <p:txBody>
          <a:bodyPr/>
          <a:lstStyle/>
          <a:p>
            <a:r>
              <a:rPr lang="nl-BE" dirty="0" smtClean="0"/>
              <a:t>Pallas </a:t>
            </a:r>
            <a:r>
              <a:rPr lang="nl-BE" dirty="0" err="1" smtClean="0"/>
              <a:t>squirrel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887441" y="1209356"/>
            <a:ext cx="7416000" cy="3672000"/>
          </a:xfrm>
        </p:spPr>
        <p:txBody>
          <a:bodyPr/>
          <a:lstStyle/>
          <a:p>
            <a:r>
              <a:rPr lang="nl-BE" i="1" dirty="0" err="1" smtClean="0"/>
              <a:t>Callosciurus</a:t>
            </a:r>
            <a:r>
              <a:rPr lang="nl-BE" i="1" dirty="0" smtClean="0"/>
              <a:t> </a:t>
            </a:r>
            <a:r>
              <a:rPr lang="nl-BE" i="1" dirty="0" err="1" smtClean="0"/>
              <a:t>erythraeus</a:t>
            </a:r>
            <a:endParaRPr lang="nl-BE" i="1" dirty="0" smtClean="0"/>
          </a:p>
          <a:p>
            <a:r>
              <a:rPr lang="nl-BE" dirty="0" err="1" smtClean="0"/>
              <a:t>Arboreal</a:t>
            </a:r>
            <a:r>
              <a:rPr lang="nl-BE" dirty="0" smtClean="0"/>
              <a:t> species native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Asia</a:t>
            </a:r>
            <a:endParaRPr lang="nl-BE" dirty="0" smtClean="0"/>
          </a:p>
          <a:p>
            <a:r>
              <a:rPr lang="nl-BE" dirty="0" smtClean="0"/>
              <a:t>High </a:t>
            </a:r>
            <a:r>
              <a:rPr lang="nl-BE" dirty="0" err="1" smtClean="0"/>
              <a:t>densities</a:t>
            </a:r>
            <a:r>
              <a:rPr lang="nl-BE" dirty="0" smtClean="0"/>
              <a:t> (up </a:t>
            </a:r>
            <a:r>
              <a:rPr lang="nl-BE" dirty="0" err="1" smtClean="0"/>
              <a:t>to</a:t>
            </a:r>
            <a:r>
              <a:rPr lang="nl-BE" dirty="0" smtClean="0"/>
              <a:t> 15 </a:t>
            </a:r>
            <a:r>
              <a:rPr lang="nl-BE" dirty="0" err="1" smtClean="0"/>
              <a:t>ind</a:t>
            </a:r>
            <a:r>
              <a:rPr lang="nl-BE" dirty="0" smtClean="0"/>
              <a:t>/ha)</a:t>
            </a:r>
          </a:p>
          <a:p>
            <a:r>
              <a:rPr lang="nl-BE" dirty="0" err="1" smtClean="0"/>
              <a:t>Competition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European red</a:t>
            </a:r>
          </a:p>
          <a:p>
            <a:r>
              <a:rPr lang="nl-BE" dirty="0" err="1" smtClean="0"/>
              <a:t>Invasive</a:t>
            </a:r>
            <a:r>
              <a:rPr lang="nl-BE" dirty="0" smtClean="0"/>
              <a:t> in Argentina, Japan, Antibes</a:t>
            </a:r>
          </a:p>
          <a:p>
            <a:r>
              <a:rPr lang="nl-BE" dirty="0" err="1" smtClean="0"/>
              <a:t>Damage</a:t>
            </a:r>
            <a:r>
              <a:rPr lang="nl-BE" dirty="0" smtClean="0"/>
              <a:t>: bark stripping, </a:t>
            </a:r>
            <a:r>
              <a:rPr lang="nl-BE" dirty="0" err="1" smtClean="0"/>
              <a:t>cables</a:t>
            </a:r>
            <a:endParaRPr lang="nl-BE" dirty="0"/>
          </a:p>
        </p:txBody>
      </p:sp>
      <p:pic>
        <p:nvPicPr>
          <p:cNvPr id="4" name="Picture 14" descr="vraatschade aan bo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" y="3998743"/>
            <a:ext cx="2042546" cy="2723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vraatschade aan kabe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02" y="3996938"/>
            <a:ext cx="2018460" cy="272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02" y="3996938"/>
            <a:ext cx="2018460" cy="272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3536" r="2927"/>
          <a:stretch/>
        </p:blipFill>
        <p:spPr bwMode="auto">
          <a:xfrm>
            <a:off x="4887311" y="3996938"/>
            <a:ext cx="4133302" cy="272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5383375" y="111189"/>
            <a:ext cx="3637238" cy="2153627"/>
            <a:chOff x="5383375" y="111189"/>
            <a:chExt cx="3637238" cy="215362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377" y="111189"/>
              <a:ext cx="3637236" cy="21536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Tekstvak 1"/>
            <p:cNvSpPr txBox="1"/>
            <p:nvPr/>
          </p:nvSpPr>
          <p:spPr>
            <a:xfrm>
              <a:off x="5383375" y="112824"/>
              <a:ext cx="23259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 smtClean="0">
                  <a:solidFill>
                    <a:schemeClr val="bg1"/>
                  </a:solidFill>
                </a:rPr>
                <a:t>© Maurice La Haye</a:t>
              </a:r>
              <a:endParaRPr lang="nl-B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2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6" y="441434"/>
            <a:ext cx="8331633" cy="5533697"/>
          </a:xfrm>
        </p:spPr>
      </p:pic>
    </p:spTree>
    <p:extLst>
      <p:ext uri="{BB962C8B-B14F-4D97-AF65-F5344CB8AC3E}">
        <p14:creationId xmlns:p14="http://schemas.microsoft.com/office/powerpoint/2010/main" val="624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957755" y="393393"/>
            <a:ext cx="7416000" cy="1116000"/>
          </a:xfrm>
        </p:spPr>
        <p:txBody>
          <a:bodyPr/>
          <a:lstStyle/>
          <a:p>
            <a:r>
              <a:rPr lang="nl-BE" dirty="0" err="1" smtClean="0"/>
              <a:t>Invasion</a:t>
            </a:r>
            <a:r>
              <a:rPr lang="nl-BE" dirty="0" smtClean="0"/>
              <a:t> </a:t>
            </a:r>
            <a:r>
              <a:rPr lang="nl-BE" dirty="0" err="1" smtClean="0"/>
              <a:t>history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957755" y="1284580"/>
            <a:ext cx="7416000" cy="3672000"/>
          </a:xfrm>
        </p:spPr>
        <p:txBody>
          <a:bodyPr/>
          <a:lstStyle/>
          <a:p>
            <a:r>
              <a:rPr lang="nl-BE" dirty="0" err="1" smtClean="0"/>
              <a:t>Origin</a:t>
            </a:r>
            <a:r>
              <a:rPr lang="nl-BE" dirty="0" smtClean="0"/>
              <a:t>, date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pathway</a:t>
            </a:r>
            <a:r>
              <a:rPr lang="nl-BE" dirty="0" smtClean="0"/>
              <a:t> of </a:t>
            </a:r>
            <a:r>
              <a:rPr lang="nl-BE" dirty="0" err="1" smtClean="0"/>
              <a:t>introduction</a:t>
            </a:r>
            <a:r>
              <a:rPr lang="nl-BE" dirty="0" smtClean="0"/>
              <a:t> </a:t>
            </a:r>
            <a:r>
              <a:rPr lang="nl-BE" dirty="0" err="1" smtClean="0"/>
              <a:t>unclear</a:t>
            </a:r>
            <a:endParaRPr lang="nl-BE" dirty="0" smtClean="0"/>
          </a:p>
          <a:p>
            <a:pPr lvl="1"/>
            <a:r>
              <a:rPr lang="nl-BE" dirty="0" smtClean="0"/>
              <a:t>Animals </a:t>
            </a:r>
            <a:r>
              <a:rPr lang="nl-BE" dirty="0" err="1" smtClean="0"/>
              <a:t>escaped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private </a:t>
            </a:r>
            <a:r>
              <a:rPr lang="nl-BE" dirty="0" err="1" smtClean="0"/>
              <a:t>collection</a:t>
            </a:r>
            <a:r>
              <a:rPr lang="nl-BE" dirty="0" smtClean="0"/>
              <a:t>/shop/</a:t>
            </a:r>
            <a:r>
              <a:rPr lang="nl-BE" dirty="0" err="1" smtClean="0"/>
              <a:t>funfair</a:t>
            </a:r>
            <a:endParaRPr lang="nl-BE" dirty="0" smtClean="0"/>
          </a:p>
          <a:p>
            <a:pPr lvl="1"/>
            <a:r>
              <a:rPr lang="nl-BE" dirty="0" smtClean="0"/>
              <a:t>Present </a:t>
            </a:r>
            <a:r>
              <a:rPr lang="nl-BE" dirty="0" err="1" smtClean="0"/>
              <a:t>since</a:t>
            </a:r>
            <a:r>
              <a:rPr lang="nl-BE" dirty="0" smtClean="0"/>
              <a:t> 2004 (?)</a:t>
            </a:r>
          </a:p>
          <a:p>
            <a:pPr lvl="1"/>
            <a:r>
              <a:rPr lang="nl-BE" dirty="0" smtClean="0"/>
              <a:t>In the park (</a:t>
            </a:r>
            <a:r>
              <a:rPr lang="nl-BE" dirty="0" err="1" smtClean="0"/>
              <a:t>Marienstede</a:t>
            </a:r>
            <a:r>
              <a:rPr lang="nl-BE" dirty="0" smtClean="0"/>
              <a:t>) </a:t>
            </a:r>
            <a:r>
              <a:rPr lang="nl-BE" dirty="0" err="1" smtClean="0"/>
              <a:t>and</a:t>
            </a:r>
            <a:r>
              <a:rPr lang="nl-BE" dirty="0" smtClean="0"/>
              <a:t> the </a:t>
            </a:r>
            <a:r>
              <a:rPr lang="nl-BE" dirty="0" err="1" smtClean="0"/>
              <a:t>surrounding</a:t>
            </a:r>
            <a:r>
              <a:rPr lang="nl-BE" dirty="0" smtClean="0"/>
              <a:t> </a:t>
            </a:r>
            <a:r>
              <a:rPr lang="nl-BE" dirty="0" err="1" smtClean="0"/>
              <a:t>gardens</a:t>
            </a:r>
            <a:endParaRPr lang="nl-BE" dirty="0" smtClean="0"/>
          </a:p>
          <a:p>
            <a:r>
              <a:rPr lang="en-GB" altLang="nl-BE" dirty="0" smtClean="0"/>
              <a:t>Initially misidentified as </a:t>
            </a:r>
            <a:r>
              <a:rPr lang="en-GB" altLang="nl-BE" i="1" dirty="0" err="1" smtClean="0"/>
              <a:t>Sciurotamias</a:t>
            </a:r>
            <a:r>
              <a:rPr lang="en-GB" altLang="nl-BE" i="1" dirty="0" smtClean="0"/>
              <a:t> </a:t>
            </a:r>
            <a:r>
              <a:rPr lang="en-GB" altLang="nl-BE" i="1" dirty="0" err="1" smtClean="0"/>
              <a:t>davidianus</a:t>
            </a:r>
            <a:endParaRPr lang="en-GB" altLang="nl-BE" i="1" dirty="0" smtClean="0"/>
          </a:p>
          <a:p>
            <a:pPr lvl="1"/>
            <a:r>
              <a:rPr lang="en-GB" altLang="nl-BE" dirty="0" smtClean="0"/>
              <a:t>Genetic analysis</a:t>
            </a:r>
            <a:endParaRPr lang="en-GB" altLang="nl-BE" dirty="0"/>
          </a:p>
          <a:p>
            <a:r>
              <a:rPr lang="nl-BE" dirty="0" smtClean="0"/>
              <a:t>2005: </a:t>
            </a:r>
            <a:r>
              <a:rPr lang="nl-BE" dirty="0" err="1" smtClean="0"/>
              <a:t>immediate</a:t>
            </a:r>
            <a:r>
              <a:rPr lang="nl-BE" dirty="0" smtClean="0"/>
              <a:t> action (</a:t>
            </a:r>
            <a:r>
              <a:rPr lang="nl-BE" dirty="0" smtClean="0">
                <a:sym typeface="Wingdings" panose="05000000000000000000" pitchFamily="2" charset="2"/>
              </a:rPr>
              <a:t>45 </a:t>
            </a:r>
            <a:r>
              <a:rPr lang="nl-BE" dirty="0" err="1" smtClean="0">
                <a:sym typeface="Wingdings" panose="05000000000000000000" pitchFamily="2" charset="2"/>
              </a:rPr>
              <a:t>animals</a:t>
            </a:r>
            <a:r>
              <a:rPr lang="nl-BE" dirty="0" smtClean="0">
                <a:sym typeface="Wingdings" panose="05000000000000000000" pitchFamily="2" charset="2"/>
              </a:rPr>
              <a:t>) </a:t>
            </a:r>
            <a:r>
              <a:rPr lang="nl-BE" dirty="0" err="1" smtClean="0">
                <a:sym typeface="Wingdings" panose="05000000000000000000" pitchFamily="2" charset="2"/>
              </a:rPr>
              <a:t>by</a:t>
            </a:r>
            <a:r>
              <a:rPr lang="nl-BE" dirty="0" smtClean="0">
                <a:sym typeface="Wingdings" panose="05000000000000000000" pitchFamily="2" charset="2"/>
              </a:rPr>
              <a:t> the site manager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2007: </a:t>
            </a:r>
            <a:r>
              <a:rPr lang="nl-BE" dirty="0" err="1" smtClean="0">
                <a:sym typeface="Wingdings" panose="05000000000000000000" pitchFamily="2" charset="2"/>
              </a:rPr>
              <a:t>recognition</a:t>
            </a:r>
            <a:r>
              <a:rPr lang="nl-BE" dirty="0" smtClean="0">
                <a:sym typeface="Wingdings" panose="05000000000000000000" pitchFamily="2" charset="2"/>
              </a:rPr>
              <a:t> of the </a:t>
            </a:r>
            <a:r>
              <a:rPr lang="nl-BE" dirty="0" err="1" smtClean="0">
                <a:sym typeface="Wingdings" panose="05000000000000000000" pitchFamily="2" charset="2"/>
              </a:rPr>
              <a:t>problem</a:t>
            </a:r>
            <a:r>
              <a:rPr lang="nl-BE" dirty="0" smtClean="0">
                <a:sym typeface="Wingdings" panose="05000000000000000000" pitchFamily="2" charset="2"/>
              </a:rPr>
              <a:t>  ANB, INBO</a:t>
            </a:r>
          </a:p>
          <a:p>
            <a:endParaRPr lang="nl-BE" dirty="0" smtClean="0">
              <a:sym typeface="Wingdings" panose="05000000000000000000" pitchFamily="2" charset="2"/>
            </a:endParaRPr>
          </a:p>
          <a:p>
            <a:endParaRPr lang="nl-BE" dirty="0" smtClean="0"/>
          </a:p>
        </p:txBody>
      </p:sp>
      <p:grpSp>
        <p:nvGrpSpPr>
          <p:cNvPr id="3" name="Groep 2"/>
          <p:cNvGrpSpPr/>
          <p:nvPr/>
        </p:nvGrpSpPr>
        <p:grpSpPr>
          <a:xfrm>
            <a:off x="630618" y="4369803"/>
            <a:ext cx="8387440" cy="2273525"/>
            <a:chOff x="725214" y="4369803"/>
            <a:chExt cx="8387440" cy="2273525"/>
          </a:xfrm>
        </p:grpSpPr>
        <p:grpSp>
          <p:nvGrpSpPr>
            <p:cNvPr id="2" name="Groep 1"/>
            <p:cNvGrpSpPr/>
            <p:nvPr/>
          </p:nvGrpSpPr>
          <p:grpSpPr>
            <a:xfrm>
              <a:off x="725214" y="4369803"/>
              <a:ext cx="6696401" cy="2273525"/>
              <a:chOff x="0" y="2636838"/>
              <a:chExt cx="9144000" cy="3422650"/>
            </a:xfrm>
          </p:grpSpPr>
          <p:pic>
            <p:nvPicPr>
              <p:cNvPr id="7" name="Picture 8" descr="DSC_166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36838"/>
                <a:ext cx="2292350" cy="34226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9" descr="DSC_165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4413" y="2636838"/>
                <a:ext cx="2292350" cy="34226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DSC_165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825" y="2636838"/>
                <a:ext cx="2292350" cy="34226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DSC_166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1650" y="2636838"/>
                <a:ext cx="2292350" cy="34226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5" descr="DSC_117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5" r="-137"/>
            <a:stretch/>
          </p:blipFill>
          <p:spPr bwMode="auto">
            <a:xfrm>
              <a:off x="7484678" y="5551408"/>
              <a:ext cx="1627975" cy="109192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DSC_12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679" y="4385569"/>
              <a:ext cx="1627975" cy="109058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97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888263" y="867103"/>
            <a:ext cx="7649219" cy="4871545"/>
            <a:chOff x="636007" y="867103"/>
            <a:chExt cx="7649219" cy="4871545"/>
          </a:xfrm>
        </p:grpSpPr>
        <p:pic>
          <p:nvPicPr>
            <p:cNvPr id="4" name="Tijdelijke aanduiding voor inhoud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008" y="867103"/>
              <a:ext cx="7649218" cy="4871545"/>
            </a:xfrm>
            <a:prstGeom prst="rect">
              <a:avLst/>
            </a:prstGeom>
          </p:spPr>
        </p:pic>
        <p:grpSp>
          <p:nvGrpSpPr>
            <p:cNvPr id="6" name="Groep 5"/>
            <p:cNvGrpSpPr/>
            <p:nvPr/>
          </p:nvGrpSpPr>
          <p:grpSpPr>
            <a:xfrm>
              <a:off x="4900849" y="1755699"/>
              <a:ext cx="2225165" cy="2169532"/>
              <a:chOff x="4900849" y="1755699"/>
              <a:chExt cx="2225165" cy="2169532"/>
            </a:xfrm>
          </p:grpSpPr>
          <p:sp>
            <p:nvSpPr>
              <p:cNvPr id="7" name="Tekstvak 6"/>
              <p:cNvSpPr txBox="1"/>
              <p:nvPr/>
            </p:nvSpPr>
            <p:spPr>
              <a:xfrm>
                <a:off x="5944309" y="1755699"/>
                <a:ext cx="1181705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BE" dirty="0" err="1" smtClean="0">
                    <a:solidFill>
                      <a:schemeClr val="bg1"/>
                    </a:solidFill>
                  </a:rPr>
                  <a:t>Dadipark</a:t>
                </a:r>
                <a:endParaRPr lang="nl-B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kstvak 7"/>
              <p:cNvSpPr txBox="1"/>
              <p:nvPr/>
            </p:nvSpPr>
            <p:spPr>
              <a:xfrm>
                <a:off x="5669714" y="3555899"/>
                <a:ext cx="1456300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BE" dirty="0" err="1" smtClean="0">
                    <a:solidFill>
                      <a:schemeClr val="bg1"/>
                    </a:solidFill>
                  </a:rPr>
                  <a:t>Mariënstede</a:t>
                </a:r>
                <a:endParaRPr lang="nl-BE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Rechte verbindingslijn met pijl 8"/>
              <p:cNvCxnSpPr>
                <a:stCxn id="7" idx="1"/>
              </p:cNvCxnSpPr>
              <p:nvPr/>
            </p:nvCxnSpPr>
            <p:spPr bwMode="auto">
              <a:xfrm flipH="1">
                <a:off x="4900849" y="1940365"/>
                <a:ext cx="1043460" cy="39139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Rechte verbindingslijn met pijl 9"/>
              <p:cNvCxnSpPr>
                <a:stCxn id="8" idx="1"/>
              </p:cNvCxnSpPr>
              <p:nvPr/>
            </p:nvCxnSpPr>
            <p:spPr bwMode="auto">
              <a:xfrm flipH="1" flipV="1">
                <a:off x="4900850" y="3699917"/>
                <a:ext cx="768864" cy="40648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07" y="3652673"/>
              <a:ext cx="2419350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41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472212"/>
            <a:ext cx="3878317" cy="2595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3324654"/>
            <a:ext cx="3878317" cy="2595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21" y="472212"/>
            <a:ext cx="3878317" cy="25955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20" y="3324654"/>
            <a:ext cx="3878317" cy="2595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98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Lettre du </a:t>
            </a:r>
            <a:r>
              <a:rPr lang="nl-BE" dirty="0" err="1" smtClean="0"/>
              <a:t>ministre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296000" y="1773310"/>
            <a:ext cx="7416000" cy="3672000"/>
          </a:xfrm>
        </p:spPr>
        <p:txBody>
          <a:bodyPr/>
          <a:lstStyle/>
          <a:p>
            <a:pPr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Une</a:t>
            </a:r>
            <a:r>
              <a:rPr lang="nl-NL" dirty="0" smtClean="0">
                <a:sym typeface="Calibri"/>
              </a:rPr>
              <a:t> </a:t>
            </a:r>
            <a:r>
              <a:rPr lang="nl-NL" dirty="0" err="1" smtClean="0">
                <a:sym typeface="Calibri"/>
              </a:rPr>
              <a:t>décision</a:t>
            </a:r>
            <a:r>
              <a:rPr lang="nl-NL" dirty="0" smtClean="0">
                <a:sym typeface="Calibri"/>
              </a:rPr>
              <a:t> </a:t>
            </a:r>
            <a:r>
              <a:rPr lang="nl-NL" dirty="0" err="1" smtClean="0">
                <a:sym typeface="Calibri"/>
              </a:rPr>
              <a:t>est</a:t>
            </a:r>
            <a:r>
              <a:rPr lang="nl-NL" dirty="0" smtClean="0">
                <a:sym typeface="Calibri"/>
              </a:rPr>
              <a:t> prise</a:t>
            </a: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Responsabilités</a:t>
            </a:r>
            <a:endParaRPr lang="nl-NL" dirty="0" smtClean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Finances</a:t>
            </a:r>
            <a:endParaRPr lang="nl-NL" dirty="0" smtClean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Animal</a:t>
            </a:r>
            <a:r>
              <a:rPr lang="nl-NL" dirty="0" smtClean="0">
                <a:sym typeface="Calibri"/>
              </a:rPr>
              <a:t> welfare</a:t>
            </a:r>
          </a:p>
          <a:p>
            <a:pPr lvl="1">
              <a:buClr>
                <a:schemeClr val="dk1"/>
              </a:buClr>
            </a:pPr>
            <a:r>
              <a:rPr lang="nl-NL" dirty="0" smtClean="0">
                <a:sym typeface="Calibri"/>
              </a:rPr>
              <a:t>Legale</a:t>
            </a: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communication</a:t>
            </a:r>
            <a:endParaRPr lang="nl-NL" dirty="0" smtClean="0"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nl-NL" dirty="0" smtClean="0">
                <a:sym typeface="Calibri"/>
              </a:rPr>
              <a:t>Surveillance (</a:t>
            </a:r>
            <a:r>
              <a:rPr lang="nl-NL" dirty="0" err="1" smtClean="0">
                <a:sym typeface="Calibri"/>
              </a:rPr>
              <a:t>cameras</a:t>
            </a:r>
            <a:r>
              <a:rPr lang="nl-NL" dirty="0" smtClean="0">
                <a:sym typeface="Calibri"/>
              </a:rPr>
              <a:t>)</a:t>
            </a:r>
            <a:endParaRPr lang="nl-NL" dirty="0"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 smtClean="0">
                <a:sym typeface="Calibri"/>
              </a:rPr>
              <a:t>Capture: nut-baited </a:t>
            </a:r>
            <a:r>
              <a:rPr lang="en-US" dirty="0">
                <a:sym typeface="Calibri"/>
              </a:rPr>
              <a:t>mesh wire life traps (</a:t>
            </a:r>
            <a:r>
              <a:rPr lang="en-US" dirty="0" smtClean="0">
                <a:sym typeface="Calibri"/>
              </a:rPr>
              <a:t>4-9 ha</a:t>
            </a:r>
            <a:r>
              <a:rPr lang="en-US" baseline="30000" dirty="0" smtClean="0">
                <a:sym typeface="Calibri"/>
              </a:rPr>
              <a:t>-1</a:t>
            </a:r>
            <a:r>
              <a:rPr lang="en-US" dirty="0">
                <a:sym typeface="Calibri"/>
              </a:rPr>
              <a:t>)</a:t>
            </a:r>
          </a:p>
          <a:p>
            <a:pPr>
              <a:buClr>
                <a:schemeClr val="dk1"/>
              </a:buClr>
            </a:pPr>
            <a:r>
              <a:rPr lang="en-US" dirty="0">
                <a:sym typeface="Calibri"/>
              </a:rPr>
              <a:t>Humane killing using carbon dioxide</a:t>
            </a:r>
          </a:p>
          <a:p>
            <a:pPr>
              <a:buClr>
                <a:schemeClr val="dk1"/>
              </a:buClr>
            </a:pPr>
            <a:r>
              <a:rPr lang="nl-NL" dirty="0">
                <a:sym typeface="Calibri"/>
              </a:rPr>
              <a:t>5 </a:t>
            </a:r>
            <a:r>
              <a:rPr lang="nl-NL" dirty="0" smtClean="0">
                <a:sym typeface="Calibri"/>
              </a:rPr>
              <a:t>campagnes de </a:t>
            </a:r>
            <a:r>
              <a:rPr lang="nl-NL" dirty="0" err="1" smtClean="0">
                <a:sym typeface="Calibri"/>
              </a:rPr>
              <a:t>capture</a:t>
            </a:r>
            <a:r>
              <a:rPr lang="nl-NL" dirty="0" smtClean="0">
                <a:sym typeface="Calibri"/>
              </a:rPr>
              <a:t> </a:t>
            </a:r>
            <a:r>
              <a:rPr lang="nl-NL" dirty="0">
                <a:sym typeface="Calibri"/>
              </a:rPr>
              <a:t>(2005- 2011)</a:t>
            </a:r>
          </a:p>
          <a:p>
            <a:pPr>
              <a:buClr>
                <a:schemeClr val="dk1"/>
              </a:buClr>
            </a:pPr>
            <a:r>
              <a:rPr lang="en-US" dirty="0" smtClean="0">
                <a:sym typeface="Calibri"/>
              </a:rPr>
              <a:t>1,5 </a:t>
            </a:r>
            <a:r>
              <a:rPr lang="en-US" dirty="0" err="1">
                <a:sym typeface="Calibri"/>
              </a:rPr>
              <a:t>yr</a:t>
            </a:r>
            <a:r>
              <a:rPr lang="en-US" dirty="0">
                <a:sym typeface="Calibri"/>
              </a:rPr>
              <a:t> </a:t>
            </a:r>
            <a:r>
              <a:rPr lang="en-US" dirty="0" smtClean="0">
                <a:sym typeface="Calibri"/>
              </a:rPr>
              <a:t>surveillance après </a:t>
            </a:r>
            <a:r>
              <a:rPr lang="en-US" dirty="0" err="1" smtClean="0">
                <a:sym typeface="Calibri"/>
              </a:rPr>
              <a:t>l’éradication</a:t>
            </a:r>
            <a:r>
              <a:rPr lang="en-US" dirty="0" smtClean="0">
                <a:sym typeface="Calibri"/>
              </a:rPr>
              <a:t>!</a:t>
            </a:r>
            <a:endParaRPr lang="en-US" dirty="0">
              <a:sym typeface="Calibri"/>
            </a:endParaRPr>
          </a:p>
        </p:txBody>
      </p:sp>
      <p:pic>
        <p:nvPicPr>
          <p:cNvPr id="1026" name="Picture 2" descr="\\inbogerfiles\gerdata\OG_Faunabeheer\Projecten\Lopende projecten\pallas eekhoorn\beeldmateriaal\2010-03-26_palas-eekhoorns\2010-03-26_palas-eekhoorns--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619125"/>
            <a:ext cx="88265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nbogerfiles\gerdata\OG_Faunabeheer\Projecten\Lopende projecten\pallas eekhoorn\beeldmateriaal\2010-03-26_palas-eekhoorns\2010-03-26_palas-eekhoorns--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619125"/>
            <a:ext cx="88265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6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im_adriaens\Downloads\DSC_0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109963" y="1037971"/>
            <a:ext cx="5990896" cy="46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30" y="378376"/>
            <a:ext cx="3658408" cy="259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30" y="3083146"/>
            <a:ext cx="24098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4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"/>
          <a:stretch/>
        </p:blipFill>
        <p:spPr>
          <a:xfrm rot="16200000">
            <a:off x="5348303" y="833719"/>
            <a:ext cx="2972424" cy="2000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30" y="347553"/>
            <a:ext cx="4473897" cy="2972425"/>
          </a:xfr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23" y="3565713"/>
            <a:ext cx="3529550" cy="2362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Tijdelijke aanduiding voor inhoud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542" y="3566610"/>
            <a:ext cx="3527946" cy="2361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0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46841"/>
            <a:ext cx="6733235" cy="5714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" y="378374"/>
            <a:ext cx="8319788" cy="5569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50" y="3241658"/>
            <a:ext cx="2336416" cy="24773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6" y="448330"/>
            <a:ext cx="8255593" cy="55267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0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2" y="574455"/>
            <a:ext cx="8090256" cy="5416441"/>
          </a:xfrm>
        </p:spPr>
      </p:pic>
    </p:spTree>
    <p:extLst>
      <p:ext uri="{BB962C8B-B14F-4D97-AF65-F5344CB8AC3E}">
        <p14:creationId xmlns:p14="http://schemas.microsoft.com/office/powerpoint/2010/main" val="24351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0" y="551793"/>
            <a:ext cx="8210622" cy="54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79614" y="110359"/>
            <a:ext cx="7416000" cy="1116000"/>
          </a:xfrm>
        </p:spPr>
        <p:txBody>
          <a:bodyPr/>
          <a:lstStyle/>
          <a:p>
            <a:r>
              <a:rPr lang="nl-BE" dirty="0" err="1" smtClean="0"/>
              <a:t>Eradication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280234" y="843145"/>
            <a:ext cx="7416000" cy="3672000"/>
          </a:xfrm>
        </p:spPr>
        <p:txBody>
          <a:bodyPr/>
          <a:lstStyle/>
          <a:p>
            <a:pPr>
              <a:buClr>
                <a:schemeClr val="dk1"/>
              </a:buClr>
            </a:pPr>
            <a:r>
              <a:rPr lang="nl-NL" dirty="0" smtClean="0">
                <a:sym typeface="Calibri"/>
              </a:rPr>
              <a:t>2005: </a:t>
            </a:r>
            <a:r>
              <a:rPr lang="nl-NL" dirty="0" err="1" smtClean="0">
                <a:sym typeface="Calibri"/>
              </a:rPr>
              <a:t>captures</a:t>
            </a:r>
            <a:r>
              <a:rPr lang="nl-NL" dirty="0" smtClean="0">
                <a:sym typeface="Calibri"/>
              </a:rPr>
              <a:t> </a:t>
            </a:r>
            <a:r>
              <a:rPr lang="nl-NL" dirty="0" err="1" smtClean="0">
                <a:sym typeface="Calibri"/>
              </a:rPr>
              <a:t>by</a:t>
            </a:r>
            <a:r>
              <a:rPr lang="nl-NL" dirty="0" smtClean="0">
                <a:sym typeface="Calibri"/>
              </a:rPr>
              <a:t> site manager</a:t>
            </a:r>
          </a:p>
          <a:p>
            <a:pPr>
              <a:buClr>
                <a:schemeClr val="dk1"/>
              </a:buClr>
            </a:pPr>
            <a:r>
              <a:rPr lang="nl-NL" dirty="0" smtClean="0">
                <a:sym typeface="Calibri"/>
              </a:rPr>
              <a:t>2007: a </a:t>
            </a:r>
            <a:r>
              <a:rPr lang="nl-NL" dirty="0" err="1" smtClean="0">
                <a:sym typeface="Calibri"/>
              </a:rPr>
              <a:t>decision</a:t>
            </a:r>
            <a:r>
              <a:rPr lang="nl-NL" dirty="0" smtClean="0">
                <a:sym typeface="Calibri"/>
              </a:rPr>
              <a:t> is taken</a:t>
            </a: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Responsabilities</a:t>
            </a:r>
            <a:endParaRPr lang="nl-NL" dirty="0" smtClean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nl-NL" dirty="0" smtClean="0">
                <a:sym typeface="Calibri"/>
              </a:rPr>
              <a:t>Budget</a:t>
            </a:r>
          </a:p>
          <a:p>
            <a:pPr lvl="1"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Animal</a:t>
            </a:r>
            <a:r>
              <a:rPr lang="nl-NL" dirty="0" smtClean="0">
                <a:sym typeface="Calibri"/>
              </a:rPr>
              <a:t> welfare</a:t>
            </a:r>
          </a:p>
          <a:p>
            <a:pPr lvl="1">
              <a:buClr>
                <a:schemeClr val="dk1"/>
              </a:buClr>
            </a:pPr>
            <a:r>
              <a:rPr lang="nl-NL" dirty="0" smtClean="0">
                <a:sym typeface="Calibri"/>
              </a:rPr>
              <a:t>Communication</a:t>
            </a:r>
          </a:p>
          <a:p>
            <a:pPr>
              <a:buClr>
                <a:schemeClr val="dk1"/>
              </a:buClr>
            </a:pPr>
            <a:r>
              <a:rPr lang="nl-NL" dirty="0" err="1" smtClean="0">
                <a:sym typeface="Calibri"/>
              </a:rPr>
              <a:t>Methodology</a:t>
            </a:r>
            <a:r>
              <a:rPr lang="nl-NL" dirty="0" smtClean="0">
                <a:sym typeface="Calibri"/>
              </a:rPr>
              <a:t>:</a:t>
            </a:r>
          </a:p>
          <a:p>
            <a:pPr lvl="1">
              <a:buClr>
                <a:schemeClr val="dk1"/>
              </a:buClr>
            </a:pPr>
            <a:r>
              <a:rPr lang="nl-NL" dirty="0" smtClean="0">
                <a:sym typeface="Calibri"/>
              </a:rPr>
              <a:t>Surveillance (camera </a:t>
            </a:r>
            <a:r>
              <a:rPr lang="nl-NL" dirty="0" err="1" smtClean="0">
                <a:sym typeface="Calibri"/>
              </a:rPr>
              <a:t>traps</a:t>
            </a:r>
            <a:r>
              <a:rPr lang="nl-NL" dirty="0" smtClean="0">
                <a:sym typeface="Calibri"/>
              </a:rPr>
              <a:t>)</a:t>
            </a:r>
            <a:endParaRPr lang="nl-NL" dirty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en-US" dirty="0" smtClean="0">
                <a:sym typeface="Calibri"/>
              </a:rPr>
              <a:t>Captures: nut-baited </a:t>
            </a:r>
            <a:r>
              <a:rPr lang="en-US" dirty="0">
                <a:sym typeface="Calibri"/>
              </a:rPr>
              <a:t>mesh wire life traps (</a:t>
            </a:r>
            <a:r>
              <a:rPr lang="en-US" dirty="0" smtClean="0">
                <a:sym typeface="Calibri"/>
              </a:rPr>
              <a:t>4-9 ha</a:t>
            </a:r>
            <a:r>
              <a:rPr lang="en-US" baseline="30000" dirty="0" smtClean="0">
                <a:sym typeface="Calibri"/>
              </a:rPr>
              <a:t>-1</a:t>
            </a:r>
            <a:r>
              <a:rPr lang="en-US" dirty="0" smtClean="0">
                <a:sym typeface="Calibri"/>
              </a:rPr>
              <a:t>)</a:t>
            </a:r>
          </a:p>
          <a:p>
            <a:pPr lvl="1">
              <a:buClr>
                <a:schemeClr val="dk1"/>
              </a:buClr>
            </a:pPr>
            <a:r>
              <a:rPr lang="fr-FR" dirty="0" err="1" smtClean="0">
                <a:sym typeface="Calibri"/>
              </a:rPr>
              <a:t>Before</a:t>
            </a:r>
            <a:r>
              <a:rPr lang="fr-FR" dirty="0" smtClean="0">
                <a:sym typeface="Calibri"/>
              </a:rPr>
              <a:t> the </a:t>
            </a:r>
            <a:r>
              <a:rPr lang="fr-FR" dirty="0" err="1" smtClean="0">
                <a:sym typeface="Calibri"/>
              </a:rPr>
              <a:t>breeding</a:t>
            </a:r>
            <a:r>
              <a:rPr lang="fr-FR" dirty="0" smtClean="0">
                <a:sym typeface="Calibri"/>
              </a:rPr>
              <a:t> </a:t>
            </a:r>
            <a:r>
              <a:rPr lang="fr-FR" dirty="0" err="1" smtClean="0">
                <a:sym typeface="Calibri"/>
              </a:rPr>
              <a:t>season</a:t>
            </a:r>
            <a:endParaRPr lang="fr-FR" dirty="0" smtClean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en-US" dirty="0" smtClean="0">
                <a:sym typeface="Calibri"/>
              </a:rPr>
              <a:t>Humane killing using carbon dioxide</a:t>
            </a:r>
            <a:endParaRPr lang="en-US" dirty="0"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 smtClean="0">
                <a:sym typeface="Calibri"/>
              </a:rPr>
              <a:t>1,5 years post-eradication monitoring</a:t>
            </a:r>
            <a:endParaRPr lang="en-US" dirty="0">
              <a:sym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645" y="4950373"/>
            <a:ext cx="6614827" cy="190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1" y="819809"/>
            <a:ext cx="8492359" cy="4776952"/>
          </a:xfrm>
        </p:spPr>
      </p:pic>
      <p:sp>
        <p:nvSpPr>
          <p:cNvPr id="13" name="Ovaal 12"/>
          <p:cNvSpPr/>
          <p:nvPr/>
        </p:nvSpPr>
        <p:spPr>
          <a:xfrm>
            <a:off x="1843012" y="3184634"/>
            <a:ext cx="1499278" cy="92222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99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" y="726365"/>
            <a:ext cx="3946570" cy="253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12" y="726365"/>
            <a:ext cx="3946570" cy="253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7" y="3422430"/>
            <a:ext cx="3946570" cy="253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112" y="3422430"/>
            <a:ext cx="3950159" cy="2536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77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04" y="283927"/>
            <a:ext cx="4107090" cy="3080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283927"/>
            <a:ext cx="4107090" cy="3080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9" y="3209716"/>
            <a:ext cx="4107090" cy="27811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704" y="3209716"/>
            <a:ext cx="4107090" cy="27811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469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8" y="462127"/>
            <a:ext cx="8547715" cy="567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6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435370"/>
            <a:ext cx="3923536" cy="2625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5" y="435370"/>
            <a:ext cx="3972910" cy="2658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646386" y="3239946"/>
            <a:ext cx="3963934" cy="26721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871545" y="3239946"/>
            <a:ext cx="3972910" cy="2678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48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122579" y="219972"/>
            <a:ext cx="7416000" cy="1116000"/>
          </a:xfrm>
        </p:spPr>
        <p:txBody>
          <a:bodyPr/>
          <a:lstStyle/>
          <a:p>
            <a:r>
              <a:rPr lang="nl-BE" dirty="0" err="1" smtClean="0"/>
              <a:t>Results</a:t>
            </a:r>
            <a:endParaRPr lang="nl-BE" dirty="0"/>
          </a:p>
        </p:txBody>
      </p:sp>
      <p:pic>
        <p:nvPicPr>
          <p:cNvPr id="7" name="Picture 5" descr="U:\Data\artikels\BiologicalInvasions\Pallas squirrel\r script\pallas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23" y="985320"/>
            <a:ext cx="5872680" cy="58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3"/>
          <p:cNvSpPr txBox="1">
            <a:spLocks/>
          </p:cNvSpPr>
          <p:nvPr/>
        </p:nvSpPr>
        <p:spPr>
          <a:xfrm>
            <a:off x="1475656" y="6487244"/>
            <a:ext cx="5831607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  <a:cs typeface="+mn-cs"/>
              </a:defRPr>
            </a:lvl9pPr>
          </a:lstStyle>
          <a:p>
            <a:r>
              <a:rPr lang="en-US" sz="1800" b="1" smtClean="0">
                <a:solidFill>
                  <a:schemeClr val="bg1"/>
                </a:solidFill>
              </a:rPr>
              <a:t>Research Group on Rodent Management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7" name="Titel 8"/>
          <p:cNvSpPr txBox="1">
            <a:spLocks/>
          </p:cNvSpPr>
          <p:nvPr/>
        </p:nvSpPr>
        <p:spPr>
          <a:xfrm>
            <a:off x="1122579" y="377627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dirty="0" err="1"/>
              <a:t>Results</a:t>
            </a:r>
            <a:endParaRPr lang="nl-BE" dirty="0"/>
          </a:p>
        </p:txBody>
      </p:sp>
      <p:grpSp>
        <p:nvGrpSpPr>
          <p:cNvPr id="2" name="Groep 1"/>
          <p:cNvGrpSpPr/>
          <p:nvPr/>
        </p:nvGrpSpPr>
        <p:grpSpPr>
          <a:xfrm>
            <a:off x="1475656" y="1248057"/>
            <a:ext cx="6419610" cy="4805902"/>
            <a:chOff x="6370032" y="2942567"/>
            <a:chExt cx="7332663" cy="573405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032" y="2942567"/>
              <a:ext cx="7332663" cy="573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kstvak 13"/>
            <p:cNvSpPr txBox="1"/>
            <p:nvPr/>
          </p:nvSpPr>
          <p:spPr>
            <a:xfrm>
              <a:off x="9144000" y="4709370"/>
              <a:ext cx="1434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b="1" dirty="0" smtClean="0">
                  <a:solidFill>
                    <a:srgbClr val="C04384"/>
                  </a:solidFill>
                </a:rPr>
                <a:t>??</a:t>
              </a:r>
              <a:endParaRPr lang="nl-BE" b="1" dirty="0">
                <a:solidFill>
                  <a:srgbClr val="C0438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4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122579" y="377627"/>
            <a:ext cx="7416000" cy="1116000"/>
          </a:xfrm>
        </p:spPr>
        <p:txBody>
          <a:bodyPr/>
          <a:lstStyle/>
          <a:p>
            <a:r>
              <a:rPr lang="nl-BE" dirty="0" smtClean="0"/>
              <a:t>Budget</a:t>
            </a:r>
            <a:endParaRPr lang="nl-BE" dirty="0"/>
          </a:p>
        </p:txBody>
      </p:sp>
      <p:graphicFrame>
        <p:nvGraphicFramePr>
          <p:cNvPr id="15" name="Grafiek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671613"/>
              </p:ext>
            </p:extLst>
          </p:nvPr>
        </p:nvGraphicFramePr>
        <p:xfrm>
          <a:off x="1119352" y="1087821"/>
          <a:ext cx="6434138" cy="534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122579" y="377627"/>
            <a:ext cx="7416000" cy="1116000"/>
          </a:xfrm>
        </p:spPr>
        <p:txBody>
          <a:bodyPr/>
          <a:lstStyle/>
          <a:p>
            <a:r>
              <a:rPr lang="nl-BE" dirty="0" smtClean="0"/>
              <a:t>Budget</a:t>
            </a:r>
            <a:endParaRPr lang="nl-BE" dirty="0"/>
          </a:p>
        </p:txBody>
      </p:sp>
      <p:graphicFrame>
        <p:nvGraphicFramePr>
          <p:cNvPr id="4" name="Grafie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708673"/>
              </p:ext>
            </p:extLst>
          </p:nvPr>
        </p:nvGraphicFramePr>
        <p:xfrm>
          <a:off x="535080" y="1296800"/>
          <a:ext cx="8340905" cy="46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9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48704" y="409158"/>
            <a:ext cx="7416000" cy="1116000"/>
          </a:xfrm>
        </p:spPr>
        <p:txBody>
          <a:bodyPr/>
          <a:lstStyle/>
          <a:p>
            <a:r>
              <a:rPr lang="nl-BE" dirty="0" err="1" smtClean="0"/>
              <a:t>Success</a:t>
            </a:r>
            <a:r>
              <a:rPr lang="nl-BE" dirty="0" smtClean="0"/>
              <a:t> factors 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264469" y="1142690"/>
            <a:ext cx="7416000" cy="3672000"/>
          </a:xfrm>
        </p:spPr>
        <p:txBody>
          <a:bodyPr/>
          <a:lstStyle/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Early invasion stage</a:t>
            </a:r>
          </a:p>
          <a:p>
            <a:pPr lvl="1">
              <a:buClr>
                <a:schemeClr val="dk1"/>
              </a:buClr>
            </a:pPr>
            <a:r>
              <a:rPr lang="nl-NL" dirty="0" err="1">
                <a:sym typeface="Calibri"/>
              </a:rPr>
              <a:t>Initial</a:t>
            </a:r>
            <a:r>
              <a:rPr lang="nl-NL" dirty="0">
                <a:sym typeface="Calibri"/>
              </a:rPr>
              <a:t> </a:t>
            </a:r>
            <a:r>
              <a:rPr lang="nl-NL" dirty="0" err="1">
                <a:sym typeface="Calibri"/>
              </a:rPr>
              <a:t>density</a:t>
            </a:r>
            <a:r>
              <a:rPr lang="nl-NL" dirty="0">
                <a:sym typeface="Calibri"/>
              </a:rPr>
              <a:t> </a:t>
            </a:r>
            <a:r>
              <a:rPr lang="nl-NL" dirty="0" err="1">
                <a:sym typeface="Calibri"/>
              </a:rPr>
              <a:t>estimated</a:t>
            </a:r>
            <a:r>
              <a:rPr lang="nl-NL" dirty="0">
                <a:sym typeface="Calibri"/>
              </a:rPr>
              <a:t> at </a:t>
            </a:r>
            <a:r>
              <a:rPr lang="en-US" dirty="0">
                <a:sym typeface="Calibri"/>
              </a:rPr>
              <a:t>3.1 (2;3.3 95%CI) ha-1</a:t>
            </a:r>
          </a:p>
          <a:p>
            <a:pPr lvl="1">
              <a:buClr>
                <a:schemeClr val="dk1"/>
              </a:buClr>
            </a:pPr>
            <a:r>
              <a:rPr lang="en-US" dirty="0">
                <a:sym typeface="Calibri"/>
              </a:rPr>
              <a:t>Corresponds with initial # of </a:t>
            </a:r>
            <a:r>
              <a:rPr lang="en-US" dirty="0"/>
              <a:t>47 (44.5; 48.8)</a:t>
            </a:r>
            <a:endParaRPr lang="en-US" dirty="0">
              <a:sym typeface="Calibri"/>
            </a:endParaRPr>
          </a:p>
          <a:p>
            <a:pPr lvl="1">
              <a:buClr>
                <a:schemeClr val="dk1"/>
              </a:buClr>
            </a:pPr>
            <a:r>
              <a:rPr lang="en-US" dirty="0">
                <a:sym typeface="Calibri"/>
              </a:rPr>
              <a:t>Reaction time &lt; 1.5 </a:t>
            </a:r>
            <a:r>
              <a:rPr lang="en-US" dirty="0" err="1">
                <a:sym typeface="Calibri"/>
              </a:rPr>
              <a:t>yrs</a:t>
            </a:r>
            <a:endParaRPr lang="en-US" dirty="0"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Insular context, “community-based” eradication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Trap happy species, simple and low-tech method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No native red squirrel (little </a:t>
            </a:r>
            <a:r>
              <a:rPr lang="en-US" dirty="0" err="1" smtClean="0">
                <a:solidFill>
                  <a:schemeClr val="tx1"/>
                </a:solidFill>
                <a:sym typeface="Calibri"/>
              </a:rPr>
              <a:t>bycatch</a:t>
            </a:r>
            <a:r>
              <a:rPr lang="en-US" dirty="0" smtClean="0">
                <a:solidFill>
                  <a:schemeClr val="tx1"/>
                </a:solidFill>
                <a:sym typeface="Calibri"/>
              </a:rPr>
              <a:t> issues)</a:t>
            </a: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Perseverance of trappers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Low probability of reintroduction (</a:t>
            </a:r>
            <a:r>
              <a:rPr lang="en-US" dirty="0" err="1" smtClean="0">
                <a:solidFill>
                  <a:schemeClr val="tx1"/>
                </a:solidFill>
                <a:sym typeface="Calibri"/>
              </a:rPr>
              <a:t>Dadipark</a:t>
            </a:r>
            <a:r>
              <a:rPr lang="en-US" dirty="0" smtClean="0">
                <a:solidFill>
                  <a:schemeClr val="tx1"/>
                </a:solidFill>
                <a:sym typeface="Calibri"/>
              </a:rPr>
              <a:t> closed in 2002)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Lead like a scientific project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Little public opposition</a:t>
            </a:r>
          </a:p>
          <a:p>
            <a:pPr lvl="1">
              <a:buClr>
                <a:schemeClr val="dk1"/>
              </a:buClr>
            </a:pPr>
            <a:r>
              <a:rPr lang="en-US" dirty="0">
                <a:sym typeface="Calibri"/>
              </a:rPr>
              <a:t>Initially </a:t>
            </a:r>
            <a:r>
              <a:rPr lang="en-US" dirty="0" smtClean="0">
                <a:sym typeface="Calibri"/>
              </a:rPr>
              <a:t>dispatched </a:t>
            </a:r>
            <a:r>
              <a:rPr lang="en-US" dirty="0">
                <a:sym typeface="Calibri"/>
              </a:rPr>
              <a:t>to zoo</a:t>
            </a:r>
          </a:p>
          <a:p>
            <a:pPr lvl="1">
              <a:buClr>
                <a:schemeClr val="dk1"/>
              </a:buClr>
            </a:pPr>
            <a:r>
              <a:rPr lang="en-US" dirty="0">
                <a:sym typeface="Calibri"/>
              </a:rPr>
              <a:t>Humane killing professionally </a:t>
            </a:r>
            <a:r>
              <a:rPr lang="en-US" dirty="0" smtClean="0">
                <a:sym typeface="Calibri"/>
              </a:rPr>
              <a:t>executed</a:t>
            </a:r>
          </a:p>
          <a:p>
            <a:pPr lvl="1">
              <a:buClr>
                <a:schemeClr val="dk1"/>
              </a:buClr>
            </a:pPr>
            <a:r>
              <a:rPr lang="en-US" dirty="0" smtClean="0">
                <a:sym typeface="Calibri"/>
              </a:rPr>
              <a:t>Corpses used for scientific research</a:t>
            </a:r>
            <a:endParaRPr lang="en-US" dirty="0"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Locally initiated</a:t>
            </a:r>
            <a:endParaRPr lang="en-US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  <a:sym typeface="Calibri"/>
              </a:rPr>
              <a:t>Political support (HCNC + minister)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endParaRPr lang="nl-B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47" y="4848606"/>
            <a:ext cx="2223725" cy="19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8"/>
          <p:cNvSpPr>
            <a:spLocks noGrp="1"/>
          </p:cNvSpPr>
          <p:nvPr>
            <p:ph type="title"/>
          </p:nvPr>
        </p:nvSpPr>
        <p:spPr>
          <a:xfrm>
            <a:off x="514516" y="204207"/>
            <a:ext cx="7416000" cy="1116000"/>
          </a:xfrm>
        </p:spPr>
        <p:txBody>
          <a:bodyPr/>
          <a:lstStyle/>
          <a:p>
            <a:r>
              <a:rPr lang="nl-BE" dirty="0" err="1" smtClean="0"/>
              <a:t>Insular</a:t>
            </a:r>
            <a:r>
              <a:rPr lang="nl-BE" dirty="0" smtClean="0"/>
              <a:t> context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23" y="253070"/>
            <a:ext cx="5141935" cy="31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67558" y="6434536"/>
            <a:ext cx="498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Robertson et al. 2016 </a:t>
            </a:r>
            <a:r>
              <a:rPr lang="nl-BE" i="1" dirty="0" smtClean="0"/>
              <a:t>Pest Management </a:t>
            </a:r>
            <a:r>
              <a:rPr lang="nl-BE" i="1" dirty="0" err="1" smtClean="0"/>
              <a:t>Science</a:t>
            </a:r>
            <a:endParaRPr lang="nl-BE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1" y="3247697"/>
            <a:ext cx="5233981" cy="312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83" y="3949756"/>
            <a:ext cx="35337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84" y="4279846"/>
            <a:ext cx="3533774" cy="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/>
          <p:cNvSpPr/>
          <p:nvPr/>
        </p:nvSpPr>
        <p:spPr>
          <a:xfrm>
            <a:off x="6435838" y="1229710"/>
            <a:ext cx="291951" cy="425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met pijl 4"/>
          <p:cNvCxnSpPr/>
          <p:nvPr/>
        </p:nvCxnSpPr>
        <p:spPr>
          <a:xfrm>
            <a:off x="6006662" y="835572"/>
            <a:ext cx="429176" cy="394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/>
          <p:cNvSpPr/>
          <p:nvPr/>
        </p:nvSpPr>
        <p:spPr>
          <a:xfrm>
            <a:off x="1180665" y="5228897"/>
            <a:ext cx="291951" cy="425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90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32937" y="819062"/>
            <a:ext cx="7416000" cy="1116000"/>
          </a:xfrm>
        </p:spPr>
        <p:txBody>
          <a:bodyPr/>
          <a:lstStyle/>
          <a:p>
            <a:r>
              <a:rPr lang="nl-NL" sz="4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Suggestions</a:t>
            </a:r>
            <a:r>
              <a:rPr lang="nl-NL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4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nl-NL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4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280235" y="1568359"/>
            <a:ext cx="7416000" cy="36720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endParaRPr lang="nl-NL"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err="1" smtClean="0">
                <a:solidFill>
                  <a:schemeClr val="tx1"/>
                </a:solidFill>
                <a:sym typeface="Calibri"/>
              </a:rPr>
              <a:t>Initial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misidentification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slowed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down response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smtClean="0">
                <a:solidFill>
                  <a:schemeClr val="tx1"/>
                </a:solidFill>
                <a:sym typeface="Calibri"/>
              </a:rPr>
              <a:t>No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contingency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plan</a:t>
            </a: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smtClean="0">
                <a:solidFill>
                  <a:schemeClr val="tx1"/>
                </a:solidFill>
                <a:sym typeface="Calibri"/>
              </a:rPr>
              <a:t>No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coordination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of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rapid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response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err="1" smtClean="0">
                <a:solidFill>
                  <a:schemeClr val="tx1"/>
                </a:solidFill>
                <a:sym typeface="Calibri"/>
              </a:rPr>
              <a:t>Lack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of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experience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err="1" smtClean="0">
                <a:solidFill>
                  <a:schemeClr val="tx1"/>
                </a:solidFill>
                <a:sym typeface="Calibri"/>
              </a:rPr>
              <a:t>Considerable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time &amp; resources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pPr marL="0" lvl="1" indent="0">
              <a:buClr>
                <a:schemeClr val="dk1"/>
              </a:buClr>
              <a:buSzPct val="90000"/>
              <a:buBlip>
                <a:blip r:embed="rId3"/>
              </a:buBlip>
            </a:pPr>
            <a:r>
              <a:rPr lang="nl-NL" dirty="0" err="1" smtClean="0">
                <a:solidFill>
                  <a:schemeClr val="tx1"/>
                </a:solidFill>
                <a:sym typeface="Calibri"/>
              </a:rPr>
              <a:t>Consistency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of </a:t>
            </a:r>
            <a:r>
              <a:rPr lang="nl-NL" dirty="0" err="1" smtClean="0">
                <a:solidFill>
                  <a:schemeClr val="tx1"/>
                </a:solidFill>
                <a:sym typeface="Calibri"/>
              </a:rPr>
              <a:t>reporting</a:t>
            </a:r>
            <a:r>
              <a:rPr lang="nl-NL" dirty="0" smtClean="0">
                <a:solidFill>
                  <a:schemeClr val="tx1"/>
                </a:solidFill>
                <a:sym typeface="Calibri"/>
              </a:rPr>
              <a:t> on catch effort</a:t>
            </a:r>
            <a:endParaRPr lang="nl-NL" dirty="0">
              <a:solidFill>
                <a:schemeClr val="tx1"/>
              </a:solidFill>
              <a:sym typeface="Calibri"/>
            </a:endParaRPr>
          </a:p>
          <a:p>
            <a:endParaRPr lang="nl-B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41" y="2714953"/>
            <a:ext cx="2650084" cy="29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2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8"/>
          <p:cNvSpPr>
            <a:spLocks noGrp="1"/>
          </p:cNvSpPr>
          <p:nvPr>
            <p:ph type="title"/>
          </p:nvPr>
        </p:nvSpPr>
        <p:spPr>
          <a:xfrm>
            <a:off x="1302792" y="314566"/>
            <a:ext cx="7416000" cy="1116000"/>
          </a:xfrm>
        </p:spPr>
        <p:txBody>
          <a:bodyPr/>
          <a:lstStyle/>
          <a:p>
            <a:r>
              <a:rPr lang="nl-BE" dirty="0" err="1" smtClean="0"/>
              <a:t>Situation</a:t>
            </a:r>
            <a:r>
              <a:rPr lang="nl-BE" dirty="0" smtClean="0"/>
              <a:t> in Europe</a:t>
            </a:r>
            <a:endParaRPr lang="nl-B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92" y="1032790"/>
            <a:ext cx="7163292" cy="505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311766" y="424924"/>
            <a:ext cx="7416000" cy="1116000"/>
          </a:xfrm>
        </p:spPr>
        <p:txBody>
          <a:bodyPr/>
          <a:lstStyle/>
          <a:p>
            <a:r>
              <a:rPr lang="nl-BE" dirty="0" err="1" smtClean="0"/>
              <a:t>Other</a:t>
            </a:r>
            <a:r>
              <a:rPr lang="nl-BE" dirty="0" smtClean="0"/>
              <a:t> species of concern</a:t>
            </a:r>
            <a:endParaRPr lang="nl-BE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311766" y="1184264"/>
            <a:ext cx="7416000" cy="3672000"/>
          </a:xfrm>
        </p:spPr>
        <p:txBody>
          <a:bodyPr/>
          <a:lstStyle/>
          <a:p>
            <a:r>
              <a:rPr lang="nl-BE" dirty="0" smtClean="0"/>
              <a:t>On the list of species of EU concern </a:t>
            </a:r>
            <a:r>
              <a:rPr lang="nl-BE" dirty="0" err="1" smtClean="0"/>
              <a:t>sensu</a:t>
            </a:r>
            <a:r>
              <a:rPr lang="nl-BE" dirty="0" smtClean="0"/>
              <a:t> IAS </a:t>
            </a:r>
            <a:r>
              <a:rPr lang="nl-BE" dirty="0" err="1" smtClean="0"/>
              <a:t>Regulation</a:t>
            </a:r>
            <a:endParaRPr lang="nl-BE" dirty="0" smtClean="0"/>
          </a:p>
          <a:p>
            <a:pPr lvl="1"/>
            <a:r>
              <a:rPr lang="nl-BE" i="1" dirty="0" err="1" smtClean="0"/>
              <a:t>Sciurus</a:t>
            </a:r>
            <a:r>
              <a:rPr lang="nl-BE" i="1" dirty="0" smtClean="0"/>
              <a:t> </a:t>
            </a:r>
            <a:r>
              <a:rPr lang="nl-BE" i="1" dirty="0" err="1" smtClean="0"/>
              <a:t>carolinensis</a:t>
            </a:r>
            <a:endParaRPr lang="nl-BE" i="1" dirty="0" smtClean="0"/>
          </a:p>
          <a:p>
            <a:pPr lvl="1"/>
            <a:r>
              <a:rPr lang="nl-BE" i="1" dirty="0" err="1" smtClean="0"/>
              <a:t>Sciurus</a:t>
            </a:r>
            <a:r>
              <a:rPr lang="nl-BE" i="1" dirty="0" smtClean="0"/>
              <a:t> </a:t>
            </a:r>
            <a:r>
              <a:rPr lang="nl-BE" i="1" dirty="0" err="1" smtClean="0"/>
              <a:t>niger</a:t>
            </a:r>
            <a:endParaRPr lang="nl-BE" i="1" dirty="0" smtClean="0"/>
          </a:p>
          <a:p>
            <a:pPr lvl="1"/>
            <a:r>
              <a:rPr lang="nl-BE" i="1" dirty="0" err="1"/>
              <a:t>Tamias</a:t>
            </a:r>
            <a:r>
              <a:rPr lang="nl-BE" i="1" dirty="0"/>
              <a:t> </a:t>
            </a:r>
            <a:r>
              <a:rPr lang="nl-BE" i="1" dirty="0" smtClean="0"/>
              <a:t>sibiricus</a:t>
            </a:r>
          </a:p>
          <a:p>
            <a:r>
              <a:rPr lang="nl-BE" dirty="0" smtClean="0"/>
              <a:t>In </a:t>
            </a:r>
            <a:r>
              <a:rPr lang="nl-BE" dirty="0" err="1" smtClean="0"/>
              <a:t>expansion</a:t>
            </a:r>
            <a:endParaRPr lang="nl-BE" dirty="0"/>
          </a:p>
          <a:p>
            <a:pPr lvl="1"/>
            <a:r>
              <a:rPr lang="nl-BE" i="1" dirty="0" err="1" smtClean="0"/>
              <a:t>Callosciuru</a:t>
            </a:r>
            <a:r>
              <a:rPr lang="nl-BE" i="1" dirty="0" smtClean="0"/>
              <a:t> </a:t>
            </a:r>
            <a:r>
              <a:rPr lang="nl-BE" i="1" dirty="0" err="1" smtClean="0"/>
              <a:t>finlaysonii</a:t>
            </a:r>
            <a:endParaRPr lang="nl-BE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1" y="3516204"/>
            <a:ext cx="1886607" cy="304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12" y="3516204"/>
            <a:ext cx="2414653" cy="15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16" y="3506144"/>
            <a:ext cx="2348498" cy="30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29" y="3510005"/>
            <a:ext cx="1727590" cy="262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5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450" y="392425"/>
            <a:ext cx="7110248" cy="449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 descr="Houtsaeger_exot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68" y="2752507"/>
            <a:ext cx="4221970" cy="387547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0202" y="5894881"/>
            <a:ext cx="3654372" cy="733096"/>
          </a:xfrm>
        </p:spPr>
        <p:txBody>
          <a:bodyPr/>
          <a:lstStyle/>
          <a:p>
            <a:pPr>
              <a:buNone/>
            </a:pPr>
            <a:r>
              <a:rPr lang="nl-BE" b="1" dirty="0" err="1" smtClean="0"/>
              <a:t>Highly</a:t>
            </a:r>
            <a:r>
              <a:rPr lang="nl-BE" b="1" dirty="0" smtClean="0"/>
              <a:t> </a:t>
            </a:r>
            <a:r>
              <a:rPr lang="nl-BE" b="1" dirty="0" err="1" smtClean="0"/>
              <a:t>fragmented</a:t>
            </a:r>
            <a:r>
              <a:rPr lang="nl-BE" b="1" dirty="0" smtClean="0"/>
              <a:t> landscape</a:t>
            </a:r>
          </a:p>
        </p:txBody>
      </p:sp>
      <p:sp>
        <p:nvSpPr>
          <p:cNvPr id="4" name="Rechthoek 3"/>
          <p:cNvSpPr/>
          <p:nvPr/>
        </p:nvSpPr>
        <p:spPr>
          <a:xfrm rot="1310235">
            <a:off x="1876096" y="1308538"/>
            <a:ext cx="1008993" cy="99322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2822028" y="2250527"/>
            <a:ext cx="1655379" cy="940019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5178056" y="3987209"/>
            <a:ext cx="404037" cy="3402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V="1">
            <a:off x="7211258" y="5677786"/>
            <a:ext cx="202018" cy="326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>
            <a:off x="8102009" y="5865627"/>
            <a:ext cx="237461" cy="2480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H="1">
            <a:off x="7410893" y="4889025"/>
            <a:ext cx="408805" cy="2465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>
            <a:off x="7003312" y="3891516"/>
            <a:ext cx="326065" cy="3402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H="1">
            <a:off x="6748853" y="3020425"/>
            <a:ext cx="254459" cy="3402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>
            <a:off x="5787656" y="3799367"/>
            <a:ext cx="404037" cy="2622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 flipV="1">
            <a:off x="4841359" y="5135526"/>
            <a:ext cx="538715" cy="106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 flipV="1">
            <a:off x="5908159" y="5241851"/>
            <a:ext cx="0" cy="4217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 flipV="1">
            <a:off x="6472045" y="5135526"/>
            <a:ext cx="276808" cy="3898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/>
          <p:nvPr/>
        </p:nvCxnSpPr>
        <p:spPr>
          <a:xfrm flipV="1">
            <a:off x="7594030" y="6315740"/>
            <a:ext cx="404037" cy="142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0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" y="268013"/>
            <a:ext cx="8657712" cy="5770179"/>
          </a:xfrm>
          <a:prstGeom prst="rect">
            <a:avLst/>
          </a:prstGeom>
        </p:spPr>
      </p:pic>
      <p:sp>
        <p:nvSpPr>
          <p:cNvPr id="3" name="Titel 17"/>
          <p:cNvSpPr txBox="1">
            <a:spLocks/>
          </p:cNvSpPr>
          <p:nvPr/>
        </p:nvSpPr>
        <p:spPr>
          <a:xfrm>
            <a:off x="661296" y="268013"/>
            <a:ext cx="7007684" cy="56440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dirty="0" smtClean="0">
                <a:solidFill>
                  <a:srgbClr val="FFFF00"/>
                </a:solidFill>
              </a:rPr>
              <a:t>Case: </a:t>
            </a:r>
            <a:r>
              <a:rPr lang="nl-BE" dirty="0" err="1" smtClean="0">
                <a:solidFill>
                  <a:srgbClr val="FFFF00"/>
                </a:solidFill>
              </a:rPr>
              <a:t>established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invasives</a:t>
            </a:r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endParaRPr lang="nl-BE" dirty="0" smtClean="0">
              <a:solidFill>
                <a:srgbClr val="FFFF00"/>
              </a:solidFill>
            </a:endParaRPr>
          </a:p>
          <a:p>
            <a:r>
              <a:rPr lang="nl-BE" dirty="0" err="1" smtClean="0">
                <a:solidFill>
                  <a:srgbClr val="FFFF00"/>
                </a:solidFill>
              </a:rPr>
              <a:t>bullfrog</a:t>
            </a:r>
            <a:r>
              <a:rPr lang="nl-BE" dirty="0" smtClean="0">
                <a:solidFill>
                  <a:srgbClr val="FFFF00"/>
                </a:solidFill>
              </a:rPr>
              <a:t> management </a:t>
            </a:r>
            <a:r>
              <a:rPr lang="nl-BE" dirty="0" err="1" smtClean="0">
                <a:solidFill>
                  <a:srgbClr val="FFFF00"/>
                </a:solidFill>
              </a:rPr>
              <a:t>through</a:t>
            </a:r>
            <a:r>
              <a:rPr lang="nl-BE" dirty="0" smtClean="0">
                <a:solidFill>
                  <a:srgbClr val="FFFF00"/>
                </a:solidFill>
              </a:rPr>
              <a:t> habitat </a:t>
            </a:r>
            <a:r>
              <a:rPr lang="nl-BE" dirty="0" err="1" smtClean="0">
                <a:solidFill>
                  <a:srgbClr val="FFFF00"/>
                </a:solidFill>
              </a:rPr>
              <a:t>manipulation</a:t>
            </a:r>
            <a:endParaRPr lang="nl-B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823495" y="251504"/>
            <a:ext cx="7416000" cy="1116000"/>
          </a:xfrm>
        </p:spPr>
        <p:txBody>
          <a:bodyPr>
            <a:normAutofit/>
          </a:bodyPr>
          <a:lstStyle/>
          <a:p>
            <a:r>
              <a:rPr lang="en-US" b="1" dirty="0"/>
              <a:t>Mindset</a:t>
            </a:r>
          </a:p>
        </p:txBody>
      </p:sp>
      <p:sp>
        <p:nvSpPr>
          <p:cNvPr id="3" name="Rechthoek 2"/>
          <p:cNvSpPr/>
          <p:nvPr/>
        </p:nvSpPr>
        <p:spPr>
          <a:xfrm>
            <a:off x="662152" y="951494"/>
            <a:ext cx="8481848" cy="571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Calibri" panose="020F0502020204030204" pitchFamily="34" charset="0"/>
              </a:rPr>
              <a:t>Simple IS </a:t>
            </a:r>
            <a:r>
              <a:rPr lang="nl-BE" sz="2200" dirty="0" err="1">
                <a:latin typeface="Calibri" panose="020F0502020204030204" pitchFamily="34" charset="0"/>
              </a:rPr>
              <a:t>removal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can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be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ineffective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smtClean="0">
                <a:latin typeface="Calibri" panose="020F0502020204030204" pitchFamily="34" charset="0"/>
              </a:rPr>
              <a:t>without </a:t>
            </a:r>
            <a:r>
              <a:rPr lang="nl-BE" sz="2200" dirty="0" err="1">
                <a:latin typeface="Calibri" panose="020F0502020204030204" pitchFamily="34" charset="0"/>
              </a:rPr>
              <a:t>holistic</a:t>
            </a:r>
            <a:r>
              <a:rPr lang="nl-BE" sz="2200" dirty="0">
                <a:latin typeface="Calibri" panose="020F0502020204030204" pitchFamily="34" charset="0"/>
              </a:rPr>
              <a:t> view on </a:t>
            </a:r>
            <a:r>
              <a:rPr lang="nl-BE" sz="2200" dirty="0" err="1">
                <a:latin typeface="Calibri" panose="020F0502020204030204" pitchFamily="34" charset="0"/>
              </a:rPr>
              <a:t>ecosystem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endParaRPr lang="nl-BE" sz="2200" dirty="0" smtClean="0">
              <a:latin typeface="Calibri" panose="020F0502020204030204" pitchFamily="34" charset="0"/>
            </a:endParaRPr>
          </a:p>
          <a:p>
            <a:pPr marL="0" lvl="1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 err="1" smtClean="0">
                <a:latin typeface="Calibri" panose="020F0502020204030204" pitchFamily="34" charset="0"/>
              </a:rPr>
              <a:t>Restoration</a:t>
            </a:r>
            <a:r>
              <a:rPr lang="nl-BE" sz="2200" dirty="0" smtClean="0">
                <a:latin typeface="Calibri" panose="020F0502020204030204" pitchFamily="34" charset="0"/>
              </a:rPr>
              <a:t> </a:t>
            </a:r>
            <a:r>
              <a:rPr lang="nl-BE" sz="2200" dirty="0">
                <a:latin typeface="Calibri" panose="020F0502020204030204" pitchFamily="34" charset="0"/>
              </a:rPr>
              <a:t>(</a:t>
            </a:r>
            <a:r>
              <a:rPr lang="nl-BE" sz="2200" dirty="0" err="1">
                <a:latin typeface="Calibri" panose="020F0502020204030204" pitchFamily="34" charset="0"/>
              </a:rPr>
              <a:t>if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any</a:t>
            </a:r>
            <a:r>
              <a:rPr lang="nl-BE" sz="2200" dirty="0">
                <a:latin typeface="Calibri" panose="020F0502020204030204" pitchFamily="34" charset="0"/>
              </a:rPr>
              <a:t>) </a:t>
            </a:r>
            <a:r>
              <a:rPr lang="nl-BE" sz="2200" dirty="0" err="1">
                <a:latin typeface="Calibri" panose="020F0502020204030204" pitchFamily="34" charset="0"/>
              </a:rPr>
              <a:t>can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 smtClean="0">
                <a:latin typeface="Calibri" panose="020F0502020204030204" pitchFamily="34" charset="0"/>
              </a:rPr>
              <a:t>facilitate</a:t>
            </a:r>
            <a:r>
              <a:rPr lang="nl-BE" sz="2200" dirty="0" smtClean="0">
                <a:latin typeface="Calibri" panose="020F0502020204030204" pitchFamily="34" charset="0"/>
              </a:rPr>
              <a:t> </a:t>
            </a:r>
            <a:r>
              <a:rPr lang="nl-BE" sz="2200" dirty="0">
                <a:latin typeface="Calibri" panose="020F0502020204030204" pitchFamily="34" charset="0"/>
              </a:rPr>
              <a:t>new </a:t>
            </a:r>
            <a:r>
              <a:rPr lang="nl-BE" sz="2200" dirty="0" err="1" smtClean="0">
                <a:latin typeface="Calibri" panose="020F0502020204030204" pitchFamily="34" charset="0"/>
              </a:rPr>
              <a:t>invasions</a:t>
            </a:r>
            <a:endParaRPr lang="nl-BE" sz="2200" dirty="0" smtClean="0">
              <a:latin typeface="Calibri" panose="020F0502020204030204" pitchFamily="34" charset="0"/>
            </a:endParaRPr>
          </a:p>
          <a:p>
            <a:pPr marL="0" lvl="1" indent="-3429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 err="1" smtClean="0">
                <a:latin typeface="Calibri" panose="020F0502020204030204" pitchFamily="34" charset="0"/>
              </a:rPr>
              <a:t>Exceeds</a:t>
            </a:r>
            <a:r>
              <a:rPr lang="nl-BE" sz="2200" dirty="0" smtClean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local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scale</a:t>
            </a:r>
            <a:endParaRPr lang="nl-BE" sz="2200" dirty="0">
              <a:latin typeface="Calibri" panose="020F0502020204030204" pitchFamily="34" charset="0"/>
            </a:endParaRPr>
          </a:p>
          <a:p>
            <a:pPr marL="0" lvl="1" indent="-3429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Calibri" panose="020F0502020204030204" pitchFamily="34" charset="0"/>
              </a:rPr>
              <a:t>High </a:t>
            </a:r>
            <a:r>
              <a:rPr lang="nl-BE" sz="2200" dirty="0" err="1">
                <a:latin typeface="Calibri" panose="020F0502020204030204" pitchFamily="34" charset="0"/>
              </a:rPr>
              <a:t>initial</a:t>
            </a:r>
            <a:r>
              <a:rPr lang="nl-BE" sz="2200" dirty="0">
                <a:latin typeface="Calibri" panose="020F0502020204030204" pitchFamily="34" charset="0"/>
              </a:rPr>
              <a:t> investment</a:t>
            </a:r>
          </a:p>
          <a:p>
            <a:pPr marL="0" lvl="1" indent="-3429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Calibri" panose="020F0502020204030204" pitchFamily="34" charset="0"/>
              </a:rPr>
              <a:t>Takes time (</a:t>
            </a:r>
            <a:r>
              <a:rPr lang="nl-BE" sz="2200" dirty="0" err="1">
                <a:latin typeface="Calibri" panose="020F0502020204030204" pitchFamily="34" charset="0"/>
              </a:rPr>
              <a:t>which</a:t>
            </a:r>
            <a:r>
              <a:rPr lang="nl-BE" sz="2200" dirty="0">
                <a:latin typeface="Calibri" panose="020F0502020204030204" pitchFamily="34" charset="0"/>
              </a:rPr>
              <a:t> the </a:t>
            </a:r>
            <a:r>
              <a:rPr lang="nl-BE" sz="2200" dirty="0" err="1">
                <a:latin typeface="Calibri" panose="020F0502020204030204" pitchFamily="34" charset="0"/>
              </a:rPr>
              <a:t>ecosystem</a:t>
            </a:r>
            <a:r>
              <a:rPr lang="nl-BE" sz="2200" dirty="0">
                <a:latin typeface="Calibri" panose="020F0502020204030204" pitchFamily="34" charset="0"/>
              </a:rPr>
              <a:t> does </a:t>
            </a:r>
            <a:r>
              <a:rPr lang="nl-BE" sz="2200" dirty="0" err="1">
                <a:latin typeface="Calibri" panose="020F0502020204030204" pitchFamily="34" charset="0"/>
              </a:rPr>
              <a:t>not</a:t>
            </a:r>
            <a:r>
              <a:rPr lang="nl-BE" sz="2200" dirty="0">
                <a:latin typeface="Calibri" panose="020F0502020204030204" pitchFamily="34" charset="0"/>
              </a:rPr>
              <a:t> have)</a:t>
            </a:r>
          </a:p>
          <a:p>
            <a:pPr marL="0" lvl="1" indent="-3429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Calibri" panose="020F0502020204030204" pitchFamily="34" charset="0"/>
              </a:rPr>
              <a:t>Deal </a:t>
            </a:r>
            <a:r>
              <a:rPr lang="nl-BE" sz="2200" dirty="0" err="1">
                <a:latin typeface="Calibri" panose="020F0502020204030204" pitchFamily="34" charset="0"/>
              </a:rPr>
              <a:t>with</a:t>
            </a:r>
            <a:r>
              <a:rPr lang="nl-BE" sz="2200" dirty="0">
                <a:latin typeface="Calibri" panose="020F0502020204030204" pitchFamily="34" charset="0"/>
              </a:rPr>
              <a:t> public </a:t>
            </a:r>
            <a:r>
              <a:rPr lang="nl-BE" sz="2200" dirty="0" err="1">
                <a:latin typeface="Calibri" panose="020F0502020204030204" pitchFamily="34" charset="0"/>
              </a:rPr>
              <a:t>acceptation</a:t>
            </a:r>
            <a:endParaRPr lang="nl-BE" sz="2200" dirty="0">
              <a:latin typeface="Calibri" panose="020F0502020204030204" pitchFamily="34" charset="0"/>
            </a:endParaRPr>
          </a:p>
          <a:p>
            <a:pPr marL="0" lvl="1" indent="-3429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endParaRPr lang="nl-BE" sz="2200" dirty="0">
              <a:latin typeface="Calibri" panose="020F0502020204030204" pitchFamily="34" charset="0"/>
            </a:endParaRPr>
          </a:p>
          <a:p>
            <a:pPr lvl="1" algn="ctr" defTabSz="457200">
              <a:spcBef>
                <a:spcPct val="20000"/>
              </a:spcBef>
              <a:buSzPct val="100000"/>
            </a:pP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managing the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whole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biotic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community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to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reduce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invasion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 impacts (“</a:t>
            </a:r>
            <a:r>
              <a:rPr lang="nl-BE" sz="3200" dirty="0" err="1" smtClean="0">
                <a:solidFill>
                  <a:schemeClr val="accent3"/>
                </a:solidFill>
                <a:latin typeface="+mj-lt"/>
              </a:rPr>
              <a:t>mitigation</a:t>
            </a:r>
            <a:r>
              <a:rPr lang="nl-BE" sz="3200" dirty="0" smtClean="0">
                <a:solidFill>
                  <a:schemeClr val="accent3"/>
                </a:solidFill>
                <a:latin typeface="+mj-lt"/>
              </a:rPr>
              <a:t>”)</a:t>
            </a:r>
          </a:p>
          <a:p>
            <a:pPr lvl="1" algn="ctr" defTabSz="457200">
              <a:spcBef>
                <a:spcPct val="20000"/>
              </a:spcBef>
              <a:buSzPct val="100000"/>
            </a:pPr>
            <a:endParaRPr lang="nl-BE" sz="3200" dirty="0">
              <a:solidFill>
                <a:schemeClr val="accent3"/>
              </a:solidFill>
            </a:endParaRPr>
          </a:p>
          <a:p>
            <a:pPr marL="0" lvl="1" indent="-4572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 err="1" smtClean="0">
                <a:latin typeface="Calibri" panose="020F0502020204030204" pitchFamily="34" charset="0"/>
              </a:rPr>
              <a:t>restoring</a:t>
            </a:r>
            <a:r>
              <a:rPr lang="nl-BE" sz="2200" dirty="0" smtClean="0">
                <a:latin typeface="Calibri" panose="020F0502020204030204" pitchFamily="34" charset="0"/>
              </a:rPr>
              <a:t> </a:t>
            </a:r>
            <a:r>
              <a:rPr lang="nl-BE" sz="2200" dirty="0">
                <a:latin typeface="Calibri" panose="020F0502020204030204" pitchFamily="34" charset="0"/>
              </a:rPr>
              <a:t>‘</a:t>
            </a:r>
            <a:r>
              <a:rPr lang="nl-BE" sz="2200" dirty="0" err="1">
                <a:latin typeface="Calibri" panose="020F0502020204030204" pitchFamily="34" charset="0"/>
              </a:rPr>
              <a:t>healthy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ecosystem</a:t>
            </a:r>
            <a:r>
              <a:rPr lang="nl-BE" sz="2200" dirty="0">
                <a:latin typeface="Calibri" panose="020F0502020204030204" pitchFamily="34" charset="0"/>
              </a:rPr>
              <a:t>’ </a:t>
            </a:r>
            <a:r>
              <a:rPr lang="nl-BE" sz="2200" dirty="0" err="1">
                <a:latin typeface="Calibri" panose="020F0502020204030204" pitchFamily="34" charset="0"/>
              </a:rPr>
              <a:t>rather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than</a:t>
            </a:r>
            <a:r>
              <a:rPr lang="nl-BE" sz="2200" dirty="0">
                <a:latin typeface="Calibri" panose="020F0502020204030204" pitchFamily="34" charset="0"/>
              </a:rPr>
              <a:t> species </a:t>
            </a:r>
            <a:r>
              <a:rPr lang="nl-BE" sz="2200" dirty="0" err="1">
                <a:latin typeface="Calibri" panose="020F0502020204030204" pitchFamily="34" charset="0"/>
              </a:rPr>
              <a:t>removal</a:t>
            </a:r>
            <a:endParaRPr lang="nl-BE" sz="2200" dirty="0">
              <a:latin typeface="Calibri" panose="020F0502020204030204" pitchFamily="34" charset="0"/>
            </a:endParaRPr>
          </a:p>
          <a:p>
            <a:pPr marL="0" lvl="1" indent="-4572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 err="1">
                <a:latin typeface="Calibri" panose="020F0502020204030204" pitchFamily="34" charset="0"/>
              </a:rPr>
              <a:t>aims</a:t>
            </a:r>
            <a:r>
              <a:rPr lang="nl-BE" sz="2200" dirty="0">
                <a:latin typeface="Calibri" panose="020F0502020204030204" pitchFamily="34" charset="0"/>
              </a:rPr>
              <a:t> at </a:t>
            </a:r>
            <a:r>
              <a:rPr lang="nl-BE" sz="2200" dirty="0" err="1">
                <a:latin typeface="Calibri" panose="020F0502020204030204" pitchFamily="34" charset="0"/>
              </a:rPr>
              <a:t>increasing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ecosystem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resilience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to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biological</a:t>
            </a:r>
            <a:r>
              <a:rPr lang="nl-BE" sz="2200" dirty="0">
                <a:latin typeface="Calibri" panose="020F0502020204030204" pitchFamily="34" charset="0"/>
              </a:rPr>
              <a:t> </a:t>
            </a:r>
            <a:r>
              <a:rPr lang="nl-BE" sz="2200" dirty="0" err="1">
                <a:latin typeface="Calibri" panose="020F0502020204030204" pitchFamily="34" charset="0"/>
              </a:rPr>
              <a:t>invasions</a:t>
            </a:r>
            <a:endParaRPr lang="nl-BE" sz="2200" dirty="0">
              <a:latin typeface="Calibri" panose="020F0502020204030204" pitchFamily="34" charset="0"/>
            </a:endParaRPr>
          </a:p>
          <a:p>
            <a:pPr lvl="1" algn="ctr" defTabSz="457200">
              <a:spcBef>
                <a:spcPct val="20000"/>
              </a:spcBef>
              <a:buSzPct val="100000"/>
            </a:pPr>
            <a:endParaRPr lang="nl-BE" sz="32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05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81838" y="932232"/>
            <a:ext cx="7416000" cy="1116000"/>
          </a:xfrm>
        </p:spPr>
        <p:txBody>
          <a:bodyPr/>
          <a:lstStyle/>
          <a:p>
            <a:r>
              <a:rPr lang="nl-BE" dirty="0" smtClean="0"/>
              <a:t>Life </a:t>
            </a:r>
            <a:r>
              <a:rPr lang="nl-BE" dirty="0" err="1" smtClean="0"/>
              <a:t>history</a:t>
            </a:r>
            <a:r>
              <a:rPr lang="nl-BE" dirty="0" smtClean="0"/>
              <a:t> </a:t>
            </a:r>
            <a:r>
              <a:rPr lang="nl-BE" dirty="0" err="1" smtClean="0"/>
              <a:t>traits</a:t>
            </a:r>
            <a:endParaRPr lang="nl-BE" i="1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694538" y="2048232"/>
            <a:ext cx="3883774" cy="3672000"/>
          </a:xfrm>
        </p:spPr>
        <p:txBody>
          <a:bodyPr/>
          <a:lstStyle/>
          <a:p>
            <a:r>
              <a:rPr lang="en-US" dirty="0"/>
              <a:t>Continuous gonadal </a:t>
            </a:r>
            <a:r>
              <a:rPr lang="en-US" dirty="0" smtClean="0"/>
              <a:t>	development</a:t>
            </a:r>
            <a:endParaRPr lang="en-US" dirty="0"/>
          </a:p>
          <a:p>
            <a:r>
              <a:rPr lang="en-US" dirty="0"/>
              <a:t>Long reproductive period</a:t>
            </a:r>
          </a:p>
          <a:p>
            <a:r>
              <a:rPr lang="en-US" dirty="0"/>
              <a:t>High fecundity</a:t>
            </a:r>
          </a:p>
          <a:p>
            <a:r>
              <a:rPr lang="en-US" dirty="0"/>
              <a:t>High mean survival rate </a:t>
            </a:r>
            <a:r>
              <a:rPr lang="en-US" dirty="0" smtClean="0"/>
              <a:t>	tadpoles</a:t>
            </a:r>
            <a:endParaRPr lang="en-US" dirty="0"/>
          </a:p>
          <a:p>
            <a:r>
              <a:rPr lang="en-US" dirty="0"/>
              <a:t>Flexible </a:t>
            </a:r>
            <a:r>
              <a:rPr lang="en-US" dirty="0" smtClean="0"/>
              <a:t>life-history</a:t>
            </a:r>
          </a:p>
          <a:p>
            <a:r>
              <a:rPr lang="en-US" dirty="0"/>
              <a:t>Broad habitat &amp; food range</a:t>
            </a:r>
          </a:p>
          <a:p>
            <a:r>
              <a:rPr lang="en-US" dirty="0"/>
              <a:t>Few control agents</a:t>
            </a:r>
          </a:p>
          <a:p>
            <a:endParaRPr lang="nl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4392414"/>
            <a:ext cx="2125663" cy="138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4" y="612775"/>
            <a:ext cx="21256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K_volwassen_019(Foto Invexo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12" y="2048232"/>
            <a:ext cx="223126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22900" y="121000"/>
            <a:ext cx="7416000" cy="1116000"/>
          </a:xfrm>
        </p:spPr>
        <p:txBody>
          <a:bodyPr/>
          <a:lstStyle/>
          <a:p>
            <a:r>
              <a:rPr lang="nl-BE" dirty="0" smtClean="0"/>
              <a:t>Impact</a:t>
            </a:r>
            <a:endParaRPr lang="nl-BE" i="1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622300" y="886500"/>
            <a:ext cx="5429249" cy="5488900"/>
          </a:xfrm>
        </p:spPr>
        <p:txBody>
          <a:bodyPr/>
          <a:lstStyle/>
          <a:p>
            <a:r>
              <a:rPr lang="en-US" dirty="0" smtClean="0"/>
              <a:t>Resource competition</a:t>
            </a:r>
          </a:p>
          <a:p>
            <a:pPr lvl="1"/>
            <a:r>
              <a:rPr lang="en-US" dirty="0" smtClean="0"/>
              <a:t>Tadpoles compete for </a:t>
            </a:r>
            <a:r>
              <a:rPr lang="en-US" dirty="0"/>
              <a:t>algal resources</a:t>
            </a:r>
          </a:p>
          <a:p>
            <a:pPr lvl="1"/>
            <a:r>
              <a:rPr lang="en-US" dirty="0"/>
              <a:t>Inhibiting growth and </a:t>
            </a:r>
            <a:r>
              <a:rPr lang="en-US" dirty="0" smtClean="0"/>
              <a:t>development NS</a:t>
            </a:r>
          </a:p>
          <a:p>
            <a:pPr lvl="1"/>
            <a:r>
              <a:rPr lang="en-US" dirty="0" smtClean="0"/>
              <a:t>Altered </a:t>
            </a:r>
            <a:r>
              <a:rPr lang="en-US" dirty="0"/>
              <a:t>microhabitat </a:t>
            </a:r>
            <a:r>
              <a:rPr lang="en-US" dirty="0" smtClean="0"/>
              <a:t>use NS</a:t>
            </a:r>
            <a:endParaRPr lang="en-US" dirty="0"/>
          </a:p>
          <a:p>
            <a:r>
              <a:rPr lang="en-US" dirty="0" smtClean="0"/>
              <a:t>Predation</a:t>
            </a:r>
          </a:p>
          <a:p>
            <a:r>
              <a:rPr lang="en-US" dirty="0" smtClean="0"/>
              <a:t>Pathogen transmission</a:t>
            </a:r>
          </a:p>
          <a:p>
            <a:pPr lvl="1"/>
            <a:r>
              <a:rPr lang="en-US" dirty="0" err="1" smtClean="0"/>
              <a:t>Chytrid</a:t>
            </a:r>
            <a:r>
              <a:rPr lang="en-US" dirty="0" smtClean="0"/>
              <a:t> (Bd)</a:t>
            </a:r>
          </a:p>
          <a:p>
            <a:pPr lvl="1"/>
            <a:r>
              <a:rPr lang="en-US" i="1" dirty="0" err="1" smtClean="0"/>
              <a:t>Ranavirosis</a:t>
            </a:r>
            <a:r>
              <a:rPr lang="en-US" i="1" dirty="0" smtClean="0"/>
              <a:t> </a:t>
            </a:r>
            <a:r>
              <a:rPr lang="en-US" dirty="0" smtClean="0"/>
              <a:t>(FV)</a:t>
            </a:r>
          </a:p>
          <a:p>
            <a:pPr lvl="1"/>
            <a:r>
              <a:rPr lang="nl-BE" i="1" dirty="0" err="1" smtClean="0"/>
              <a:t>Amphibiichlamydia</a:t>
            </a:r>
            <a:endParaRPr lang="en-US" i="1" dirty="0"/>
          </a:p>
          <a:p>
            <a:r>
              <a:rPr lang="en-US" dirty="0" smtClean="0"/>
              <a:t>Ecosystem-level effects</a:t>
            </a:r>
          </a:p>
          <a:p>
            <a:pPr lvl="1"/>
            <a:r>
              <a:rPr lang="en-US" dirty="0" smtClean="0"/>
              <a:t>Primary </a:t>
            </a:r>
            <a:r>
              <a:rPr lang="en-US" dirty="0"/>
              <a:t>production </a:t>
            </a:r>
            <a:r>
              <a:rPr lang="en-US" dirty="0" smtClean="0"/>
              <a:t>phytoplankton</a:t>
            </a:r>
            <a:endParaRPr lang="en-US" dirty="0"/>
          </a:p>
          <a:p>
            <a:pPr lvl="1"/>
            <a:r>
              <a:rPr lang="en-US" dirty="0"/>
              <a:t>Changes in species composition</a:t>
            </a:r>
          </a:p>
          <a:p>
            <a:pPr lvl="1"/>
            <a:r>
              <a:rPr lang="en-US" dirty="0" smtClean="0"/>
              <a:t>Food webs disruption</a:t>
            </a:r>
          </a:p>
          <a:p>
            <a:pPr lvl="1"/>
            <a:r>
              <a:rPr lang="en-US" dirty="0" smtClean="0"/>
              <a:t>Facilitation NN fish</a:t>
            </a:r>
          </a:p>
          <a:p>
            <a:pPr>
              <a:buFont typeface="Wingdings"/>
              <a:buChar char="à"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None/>
            </a:pPr>
            <a:r>
              <a:rPr lang="en-US" dirty="0" smtClean="0">
                <a:solidFill>
                  <a:srgbClr val="C04384"/>
                </a:solidFill>
                <a:sym typeface="Wingdings" panose="05000000000000000000" pitchFamily="2" charset="2"/>
              </a:rPr>
              <a:t>Additional pressure on already declining amphibian populations</a:t>
            </a:r>
            <a:endParaRPr lang="en-US" dirty="0">
              <a:solidFill>
                <a:srgbClr val="C04384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endParaRPr lang="en-US" dirty="0" err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49" y="1066800"/>
            <a:ext cx="3200797" cy="4497388"/>
          </a:xfrm>
          <a:prstGeom prst="rect">
            <a:avLst/>
          </a:prstGeom>
          <a:noFill/>
          <a:ln w="12700">
            <a:solidFill>
              <a:srgbClr val="C0438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American </a:t>
            </a:r>
            <a:r>
              <a:rPr lang="nl-BE" dirty="0" err="1" smtClean="0"/>
              <a:t>bullfrog</a:t>
            </a:r>
            <a:r>
              <a:rPr lang="nl-BE" dirty="0" smtClean="0"/>
              <a:t> </a:t>
            </a:r>
            <a:r>
              <a:rPr lang="nl-BE" i="1" dirty="0" err="1" smtClean="0"/>
              <a:t>Lithobates</a:t>
            </a:r>
            <a:r>
              <a:rPr lang="nl-BE" i="1" dirty="0" smtClean="0"/>
              <a:t> </a:t>
            </a:r>
            <a:r>
              <a:rPr lang="nl-BE" i="1" dirty="0" err="1" smtClean="0"/>
              <a:t>catesbeianus</a:t>
            </a:r>
            <a:endParaRPr lang="nl-BE" i="1" dirty="0"/>
          </a:p>
        </p:txBody>
      </p:sp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7513"/>
            <a:ext cx="8224502" cy="556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571500" y="5967340"/>
            <a:ext cx="8362289" cy="5866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>
                <a:solidFill>
                  <a:srgbClr val="C04384"/>
                </a:solidFill>
              </a:rPr>
              <a:t>Global Amphibian Assessment (http://maps.iucnredlist.org) </a:t>
            </a:r>
          </a:p>
          <a:p>
            <a:pPr>
              <a:buNone/>
            </a:pPr>
            <a:r>
              <a:rPr lang="en-US" dirty="0" smtClean="0">
                <a:solidFill>
                  <a:srgbClr val="C04384"/>
                </a:solidFill>
              </a:rPr>
              <a:t>Santos-Barrera et al., 2011</a:t>
            </a:r>
            <a:endParaRPr lang="en-US" dirty="0">
              <a:solidFill>
                <a:srgbClr val="C043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0" y="91165"/>
            <a:ext cx="7726699" cy="60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781711" y="6271400"/>
            <a:ext cx="8362289" cy="58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04384"/>
                </a:solidFill>
              </a:rPr>
              <a:t>Report EEA, </a:t>
            </a:r>
            <a:r>
              <a:rPr lang="en-US" dirty="0" err="1" smtClean="0">
                <a:solidFill>
                  <a:srgbClr val="C04384"/>
                </a:solidFill>
              </a:rPr>
              <a:t>Scalera</a:t>
            </a:r>
            <a:r>
              <a:rPr lang="en-US" dirty="0" smtClean="0">
                <a:solidFill>
                  <a:srgbClr val="C04384"/>
                </a:solidFill>
              </a:rPr>
              <a:t> et al. </a:t>
            </a:r>
            <a:r>
              <a:rPr lang="en-US" dirty="0">
                <a:solidFill>
                  <a:srgbClr val="C04384"/>
                </a:solidFill>
              </a:rPr>
              <a:t>(2012)</a:t>
            </a:r>
          </a:p>
        </p:txBody>
      </p:sp>
      <p:sp>
        <p:nvSpPr>
          <p:cNvPr id="3" name="Ovaal 2"/>
          <p:cNvSpPr/>
          <p:nvPr/>
        </p:nvSpPr>
        <p:spPr>
          <a:xfrm>
            <a:off x="2527300" y="4356100"/>
            <a:ext cx="431800" cy="406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2209800" y="3714750"/>
            <a:ext cx="171450" cy="15875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/>
          <p:cNvSpPr/>
          <p:nvPr/>
        </p:nvSpPr>
        <p:spPr>
          <a:xfrm>
            <a:off x="1676400" y="4102100"/>
            <a:ext cx="431800" cy="4064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/>
          <p:cNvSpPr/>
          <p:nvPr/>
        </p:nvSpPr>
        <p:spPr>
          <a:xfrm>
            <a:off x="6743700" y="4152900"/>
            <a:ext cx="1866900" cy="16002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6705600" y="4286092"/>
            <a:ext cx="187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dirty="0">
                <a:latin typeface="Calibri" panose="020F0502020204030204" pitchFamily="34" charset="0"/>
              </a:rPr>
              <a:t>m</a:t>
            </a:r>
            <a:r>
              <a:rPr lang="nl-BE" sz="2200" dirty="0" smtClean="0">
                <a:latin typeface="Calibri" panose="020F0502020204030204" pitchFamily="34" charset="0"/>
              </a:rPr>
              <a:t>ost important </a:t>
            </a:r>
            <a:r>
              <a:rPr lang="nl-BE" sz="2200" dirty="0" err="1" smtClean="0">
                <a:latin typeface="Calibri" panose="020F0502020204030204" pitchFamily="34" charset="0"/>
              </a:rPr>
              <a:t>populations</a:t>
            </a:r>
            <a:endParaRPr lang="nl-BE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ierkikkerBioR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3" y="788848"/>
            <a:ext cx="7709567" cy="54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74033" y="230848"/>
            <a:ext cx="7416000" cy="1116000"/>
          </a:xfrm>
        </p:spPr>
        <p:txBody>
          <a:bodyPr/>
          <a:lstStyle/>
          <a:p>
            <a:r>
              <a:rPr lang="nl-BE" dirty="0" smtClean="0"/>
              <a:t>Distribution</a:t>
            </a:r>
            <a:endParaRPr lang="nl-BE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0871" y="6271400"/>
            <a:ext cx="8362289" cy="58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>
                <a:solidFill>
                  <a:srgbClr val="C04384"/>
                </a:solidFill>
              </a:rPr>
              <a:t>Hyla</a:t>
            </a:r>
            <a:r>
              <a:rPr lang="en-US" dirty="0">
                <a:solidFill>
                  <a:srgbClr val="C04384"/>
                </a:solidFill>
              </a:rPr>
              <a:t>, </a:t>
            </a:r>
            <a:r>
              <a:rPr lang="en-US" dirty="0" smtClean="0">
                <a:solidFill>
                  <a:srgbClr val="C04384"/>
                </a:solidFill>
              </a:rPr>
              <a:t>INBO </a:t>
            </a:r>
            <a:r>
              <a:rPr lang="en-US" dirty="0">
                <a:solidFill>
                  <a:srgbClr val="C04384"/>
                </a:solidFill>
              </a:rPr>
              <a:t>(Invexo</a:t>
            </a:r>
            <a:r>
              <a:rPr lang="en-US" dirty="0" smtClean="0">
                <a:solidFill>
                  <a:srgbClr val="C04384"/>
                </a:solidFill>
              </a:rPr>
              <a:t>), De </a:t>
            </a:r>
            <a:r>
              <a:rPr lang="en-US" dirty="0" err="1">
                <a:solidFill>
                  <a:srgbClr val="C04384"/>
                </a:solidFill>
              </a:rPr>
              <a:t>Wavrin</a:t>
            </a:r>
            <a:r>
              <a:rPr lang="en-US" dirty="0">
                <a:solidFill>
                  <a:srgbClr val="C04384"/>
                </a:solidFill>
              </a:rPr>
              <a:t> et al</a:t>
            </a:r>
            <a:r>
              <a:rPr lang="en-US" dirty="0" smtClean="0">
                <a:solidFill>
                  <a:srgbClr val="C04384"/>
                </a:solidFill>
              </a:rPr>
              <a:t>. (2007), Martin (2009)</a:t>
            </a:r>
            <a:endParaRPr lang="en-US" dirty="0">
              <a:solidFill>
                <a:srgbClr val="C043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Distribution</a:t>
            </a:r>
            <a:endParaRPr lang="nl-BE" dirty="0"/>
          </a:p>
        </p:txBody>
      </p:sp>
      <p:pic>
        <p:nvPicPr>
          <p:cNvPr id="4" name="Picture 2" descr="Stierkikker2012_ENG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2" y="1532934"/>
            <a:ext cx="8220448" cy="40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5633" y="6004352"/>
            <a:ext cx="8362289" cy="58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>
                <a:solidFill>
                  <a:srgbClr val="C04384"/>
                </a:solidFill>
              </a:rPr>
              <a:t>Hyla</a:t>
            </a:r>
            <a:r>
              <a:rPr lang="en-US" dirty="0">
                <a:solidFill>
                  <a:srgbClr val="C04384"/>
                </a:solidFill>
              </a:rPr>
              <a:t>, </a:t>
            </a:r>
            <a:r>
              <a:rPr lang="en-US" dirty="0" smtClean="0">
                <a:solidFill>
                  <a:srgbClr val="C04384"/>
                </a:solidFill>
              </a:rPr>
              <a:t>INBO </a:t>
            </a:r>
            <a:r>
              <a:rPr lang="en-US" dirty="0">
                <a:solidFill>
                  <a:srgbClr val="C04384"/>
                </a:solidFill>
              </a:rPr>
              <a:t>(</a:t>
            </a:r>
            <a:r>
              <a:rPr lang="en-US" dirty="0" smtClean="0">
                <a:solidFill>
                  <a:srgbClr val="C04384"/>
                </a:solidFill>
              </a:rPr>
              <a:t>Invexo)</a:t>
            </a:r>
            <a:endParaRPr lang="en-US" dirty="0">
              <a:solidFill>
                <a:srgbClr val="C04384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78" y="156496"/>
            <a:ext cx="2230821" cy="182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t>78</a:t>
            </a:fld>
            <a:endParaRPr lang="en-US"/>
          </a:p>
        </p:txBody>
      </p:sp>
      <p:pic>
        <p:nvPicPr>
          <p:cNvPr id="4100" name="Picture 4" descr="Q:\Projects\PRJ_InvasieveSoorten\Stierkikker\Afbeeldingen\Foto's\Foto's Stierkikkers\figuuur5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18" y="116068"/>
            <a:ext cx="8651381" cy="669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70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t>79</a:t>
            </a:fld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Picture 3" descr="Q:\Projects\PRJ_InvasieveSoorten\Stierkikker\Afbeeldingen\Foto's\Foto's Stierkikkers\figuuur5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9"/>
          <a:stretch/>
        </p:blipFill>
        <p:spPr bwMode="auto">
          <a:xfrm>
            <a:off x="546100" y="275428"/>
            <a:ext cx="8204200" cy="62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6" y="179498"/>
            <a:ext cx="3817050" cy="649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 descr="Z:\Activiteiten_WP3\case studies\Mahonia_Rosa rugosa\Foto\Veldbezoek_april2013\Mahonia_TimAdriaens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507" y="1807530"/>
            <a:ext cx="2236649" cy="146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08" y="179497"/>
            <a:ext cx="2236649" cy="1491099"/>
          </a:xfrm>
          <a:prstGeom prst="rect">
            <a:avLst/>
          </a:prstGeom>
        </p:spPr>
      </p:pic>
      <p:sp>
        <p:nvSpPr>
          <p:cNvPr id="4" name="Ovaal 3"/>
          <p:cNvSpPr/>
          <p:nvPr/>
        </p:nvSpPr>
        <p:spPr>
          <a:xfrm>
            <a:off x="563526" y="446567"/>
            <a:ext cx="1116418" cy="2232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al 11"/>
          <p:cNvSpPr/>
          <p:nvPr/>
        </p:nvSpPr>
        <p:spPr>
          <a:xfrm>
            <a:off x="563525" y="669850"/>
            <a:ext cx="1626781" cy="2551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al 12"/>
          <p:cNvSpPr/>
          <p:nvPr/>
        </p:nvSpPr>
        <p:spPr>
          <a:xfrm>
            <a:off x="542259" y="1807530"/>
            <a:ext cx="1403497" cy="223284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 descr="Afbeeldingsresultaat voor cotoneaster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508" y="3429000"/>
            <a:ext cx="2236649" cy="15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Afbeeldingsresultaat voor baccharis halimifolia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08" y="5140730"/>
            <a:ext cx="2268802" cy="14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al 16"/>
          <p:cNvSpPr/>
          <p:nvPr/>
        </p:nvSpPr>
        <p:spPr>
          <a:xfrm>
            <a:off x="542259" y="925045"/>
            <a:ext cx="1626781" cy="25519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ep 4"/>
          <p:cNvGrpSpPr/>
          <p:nvPr/>
        </p:nvGrpSpPr>
        <p:grpSpPr>
          <a:xfrm>
            <a:off x="542259" y="3724004"/>
            <a:ext cx="2572163" cy="1170517"/>
            <a:chOff x="542259" y="3724004"/>
            <a:chExt cx="2572163" cy="1170517"/>
          </a:xfrm>
        </p:grpSpPr>
        <p:sp>
          <p:nvSpPr>
            <p:cNvPr id="14" name="Ovaal 13"/>
            <p:cNvSpPr/>
            <p:nvPr/>
          </p:nvSpPr>
          <p:spPr>
            <a:xfrm>
              <a:off x="542259" y="4671237"/>
              <a:ext cx="1722476" cy="223284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200" y="3724004"/>
              <a:ext cx="1083222" cy="103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787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6" y="357046"/>
            <a:ext cx="8001154" cy="56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Management in </a:t>
            </a:r>
            <a:r>
              <a:rPr lang="nl-BE" dirty="0" err="1" smtClean="0"/>
              <a:t>Flanders</a:t>
            </a:r>
            <a:endParaRPr lang="nl-BE" i="1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311765" y="1497414"/>
            <a:ext cx="7416000" cy="3672000"/>
          </a:xfrm>
        </p:spPr>
        <p:txBody>
          <a:bodyPr/>
          <a:lstStyle/>
          <a:p>
            <a:r>
              <a:rPr lang="nl-BE" dirty="0"/>
              <a:t>Prevention</a:t>
            </a:r>
          </a:p>
          <a:p>
            <a:pPr lvl="1"/>
            <a:r>
              <a:rPr lang="nl-BE" dirty="0"/>
              <a:t>Risk assessment </a:t>
            </a:r>
            <a:r>
              <a:rPr lang="nl-BE" dirty="0" err="1"/>
              <a:t>for</a:t>
            </a:r>
            <a:r>
              <a:rPr lang="nl-BE" dirty="0"/>
              <a:t> Belgium</a:t>
            </a:r>
          </a:p>
          <a:p>
            <a:pPr lvl="1"/>
            <a:r>
              <a:rPr lang="nl-BE" dirty="0"/>
              <a:t>WTR appendix B </a:t>
            </a:r>
            <a:r>
              <a:rPr lang="nl-BE" dirty="0" err="1"/>
              <a:t>since</a:t>
            </a:r>
            <a:r>
              <a:rPr lang="nl-BE" dirty="0"/>
              <a:t> 1997</a:t>
            </a:r>
          </a:p>
          <a:p>
            <a:pPr lvl="1"/>
            <a:r>
              <a:rPr lang="nl-BE" dirty="0"/>
              <a:t>EU Reg IAS</a:t>
            </a:r>
          </a:p>
          <a:p>
            <a:r>
              <a:rPr lang="nl-BE" dirty="0" err="1" smtClean="0"/>
              <a:t>Eradication</a:t>
            </a:r>
            <a:r>
              <a:rPr lang="nl-BE" dirty="0" smtClean="0"/>
              <a:t> </a:t>
            </a:r>
            <a:r>
              <a:rPr lang="nl-BE" dirty="0"/>
              <a:t>of </a:t>
            </a:r>
            <a:r>
              <a:rPr lang="nl-BE" dirty="0" err="1"/>
              <a:t>periferous</a:t>
            </a:r>
            <a:r>
              <a:rPr lang="nl-BE" dirty="0"/>
              <a:t> </a:t>
            </a:r>
            <a:r>
              <a:rPr lang="nl-BE" dirty="0" err="1"/>
              <a:t>populations</a:t>
            </a:r>
            <a:r>
              <a:rPr lang="nl-BE" dirty="0"/>
              <a:t> </a:t>
            </a:r>
            <a:r>
              <a:rPr lang="nl-BE" dirty="0" err="1"/>
              <a:t>near</a:t>
            </a:r>
            <a:r>
              <a:rPr lang="nl-BE" dirty="0"/>
              <a:t> border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smtClean="0"/>
              <a:t>NL</a:t>
            </a:r>
          </a:p>
          <a:p>
            <a:pPr lvl="1"/>
            <a:r>
              <a:rPr lang="nl-BE" dirty="0" err="1" smtClean="0"/>
              <a:t>Drawdown</a:t>
            </a:r>
            <a:r>
              <a:rPr lang="nl-BE" dirty="0" smtClean="0"/>
              <a:t> + </a:t>
            </a:r>
            <a:r>
              <a:rPr lang="nl-BE" dirty="0" err="1" smtClean="0"/>
              <a:t>seine</a:t>
            </a:r>
            <a:r>
              <a:rPr lang="nl-BE" dirty="0" smtClean="0"/>
              <a:t> </a:t>
            </a:r>
            <a:r>
              <a:rPr lang="nl-BE" dirty="0" err="1" smtClean="0"/>
              <a:t>netting</a:t>
            </a:r>
            <a:endParaRPr lang="nl-BE" dirty="0"/>
          </a:p>
          <a:p>
            <a:pPr lvl="1"/>
            <a:r>
              <a:rPr lang="nl-BE" dirty="0" smtClean="0"/>
              <a:t>Pond </a:t>
            </a:r>
            <a:r>
              <a:rPr lang="nl-BE" dirty="0" err="1" smtClean="0"/>
              <a:t>destruction</a:t>
            </a:r>
            <a:endParaRPr lang="nl-BE" dirty="0" smtClean="0"/>
          </a:p>
          <a:p>
            <a:pPr lvl="1"/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warning</a:t>
            </a:r>
            <a:r>
              <a:rPr lang="nl-BE" dirty="0" smtClean="0"/>
              <a:t> </a:t>
            </a:r>
            <a:r>
              <a:rPr lang="nl-BE" dirty="0" err="1" smtClean="0"/>
              <a:t>through</a:t>
            </a:r>
            <a:r>
              <a:rPr lang="nl-BE" dirty="0" smtClean="0"/>
              <a:t> </a:t>
            </a:r>
            <a:r>
              <a:rPr lang="nl-BE" dirty="0" err="1" smtClean="0"/>
              <a:t>citizen</a:t>
            </a:r>
            <a:r>
              <a:rPr lang="nl-BE" dirty="0" smtClean="0"/>
              <a:t> </a:t>
            </a:r>
            <a:r>
              <a:rPr lang="nl-BE" dirty="0" err="1" smtClean="0"/>
              <a:t>science</a:t>
            </a:r>
            <a:endParaRPr lang="nl-BE" dirty="0"/>
          </a:p>
          <a:p>
            <a:r>
              <a:rPr lang="nl-BE" dirty="0" err="1" smtClean="0"/>
              <a:t>Containment</a:t>
            </a:r>
            <a:r>
              <a:rPr lang="nl-BE" dirty="0" smtClean="0"/>
              <a:t> of the </a:t>
            </a:r>
            <a:r>
              <a:rPr lang="nl-BE" dirty="0" err="1" smtClean="0"/>
              <a:t>main</a:t>
            </a:r>
            <a:r>
              <a:rPr lang="nl-BE" dirty="0" smtClean="0"/>
              <a:t> </a:t>
            </a:r>
            <a:r>
              <a:rPr lang="nl-BE" dirty="0" err="1" smtClean="0"/>
              <a:t>river</a:t>
            </a:r>
            <a:r>
              <a:rPr lang="nl-BE" dirty="0" smtClean="0"/>
              <a:t> </a:t>
            </a:r>
            <a:r>
              <a:rPr lang="nl-BE" dirty="0" err="1" smtClean="0"/>
              <a:t>valley</a:t>
            </a:r>
            <a:r>
              <a:rPr lang="nl-BE" dirty="0" smtClean="0"/>
              <a:t> </a:t>
            </a:r>
            <a:r>
              <a:rPr lang="nl-BE" dirty="0" err="1" smtClean="0"/>
              <a:t>stronghold</a:t>
            </a:r>
            <a:endParaRPr lang="nl-BE" dirty="0" smtClean="0"/>
          </a:p>
          <a:p>
            <a:pPr lvl="1"/>
            <a:r>
              <a:rPr lang="nl-BE" dirty="0" smtClean="0"/>
              <a:t>Active </a:t>
            </a:r>
            <a:r>
              <a:rPr lang="nl-BE" dirty="0" err="1" smtClean="0"/>
              <a:t>trapping</a:t>
            </a:r>
            <a:r>
              <a:rPr lang="nl-BE" dirty="0" smtClean="0"/>
              <a:t> </a:t>
            </a:r>
            <a:r>
              <a:rPr lang="nl-BE" dirty="0" err="1" smtClean="0"/>
              <a:t>using</a:t>
            </a:r>
            <a:r>
              <a:rPr lang="nl-BE" dirty="0" smtClean="0"/>
              <a:t> double </a:t>
            </a:r>
            <a:r>
              <a:rPr lang="nl-BE" dirty="0" err="1" smtClean="0"/>
              <a:t>fyke</a:t>
            </a:r>
            <a:r>
              <a:rPr lang="nl-BE" dirty="0" smtClean="0"/>
              <a:t> nets</a:t>
            </a:r>
          </a:p>
          <a:p>
            <a:pPr lvl="1"/>
            <a:r>
              <a:rPr lang="nl-BE" dirty="0" err="1" smtClean="0"/>
              <a:t>Some</a:t>
            </a:r>
            <a:r>
              <a:rPr lang="nl-BE" dirty="0" smtClean="0"/>
              <a:t> </a:t>
            </a:r>
            <a:r>
              <a:rPr lang="nl-BE" dirty="0" err="1" smtClean="0"/>
              <a:t>nightlighting</a:t>
            </a:r>
            <a:r>
              <a:rPr lang="nl-BE" dirty="0" smtClean="0"/>
              <a:t> </a:t>
            </a:r>
          </a:p>
          <a:p>
            <a:r>
              <a:rPr lang="nl-BE" dirty="0" err="1" smtClean="0"/>
              <a:t>Mitigation</a:t>
            </a:r>
            <a:endParaRPr lang="nl-BE" dirty="0" smtClean="0"/>
          </a:p>
          <a:p>
            <a:pPr lvl="1"/>
            <a:r>
              <a:rPr lang="nl-BE" dirty="0" err="1" smtClean="0"/>
              <a:t>Biomanipulation</a:t>
            </a:r>
            <a:endParaRPr lang="nl-BE" dirty="0" smtClean="0"/>
          </a:p>
          <a:p>
            <a:pPr lvl="1"/>
            <a:r>
              <a:rPr lang="nl-BE" dirty="0" err="1" smtClean="0"/>
              <a:t>Pike</a:t>
            </a:r>
            <a:r>
              <a:rPr lang="nl-BE" dirty="0" smtClean="0"/>
              <a:t> </a:t>
            </a:r>
            <a:r>
              <a:rPr lang="nl-BE" dirty="0" err="1" smtClean="0"/>
              <a:t>introduction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reduce</a:t>
            </a:r>
            <a:r>
              <a:rPr lang="nl-BE" dirty="0" smtClean="0"/>
              <a:t> </a:t>
            </a:r>
            <a:r>
              <a:rPr lang="nl-BE" dirty="0" err="1" smtClean="0"/>
              <a:t>tadpole</a:t>
            </a:r>
            <a:r>
              <a:rPr lang="nl-BE" dirty="0" smtClean="0"/>
              <a:t> </a:t>
            </a:r>
            <a:r>
              <a:rPr lang="nl-BE" dirty="0" err="1" smtClean="0"/>
              <a:t>numbers</a:t>
            </a: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927700" y="475968"/>
            <a:ext cx="7416000" cy="1116000"/>
          </a:xfrm>
        </p:spPr>
        <p:txBody>
          <a:bodyPr/>
          <a:lstStyle/>
          <a:p>
            <a:r>
              <a:rPr lang="nl-BE" dirty="0" smtClean="0"/>
              <a:t>Management </a:t>
            </a:r>
            <a:r>
              <a:rPr lang="nl-BE" dirty="0" err="1" smtClean="0"/>
              <a:t>strategy</a:t>
            </a:r>
            <a:endParaRPr lang="nl-BE" dirty="0"/>
          </a:p>
        </p:txBody>
      </p:sp>
      <p:pic>
        <p:nvPicPr>
          <p:cNvPr id="4" name="Picture 2" descr="Stierkikker2012_ENG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2" y="1532934"/>
            <a:ext cx="8220448" cy="40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5633" y="6004352"/>
            <a:ext cx="8362289" cy="586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>
                <a:solidFill>
                  <a:srgbClr val="C04384"/>
                </a:solidFill>
              </a:rPr>
              <a:t>Hyla</a:t>
            </a:r>
            <a:r>
              <a:rPr lang="en-US" dirty="0">
                <a:solidFill>
                  <a:srgbClr val="C04384"/>
                </a:solidFill>
              </a:rPr>
              <a:t>, </a:t>
            </a:r>
            <a:r>
              <a:rPr lang="en-US" dirty="0" smtClean="0">
                <a:solidFill>
                  <a:srgbClr val="C04384"/>
                </a:solidFill>
              </a:rPr>
              <a:t>INBO </a:t>
            </a:r>
            <a:r>
              <a:rPr lang="en-US" dirty="0">
                <a:solidFill>
                  <a:srgbClr val="C04384"/>
                </a:solidFill>
              </a:rPr>
              <a:t>(</a:t>
            </a:r>
            <a:r>
              <a:rPr lang="en-US" dirty="0" smtClean="0">
                <a:solidFill>
                  <a:srgbClr val="C04384"/>
                </a:solidFill>
              </a:rPr>
              <a:t>Invexo)</a:t>
            </a:r>
            <a:endParaRPr lang="en-US" dirty="0">
              <a:solidFill>
                <a:srgbClr val="C04384"/>
              </a:solidFill>
            </a:endParaRPr>
          </a:p>
        </p:txBody>
      </p:sp>
      <p:sp>
        <p:nvSpPr>
          <p:cNvPr id="2" name="Ovaal 1"/>
          <p:cNvSpPr/>
          <p:nvPr/>
        </p:nvSpPr>
        <p:spPr>
          <a:xfrm>
            <a:off x="5765800" y="1532934"/>
            <a:ext cx="558800" cy="600666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/>
          <p:cNvSpPr/>
          <p:nvPr/>
        </p:nvSpPr>
        <p:spPr>
          <a:xfrm>
            <a:off x="6515100" y="2036467"/>
            <a:ext cx="558800" cy="600666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5854700" y="1591968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FF0000"/>
                </a:solidFill>
              </a:rPr>
              <a:t>X</a:t>
            </a:r>
            <a:endParaRPr lang="nl-BE" sz="24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623050" y="2129134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FF0000"/>
                </a:solidFill>
              </a:rPr>
              <a:t>X</a:t>
            </a:r>
            <a:endParaRPr lang="nl-BE" sz="2400" b="1" dirty="0">
              <a:solidFill>
                <a:srgbClr val="FF0000"/>
              </a:solidFill>
            </a:endParaRPr>
          </a:p>
        </p:txBody>
      </p:sp>
      <p:sp>
        <p:nvSpPr>
          <p:cNvPr id="10" name="Ovaal 9"/>
          <p:cNvSpPr/>
          <p:nvPr/>
        </p:nvSpPr>
        <p:spPr>
          <a:xfrm>
            <a:off x="5486400" y="3933234"/>
            <a:ext cx="558800" cy="600666"/>
          </a:xfrm>
          <a:prstGeom prst="ellipse">
            <a:avLst/>
          </a:prstGeom>
          <a:solidFill>
            <a:srgbClr val="FFC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/>
          <p:cNvSpPr/>
          <p:nvPr/>
        </p:nvSpPr>
        <p:spPr>
          <a:xfrm>
            <a:off x="7245350" y="2290466"/>
            <a:ext cx="558800" cy="600666"/>
          </a:xfrm>
          <a:prstGeom prst="ellipse">
            <a:avLst/>
          </a:prstGeom>
          <a:solidFill>
            <a:srgbClr val="FFC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7245350" y="2370432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FF0000"/>
                </a:solidFill>
              </a:rPr>
              <a:t>?</a:t>
            </a:r>
            <a:endParaRPr lang="nl-BE" sz="2400" b="1" dirty="0">
              <a:solidFill>
                <a:srgbClr val="FF0000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5486400" y="4002734"/>
            <a:ext cx="90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rgbClr val="FF0000"/>
                </a:solidFill>
              </a:rPr>
              <a:t>?</a:t>
            </a:r>
            <a:endParaRPr lang="nl-BE" sz="2400" b="1" dirty="0">
              <a:solidFill>
                <a:srgbClr val="FF0000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6045200" y="2891132"/>
            <a:ext cx="1200150" cy="685579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6388100" y="1268802"/>
            <a:ext cx="227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Eradication</a:t>
            </a:r>
            <a:r>
              <a:rPr lang="nl-BE" dirty="0" smtClean="0">
                <a:solidFill>
                  <a:srgbClr val="FF0000"/>
                </a:solidFill>
                <a:latin typeface="Calibri" panose="020F0502020204030204" pitchFamily="34" charset="0"/>
              </a:rPr>
              <a:t> + </a:t>
            </a:r>
            <a:r>
              <a:rPr lang="nl-BE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early</a:t>
            </a:r>
            <a:r>
              <a:rPr lang="nl-BE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nl-BE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warning</a:t>
            </a:r>
            <a:endParaRPr lang="nl-B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197600" y="3587235"/>
            <a:ext cx="227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FF0000"/>
                </a:solidFill>
                <a:latin typeface="Calibri" panose="020F0502020204030204" pitchFamily="34" charset="0"/>
              </a:rPr>
              <a:t>Containment</a:t>
            </a:r>
            <a:r>
              <a:rPr lang="nl-BE" dirty="0">
                <a:solidFill>
                  <a:srgbClr val="FF0000"/>
                </a:solidFill>
                <a:latin typeface="Calibri" panose="020F0502020204030204" pitchFamily="34" charset="0"/>
              </a:rPr>
              <a:t> + </a:t>
            </a:r>
            <a:r>
              <a:rPr lang="nl-BE" dirty="0" err="1">
                <a:solidFill>
                  <a:srgbClr val="FF0000"/>
                </a:solidFill>
                <a:latin typeface="Calibri" panose="020F0502020204030204" pitchFamily="34" charset="0"/>
              </a:rPr>
              <a:t>mitigation</a:t>
            </a:r>
            <a:endParaRPr lang="nl-BE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54855" y="349600"/>
            <a:ext cx="7416000" cy="1116000"/>
          </a:xfrm>
        </p:spPr>
        <p:txBody>
          <a:bodyPr/>
          <a:lstStyle/>
          <a:p>
            <a:r>
              <a:rPr lang="nl-BE" dirty="0" smtClean="0"/>
              <a:t>Management </a:t>
            </a:r>
            <a:r>
              <a:rPr lang="nl-BE" dirty="0" err="1" smtClean="0"/>
              <a:t>challenge</a:t>
            </a:r>
            <a:endParaRPr lang="nl-BE" i="1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1254855" y="1127800"/>
            <a:ext cx="7416000" cy="3672000"/>
          </a:xfrm>
        </p:spPr>
        <p:txBody>
          <a:bodyPr/>
          <a:lstStyle/>
          <a:p>
            <a:r>
              <a:rPr lang="nl-BE" dirty="0" smtClean="0"/>
              <a:t>Strong </a:t>
            </a:r>
            <a:r>
              <a:rPr lang="nl-BE" dirty="0" err="1" smtClean="0"/>
              <a:t>density</a:t>
            </a:r>
            <a:r>
              <a:rPr lang="nl-BE" dirty="0" smtClean="0"/>
              <a:t> </a:t>
            </a:r>
            <a:r>
              <a:rPr lang="nl-BE" dirty="0" err="1" smtClean="0"/>
              <a:t>dependence</a:t>
            </a:r>
            <a:r>
              <a:rPr lang="nl-BE" dirty="0" smtClean="0"/>
              <a:t> in </a:t>
            </a:r>
            <a:r>
              <a:rPr lang="nl-BE" dirty="0" err="1" smtClean="0"/>
              <a:t>tadpoles</a:t>
            </a:r>
            <a:endParaRPr lang="nl-BE" dirty="0"/>
          </a:p>
          <a:p>
            <a:r>
              <a:rPr lang="nl-BE" dirty="0" smtClean="0"/>
              <a:t>Strong </a:t>
            </a:r>
            <a:r>
              <a:rPr lang="nl-BE" dirty="0" err="1" smtClean="0"/>
              <a:t>cannibalism</a:t>
            </a:r>
            <a:r>
              <a:rPr lang="nl-BE" dirty="0" smtClean="0"/>
              <a:t> of </a:t>
            </a:r>
            <a:r>
              <a:rPr lang="nl-BE" dirty="0" err="1" smtClean="0"/>
              <a:t>adults</a:t>
            </a:r>
            <a:r>
              <a:rPr lang="nl-BE" dirty="0" smtClean="0"/>
              <a:t> on </a:t>
            </a:r>
            <a:r>
              <a:rPr lang="nl-BE" dirty="0" err="1" smtClean="0"/>
              <a:t>metamorphs</a:t>
            </a:r>
            <a:endParaRPr lang="nl-BE" dirty="0" smtClean="0"/>
          </a:p>
          <a:p>
            <a:r>
              <a:rPr lang="en-US" dirty="0" err="1"/>
              <a:t>Metamorphs</a:t>
            </a:r>
            <a:r>
              <a:rPr lang="en-US" dirty="0"/>
              <a:t> disperse on </a:t>
            </a:r>
            <a:r>
              <a:rPr lang="en-US" dirty="0" smtClean="0"/>
              <a:t>land</a:t>
            </a:r>
            <a:endParaRPr lang="nl-BE" dirty="0" smtClean="0"/>
          </a:p>
          <a:p>
            <a:r>
              <a:rPr lang="nl-BE" dirty="0" err="1" smtClean="0"/>
              <a:t>Facilitation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presence</a:t>
            </a:r>
            <a:r>
              <a:rPr lang="nl-BE" dirty="0" smtClean="0"/>
              <a:t> of non-native </a:t>
            </a:r>
            <a:r>
              <a:rPr lang="nl-BE" dirty="0" err="1" smtClean="0"/>
              <a:t>fish</a:t>
            </a:r>
            <a:endParaRPr lang="nl-BE" dirty="0"/>
          </a:p>
          <a:p>
            <a:endParaRPr lang="nl-BE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238911" y="6271400"/>
            <a:ext cx="8362289" cy="586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err="1" smtClean="0">
                <a:solidFill>
                  <a:srgbClr val="C04384"/>
                </a:solidFill>
              </a:rPr>
              <a:t>Govindarajulu</a:t>
            </a:r>
            <a:r>
              <a:rPr lang="en-US" dirty="0" smtClean="0">
                <a:solidFill>
                  <a:srgbClr val="C04384"/>
                </a:solidFill>
              </a:rPr>
              <a:t> et al. (2005) </a:t>
            </a:r>
            <a:r>
              <a:rPr lang="en-US" i="1" dirty="0" err="1" smtClean="0">
                <a:solidFill>
                  <a:srgbClr val="C04384"/>
                </a:solidFill>
              </a:rPr>
              <a:t>Ecol</a:t>
            </a:r>
            <a:r>
              <a:rPr lang="en-US" i="1" dirty="0" smtClean="0">
                <a:solidFill>
                  <a:srgbClr val="C04384"/>
                </a:solidFill>
              </a:rPr>
              <a:t> </a:t>
            </a:r>
            <a:r>
              <a:rPr lang="en-US" i="1" dirty="0" err="1" smtClean="0">
                <a:solidFill>
                  <a:srgbClr val="C04384"/>
                </a:solidFill>
              </a:rPr>
              <a:t>Appl</a:t>
            </a:r>
            <a:endParaRPr lang="en-US" i="1" dirty="0">
              <a:solidFill>
                <a:srgbClr val="C04384"/>
              </a:solidFill>
            </a:endParaRPr>
          </a:p>
        </p:txBody>
      </p:sp>
      <p:pic>
        <p:nvPicPr>
          <p:cNvPr id="4099" name="Picture 3" descr="D:\EVPMC\afbeeldingen\Ontwikkel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1" y="2621456"/>
            <a:ext cx="7956550" cy="35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00" y="278184"/>
            <a:ext cx="1474761" cy="100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Tijdelijke aanduiding voor inhoud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48" y="1398768"/>
            <a:ext cx="1488313" cy="8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t>84</a:t>
            </a:fld>
            <a:endParaRPr lang="en-US"/>
          </a:p>
        </p:txBody>
      </p:sp>
      <p:pic>
        <p:nvPicPr>
          <p:cNvPr id="6147" name="Picture 3" descr="Q:\Projects\PRJ_InvasieveSoorten\Stierkikker\Afbeeldingen\Foto's\Pompen 2012\IMG_010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203201"/>
            <a:ext cx="8568265" cy="642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t>85</a:t>
            </a:fld>
            <a:endParaRPr lang="en-US"/>
          </a:p>
        </p:txBody>
      </p:sp>
      <p:pic>
        <p:nvPicPr>
          <p:cNvPr id="4" name="Picture 2" descr="D:\EVPMC\afbeeldingen\SK Hoogstraten (Foto Wim Verschraegen) 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8" y="533400"/>
            <a:ext cx="8622976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/>
          <a:lstStyle/>
          <a:p>
            <a:fld id="{CFE4BAC9-6D41-4691-9299-18EF07EF0177}" type="slidenum">
              <a:rPr lang="en-US" smtClean="0"/>
              <a:t>86</a:t>
            </a:fld>
            <a:endParaRPr lang="en-US"/>
          </a:p>
        </p:txBody>
      </p:sp>
      <p:pic>
        <p:nvPicPr>
          <p:cNvPr id="9218" name="Picture 2" descr="Q:\Projects\PRJ_InvasieveSoorten\Stierkikker\Afbeeldingen\Foto's\Dempen 2012\IMG_42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38573"/>
            <a:ext cx="8674099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87</a:t>
            </a:fld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Picture 2" descr="Q:\Projects\PRJ_InvasieveSoorten\Stierkikker\Afbeeldingen\Foto's\Domin Dalessi\DSC_07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" y="1350820"/>
            <a:ext cx="2734520" cy="41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Q:\Projects\PRJ_InvasieveSoorten\Stierkikker\Afbeeldingen\Foto's\2010_09_22\IMG_80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829" y="1908336"/>
            <a:ext cx="5361971" cy="35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:\Projects\PRJ_InvasieveSoorten\Stierkikker\Afbeeldingen\afbeeldingen\Merken van stierkikkers (A &amp; L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42" y="565737"/>
            <a:ext cx="3813858" cy="142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15" descr="Q:\Projects\PRJ_InvasieveSoorten\Stierkikker\Afbeeldingen\Foto's\2010-07-16_Meer_stierkikker\Meer_stierkikker_2010-07-16_-- 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0" y="197333"/>
            <a:ext cx="2804681" cy="41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Q:\Projects\PRJ_InvasieveSoorten\Stierkikker\Afbeeldingen\Foto's\2010_09_22\IMG_80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56" y="3131274"/>
            <a:ext cx="4773108" cy="318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ep 3"/>
          <p:cNvGrpSpPr/>
          <p:nvPr/>
        </p:nvGrpSpPr>
        <p:grpSpPr>
          <a:xfrm>
            <a:off x="4467311" y="197333"/>
            <a:ext cx="3890553" cy="2933941"/>
            <a:chOff x="4467311" y="197333"/>
            <a:chExt cx="3890553" cy="293394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536" y="197333"/>
              <a:ext cx="3609328" cy="2933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311" y="868102"/>
              <a:ext cx="206842" cy="127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8" y="4531138"/>
            <a:ext cx="3004233" cy="219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4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40750" y="273400"/>
            <a:ext cx="7416000" cy="1116000"/>
          </a:xfrm>
        </p:spPr>
        <p:txBody>
          <a:bodyPr/>
          <a:lstStyle/>
          <a:p>
            <a:r>
              <a:rPr lang="nl-BE" dirty="0" err="1" smtClean="0"/>
              <a:t>Density</a:t>
            </a:r>
            <a:endParaRPr lang="nl-BE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0" y="1687513"/>
            <a:ext cx="6349026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2667000" y="0"/>
            <a:ext cx="6226176" cy="3672000"/>
          </a:xfrm>
        </p:spPr>
        <p:txBody>
          <a:bodyPr/>
          <a:lstStyle/>
          <a:p>
            <a:r>
              <a:rPr lang="nl-BE" dirty="0" err="1" smtClean="0"/>
              <a:t>Average</a:t>
            </a:r>
            <a:r>
              <a:rPr lang="nl-BE" dirty="0" smtClean="0"/>
              <a:t> pond:</a:t>
            </a:r>
          </a:p>
          <a:p>
            <a:pPr lvl="1"/>
            <a:r>
              <a:rPr lang="nl-BE" dirty="0" smtClean="0"/>
              <a:t>25.000 (1000-100.000) </a:t>
            </a:r>
            <a:r>
              <a:rPr lang="nl-BE" dirty="0" err="1" smtClean="0"/>
              <a:t>tadpoles</a:t>
            </a:r>
            <a:endParaRPr lang="nl-BE" dirty="0" smtClean="0"/>
          </a:p>
          <a:p>
            <a:pPr lvl="1"/>
            <a:r>
              <a:rPr lang="nl-BE" dirty="0" smtClean="0"/>
              <a:t>3 (0-33) </a:t>
            </a:r>
            <a:r>
              <a:rPr lang="nl-BE" dirty="0" err="1" smtClean="0"/>
              <a:t>metamorphs</a:t>
            </a:r>
            <a:endParaRPr lang="nl-BE" dirty="0" smtClean="0"/>
          </a:p>
          <a:p>
            <a:pPr lvl="1"/>
            <a:r>
              <a:rPr lang="nl-BE" dirty="0" smtClean="0"/>
              <a:t>5 </a:t>
            </a:r>
            <a:r>
              <a:rPr lang="nl-BE" dirty="0"/>
              <a:t>(0-20) </a:t>
            </a:r>
            <a:r>
              <a:rPr lang="nl-BE" dirty="0" err="1" smtClean="0"/>
              <a:t>adults</a:t>
            </a:r>
            <a:r>
              <a:rPr lang="nl-BE" dirty="0" smtClean="0"/>
              <a:t>; 4adults per 100m </a:t>
            </a:r>
            <a:r>
              <a:rPr lang="nl-BE" dirty="0" err="1" smtClean="0"/>
              <a:t>shore</a:t>
            </a:r>
            <a:r>
              <a:rPr lang="nl-BE" dirty="0" smtClean="0"/>
              <a:t> </a:t>
            </a:r>
            <a:r>
              <a:rPr lang="nl-BE" dirty="0" err="1" smtClean="0"/>
              <a:t>length</a:t>
            </a:r>
            <a:endParaRPr lang="nl-BE" dirty="0" smtClean="0"/>
          </a:p>
          <a:p>
            <a:r>
              <a:rPr lang="nl-BE" dirty="0"/>
              <a:t>1</a:t>
            </a:r>
            <a:r>
              <a:rPr lang="nl-BE" dirty="0" smtClean="0"/>
              <a:t> CPUE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measure</a:t>
            </a:r>
            <a:r>
              <a:rPr lang="nl-BE" dirty="0" smtClean="0"/>
              <a:t> of </a:t>
            </a:r>
            <a:r>
              <a:rPr lang="nl-BE" dirty="0" err="1" smtClean="0"/>
              <a:t>density</a:t>
            </a:r>
            <a:r>
              <a:rPr lang="nl-BE" dirty="0" smtClean="0"/>
              <a:t> (r</a:t>
            </a:r>
            <a:r>
              <a:rPr lang="nl-BE" baseline="30000" dirty="0" smtClean="0"/>
              <a:t>2</a:t>
            </a:r>
            <a:r>
              <a:rPr lang="nl-BE" dirty="0" smtClean="0"/>
              <a:t>= 0.98, p &lt;0.001)</a:t>
            </a:r>
          </a:p>
          <a:p>
            <a:r>
              <a:rPr lang="nl-BE" dirty="0" smtClean="0"/>
              <a:t>Placement in pond </a:t>
            </a:r>
          </a:p>
        </p:txBody>
      </p:sp>
    </p:spTree>
    <p:extLst>
      <p:ext uri="{BB962C8B-B14F-4D97-AF65-F5344CB8AC3E}">
        <p14:creationId xmlns:p14="http://schemas.microsoft.com/office/powerpoint/2010/main" val="2170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1081761" y="1131429"/>
            <a:ext cx="3724307" cy="4962360"/>
            <a:chOff x="385" y="663"/>
            <a:chExt cx="2552" cy="3402"/>
          </a:xfrm>
        </p:grpSpPr>
        <p:pic>
          <p:nvPicPr>
            <p:cNvPr id="15" name="Picture 17" descr="rosarugos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663"/>
              <a:ext cx="2552" cy="3402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612" y="799"/>
              <a:ext cx="2245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nl-BE" altLang="nl-BE" sz="1400" i="1" dirty="0" smtClean="0">
                  <a:solidFill>
                    <a:schemeClr val="bg1"/>
                  </a:solidFill>
                </a:rPr>
                <a:t>Rosa </a:t>
              </a:r>
              <a:r>
                <a:rPr lang="nl-BE" altLang="nl-BE" sz="1400" i="1" dirty="0" err="1">
                  <a:solidFill>
                    <a:schemeClr val="bg1"/>
                  </a:solidFill>
                </a:rPr>
                <a:t>rugosa</a:t>
              </a:r>
              <a:endParaRPr lang="nl-BE" altLang="nl-BE" sz="1400" i="1" dirty="0">
                <a:solidFill>
                  <a:schemeClr val="bg1"/>
                </a:solidFill>
              </a:endParaRPr>
            </a:p>
            <a:p>
              <a:pPr>
                <a:buFontTx/>
                <a:buNone/>
              </a:pPr>
              <a:endParaRPr lang="nl-BE" altLang="nl-BE" sz="1400" dirty="0">
                <a:solidFill>
                  <a:schemeClr val="bg1"/>
                </a:solidFill>
              </a:endParaRPr>
            </a:p>
            <a:p>
              <a:endParaRPr lang="nl-NL" altLang="nl-BE" dirty="0"/>
            </a:p>
          </p:txBody>
        </p:sp>
      </p:grpSp>
      <p:grpSp>
        <p:nvGrpSpPr>
          <p:cNvPr id="17" name="Group 29"/>
          <p:cNvGrpSpPr>
            <a:grpSpLocks/>
          </p:cNvGrpSpPr>
          <p:nvPr/>
        </p:nvGrpSpPr>
        <p:grpSpPr bwMode="auto">
          <a:xfrm>
            <a:off x="4933910" y="1131428"/>
            <a:ext cx="3547241" cy="4932365"/>
            <a:chOff x="2971" y="663"/>
            <a:chExt cx="2552" cy="3402"/>
          </a:xfrm>
        </p:grpSpPr>
        <p:pic>
          <p:nvPicPr>
            <p:cNvPr id="18" name="Picture 14" descr="DSCN71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663"/>
              <a:ext cx="2552" cy="3402"/>
            </a:xfrm>
            <a:prstGeom prst="rect">
              <a:avLst/>
            </a:prstGeom>
            <a:noFill/>
            <a:ln w="127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3152" y="799"/>
              <a:ext cx="2245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nl-BE" altLang="nl-BE" sz="1400" i="1" dirty="0" smtClean="0">
                  <a:solidFill>
                    <a:schemeClr val="bg1"/>
                  </a:solidFill>
                </a:rPr>
                <a:t>Berberis </a:t>
              </a:r>
              <a:r>
                <a:rPr lang="nl-NL" altLang="nl-BE" sz="1400" i="1" dirty="0" err="1" smtClean="0">
                  <a:solidFill>
                    <a:schemeClr val="bg1"/>
                  </a:solidFill>
                </a:rPr>
                <a:t>aquifolium</a:t>
              </a:r>
              <a:r>
                <a:rPr lang="nl-NL" altLang="nl-BE" sz="1400" i="1" dirty="0" smtClean="0">
                  <a:solidFill>
                    <a:schemeClr val="bg1"/>
                  </a:solidFill>
                </a:rPr>
                <a:t> </a:t>
              </a:r>
              <a:endParaRPr lang="nl-BE" altLang="nl-BE" sz="1400" i="1" dirty="0">
                <a:solidFill>
                  <a:schemeClr val="bg1"/>
                </a:solidFill>
              </a:endParaRPr>
            </a:p>
            <a:p>
              <a:pPr>
                <a:buFontTx/>
                <a:buNone/>
              </a:pPr>
              <a:endParaRPr lang="nl-BE" altLang="nl-BE" sz="1400" i="1" dirty="0">
                <a:solidFill>
                  <a:schemeClr val="bg1"/>
                </a:solidFill>
              </a:endParaRPr>
            </a:p>
            <a:p>
              <a:endParaRPr lang="nl-NL" altLang="nl-BE" dirty="0"/>
            </a:p>
          </p:txBody>
        </p:sp>
      </p:grpSp>
      <p:sp>
        <p:nvSpPr>
          <p:cNvPr id="20" name="Tijdelijke aanduiding voor inhoud 9"/>
          <p:cNvSpPr txBox="1">
            <a:spLocks/>
          </p:cNvSpPr>
          <p:nvPr/>
        </p:nvSpPr>
        <p:spPr>
          <a:xfrm>
            <a:off x="1468724" y="6412469"/>
            <a:ext cx="4474179" cy="4455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2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8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nl-BE" dirty="0" smtClean="0"/>
              <a:t>Provoost et al. </a:t>
            </a:r>
            <a:r>
              <a:rPr lang="nl-BE" i="1" dirty="0" smtClean="0"/>
              <a:t>PINK</a:t>
            </a:r>
            <a:endParaRPr lang="nl-BE" i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9669" y="505835"/>
            <a:ext cx="7416000" cy="1116000"/>
          </a:xfrm>
        </p:spPr>
        <p:txBody>
          <a:bodyPr/>
          <a:lstStyle/>
          <a:p>
            <a:r>
              <a:rPr lang="nl-BE" dirty="0" err="1" smtClean="0"/>
              <a:t>Ecosystem</a:t>
            </a:r>
            <a:r>
              <a:rPr lang="nl-BE" dirty="0" smtClean="0"/>
              <a:t> </a:t>
            </a:r>
            <a:r>
              <a:rPr lang="nl-BE" dirty="0" err="1" smtClean="0"/>
              <a:t>integrity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405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Catchability</a:t>
            </a:r>
            <a:endParaRPr lang="nl-BE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492607"/>
            <a:ext cx="7023100" cy="503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4356100" y="210410"/>
            <a:ext cx="4749800" cy="3672000"/>
          </a:xfrm>
        </p:spPr>
        <p:txBody>
          <a:bodyPr/>
          <a:lstStyle/>
          <a:p>
            <a:r>
              <a:rPr lang="nl-BE" dirty="0" err="1" smtClean="0"/>
              <a:t>Fairly</a:t>
            </a:r>
            <a:r>
              <a:rPr lang="nl-BE" dirty="0" smtClean="0"/>
              <a:t> consistent </a:t>
            </a:r>
          </a:p>
          <a:p>
            <a:pPr lvl="1"/>
            <a:r>
              <a:rPr lang="nl-BE" dirty="0" smtClean="0"/>
              <a:t>6% (SE 1, 2-11)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tadpoles</a:t>
            </a:r>
            <a:endParaRPr lang="nl-BE" dirty="0" smtClean="0"/>
          </a:p>
          <a:p>
            <a:pPr lvl="1"/>
            <a:r>
              <a:rPr lang="nl-BE" dirty="0" smtClean="0"/>
              <a:t>0.7%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adults</a:t>
            </a:r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51794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96000" y="794100"/>
            <a:ext cx="7416000" cy="1116000"/>
          </a:xfrm>
        </p:spPr>
        <p:txBody>
          <a:bodyPr/>
          <a:lstStyle/>
          <a:p>
            <a:r>
              <a:rPr lang="nl-BE" dirty="0" err="1" smtClean="0"/>
              <a:t>Mitigation</a:t>
            </a:r>
            <a:endParaRPr lang="nl-BE" i="1" dirty="0"/>
          </a:p>
        </p:txBody>
      </p:sp>
      <p:sp>
        <p:nvSpPr>
          <p:cNvPr id="5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98900" y="615310"/>
            <a:ext cx="5245100" cy="3672000"/>
          </a:xfrm>
        </p:spPr>
        <p:txBody>
          <a:bodyPr/>
          <a:lstStyle/>
          <a:p>
            <a:pPr marL="0" lvl="1" indent="0"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</a:rPr>
              <a:t>Aftercare</a:t>
            </a:r>
          </a:p>
          <a:p>
            <a:pPr marL="0" lvl="1" indent="0">
              <a:buSzPct val="90000"/>
              <a:buBlip>
                <a:blip r:embed="rId3"/>
              </a:buBlip>
            </a:pPr>
            <a:r>
              <a:rPr lang="en-US" dirty="0" smtClean="0">
                <a:solidFill>
                  <a:schemeClr val="tx1"/>
                </a:solidFill>
              </a:rPr>
              <a:t>Introduction </a:t>
            </a:r>
            <a:r>
              <a:rPr lang="en-US" dirty="0">
                <a:solidFill>
                  <a:schemeClr val="tx1"/>
                </a:solidFill>
              </a:rPr>
              <a:t>of native predator</a:t>
            </a:r>
          </a:p>
          <a:p>
            <a:pPr marL="0" lvl="1" indent="0">
              <a:buSzPct val="90000"/>
              <a:buBlip>
                <a:blip r:embed="rId3"/>
              </a:buBlip>
            </a:pPr>
            <a:r>
              <a:rPr lang="nl-BE" dirty="0" err="1" smtClean="0">
                <a:solidFill>
                  <a:schemeClr val="tx1"/>
                </a:solidFill>
              </a:rPr>
              <a:t>removal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 smtClean="0">
                <a:solidFill>
                  <a:schemeClr val="tx1"/>
                </a:solidFill>
              </a:rPr>
              <a:t>benthivorous</a:t>
            </a:r>
            <a:r>
              <a:rPr lang="nl-BE" dirty="0" smtClean="0">
                <a:solidFill>
                  <a:schemeClr val="tx1"/>
                </a:solidFill>
              </a:rPr>
              <a:t>/</a:t>
            </a:r>
            <a:r>
              <a:rPr lang="nl-BE" dirty="0" err="1" smtClean="0">
                <a:solidFill>
                  <a:schemeClr val="tx1"/>
                </a:solidFill>
              </a:rPr>
              <a:t>planktivorous</a:t>
            </a:r>
            <a:r>
              <a:rPr lang="nl-BE" dirty="0" smtClean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fish</a:t>
            </a:r>
            <a:endParaRPr lang="nl-BE" dirty="0">
              <a:solidFill>
                <a:schemeClr val="tx1"/>
              </a:solidFill>
            </a:endParaRPr>
          </a:p>
          <a:p>
            <a:r>
              <a:rPr lang="nl-BE" dirty="0" smtClean="0"/>
              <a:t>Effect on </a:t>
            </a:r>
            <a:r>
              <a:rPr lang="nl-BE" dirty="0" err="1" smtClean="0"/>
              <a:t>bullfrog</a:t>
            </a:r>
            <a:r>
              <a:rPr lang="nl-BE" dirty="0" smtClean="0"/>
              <a:t> ?</a:t>
            </a:r>
          </a:p>
          <a:p>
            <a:r>
              <a:rPr lang="nl-BE" dirty="0" err="1" smtClean="0"/>
              <a:t>Effects</a:t>
            </a:r>
            <a:r>
              <a:rPr lang="nl-BE" dirty="0" smtClean="0"/>
              <a:t> on community </a:t>
            </a:r>
            <a:r>
              <a:rPr lang="nl-BE" dirty="0" err="1" smtClean="0"/>
              <a:t>structure</a:t>
            </a:r>
            <a:r>
              <a:rPr lang="nl-BE" dirty="0" smtClean="0"/>
              <a:t> ?</a:t>
            </a:r>
          </a:p>
        </p:txBody>
      </p:sp>
      <p:pic>
        <p:nvPicPr>
          <p:cNvPr id="13" name="Picture 3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93" y="2441124"/>
            <a:ext cx="4846138" cy="298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" y="2451310"/>
            <a:ext cx="4396921" cy="29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9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452101" y="1848599"/>
            <a:ext cx="3899980" cy="3685695"/>
            <a:chOff x="452101" y="1269849"/>
            <a:chExt cx="3899980" cy="368569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01" y="1269849"/>
              <a:ext cx="3899980" cy="3685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95" y="2673752"/>
              <a:ext cx="222262" cy="166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ep 3"/>
          <p:cNvGrpSpPr/>
          <p:nvPr/>
        </p:nvGrpSpPr>
        <p:grpSpPr>
          <a:xfrm>
            <a:off x="4644345" y="1934324"/>
            <a:ext cx="4083547" cy="3599969"/>
            <a:chOff x="4279403" y="1355575"/>
            <a:chExt cx="4083547" cy="359996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403" y="1355575"/>
              <a:ext cx="4083547" cy="3599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95" y="2673752"/>
              <a:ext cx="222262" cy="1663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hthoek 9"/>
          <p:cNvSpPr/>
          <p:nvPr/>
        </p:nvSpPr>
        <p:spPr>
          <a:xfrm>
            <a:off x="729993" y="1015128"/>
            <a:ext cx="8461908" cy="192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4572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5"/>
              </a:buBlip>
            </a:pPr>
            <a:r>
              <a:rPr lang="nl-BE" sz="2200" dirty="0">
                <a:latin typeface="Calibri" panose="020F0502020204030204" pitchFamily="34" charset="0"/>
                <a:sym typeface="Wingdings" pitchFamily="2" charset="2"/>
              </a:rPr>
              <a:t>No effect of </a:t>
            </a:r>
            <a:r>
              <a:rPr lang="nl-BE" sz="2200" dirty="0" err="1">
                <a:latin typeface="Calibri" panose="020F0502020204030204" pitchFamily="34" charset="0"/>
                <a:sym typeface="Wingdings" pitchFamily="2" charset="2"/>
              </a:rPr>
              <a:t>drawdown</a:t>
            </a:r>
            <a:r>
              <a:rPr lang="nl-BE" sz="2200" dirty="0">
                <a:latin typeface="Calibri" panose="020F0502020204030204" pitchFamily="34" charset="0"/>
                <a:sym typeface="Wingdings" pitchFamily="2" charset="2"/>
              </a:rPr>
              <a:t> (</a:t>
            </a:r>
            <a:r>
              <a:rPr lang="nl-BE" sz="2200" dirty="0" err="1">
                <a:latin typeface="Calibri" panose="020F0502020204030204" pitchFamily="34" charset="0"/>
                <a:sym typeface="Wingdings" pitchFamily="2" charset="2"/>
              </a:rPr>
              <a:t>recolonisation</a:t>
            </a:r>
            <a:r>
              <a:rPr lang="nl-BE" sz="2200" dirty="0">
                <a:latin typeface="Calibri" panose="020F0502020204030204" pitchFamily="34" charset="0"/>
                <a:sym typeface="Wingdings" pitchFamily="2" charset="2"/>
              </a:rPr>
              <a:t>)</a:t>
            </a:r>
          </a:p>
          <a:p>
            <a:pPr marL="0" lvl="1" indent="-4572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5"/>
              </a:buBlip>
            </a:pPr>
            <a:r>
              <a:rPr lang="nl-BE" sz="2200" dirty="0">
                <a:latin typeface="Calibri" panose="020F0502020204030204" pitchFamily="34" charset="0"/>
                <a:sym typeface="Wingdings" pitchFamily="2" charset="2"/>
              </a:rPr>
              <a:t>Effect on bullfrog </a:t>
            </a:r>
            <a:r>
              <a:rPr lang="nl-BE" sz="2200" dirty="0" err="1">
                <a:latin typeface="Calibri" panose="020F0502020204030204" pitchFamily="34" charset="0"/>
                <a:sym typeface="Wingdings" pitchFamily="2" charset="2"/>
              </a:rPr>
              <a:t>larvae</a:t>
            </a:r>
            <a:endParaRPr lang="nl-BE" sz="2200" dirty="0">
              <a:latin typeface="Calibri" panose="020F0502020204030204" pitchFamily="34" charset="0"/>
              <a:sym typeface="Wingdings" pitchFamily="2" charset="2"/>
            </a:endParaRPr>
          </a:p>
          <a:p>
            <a:pPr marL="800100" lvl="1" indent="-342900" defTabSz="457200">
              <a:spcBef>
                <a:spcPct val="20000"/>
              </a:spcBef>
              <a:buSzPct val="100000"/>
              <a:buBlip>
                <a:blip r:embed="rId6"/>
              </a:buBlip>
            </a:pPr>
            <a:endParaRPr lang="nl-BE" sz="3200" dirty="0" smtClean="0">
              <a:solidFill>
                <a:schemeClr val="accent3"/>
              </a:solidFill>
              <a:latin typeface="+mj-lt"/>
              <a:sym typeface="Wingdings" pitchFamily="2" charset="2"/>
            </a:endParaRPr>
          </a:p>
          <a:p>
            <a:pPr marL="800100" lvl="1" indent="-342900" defTabSz="457200">
              <a:spcBef>
                <a:spcPct val="20000"/>
              </a:spcBef>
              <a:buSzPct val="100000"/>
              <a:buBlip>
                <a:blip r:embed="rId6"/>
              </a:buBlip>
            </a:pPr>
            <a:endParaRPr lang="nl-BE" sz="3200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55" y="2428532"/>
            <a:ext cx="378462" cy="2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566" y="2201929"/>
            <a:ext cx="392169" cy="40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7672" y="1821840"/>
            <a:ext cx="363629" cy="41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4735" y="2086171"/>
            <a:ext cx="378462" cy="3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el 2"/>
          <p:cNvSpPr>
            <a:spLocks noGrp="1"/>
          </p:cNvSpPr>
          <p:nvPr>
            <p:ph type="title"/>
          </p:nvPr>
        </p:nvSpPr>
        <p:spPr>
          <a:xfrm>
            <a:off x="735472" y="298800"/>
            <a:ext cx="7416000" cy="1116000"/>
          </a:xfrm>
        </p:spPr>
        <p:txBody>
          <a:bodyPr/>
          <a:lstStyle/>
          <a:p>
            <a:r>
              <a:rPr lang="nl-BE" dirty="0" err="1" smtClean="0"/>
              <a:t>Results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42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Community </a:t>
            </a:r>
            <a:r>
              <a:rPr lang="nl-BE" dirty="0" err="1" smtClean="0"/>
              <a:t>structure</a:t>
            </a:r>
            <a:endParaRPr lang="nl-BE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2" y="1864067"/>
            <a:ext cx="7884854" cy="324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778598" y="3082563"/>
            <a:ext cx="7734301" cy="821803"/>
          </a:xfrm>
          <a:prstGeom prst="rect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87" y="1725505"/>
            <a:ext cx="3765113" cy="381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3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Overall </a:t>
            </a:r>
            <a:r>
              <a:rPr lang="nl-BE" dirty="0" err="1" smtClean="0"/>
              <a:t>effects</a:t>
            </a:r>
            <a:r>
              <a:rPr lang="nl-BE" dirty="0" smtClean="0"/>
              <a:t> of </a:t>
            </a:r>
            <a:r>
              <a:rPr lang="nl-BE" dirty="0" err="1" smtClean="0"/>
              <a:t>biomanipulation</a:t>
            </a:r>
            <a:endParaRPr lang="nl-BE" i="1" dirty="0"/>
          </a:p>
        </p:txBody>
      </p:sp>
      <p:sp>
        <p:nvSpPr>
          <p:cNvPr id="15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1320800" y="1683610"/>
            <a:ext cx="5245100" cy="3672000"/>
          </a:xfrm>
        </p:spPr>
        <p:txBody>
          <a:bodyPr/>
          <a:lstStyle/>
          <a:p>
            <a:r>
              <a:rPr lang="en-US" dirty="0" smtClean="0"/>
              <a:t>Increased </a:t>
            </a:r>
            <a:r>
              <a:rPr lang="en-US" dirty="0"/>
              <a:t>zooplankton</a:t>
            </a:r>
          </a:p>
          <a:p>
            <a:r>
              <a:rPr lang="en-US" dirty="0" smtClean="0"/>
              <a:t>Increased </a:t>
            </a:r>
            <a:r>
              <a:rPr lang="en-US" dirty="0"/>
              <a:t>grazing on </a:t>
            </a:r>
            <a:r>
              <a:rPr lang="en-US" dirty="0" smtClean="0"/>
              <a:t>phytoplankton</a:t>
            </a:r>
          </a:p>
          <a:p>
            <a:r>
              <a:rPr lang="en-US" dirty="0"/>
              <a:t>Direct predation on tadpoles</a:t>
            </a:r>
          </a:p>
          <a:p>
            <a:r>
              <a:rPr lang="en-US" dirty="0"/>
              <a:t>Predation on facilitating species (TG, PS)</a:t>
            </a:r>
          </a:p>
          <a:p>
            <a:r>
              <a:rPr lang="en-US" dirty="0"/>
              <a:t>Indirect effects: </a:t>
            </a:r>
          </a:p>
          <a:p>
            <a:pPr lvl="1"/>
            <a:r>
              <a:rPr lang="en-US" dirty="0"/>
              <a:t>Nicer habitat </a:t>
            </a:r>
            <a:r>
              <a:rPr lang="en-US" dirty="0" smtClean="0"/>
              <a:t>with reduced </a:t>
            </a:r>
            <a:r>
              <a:rPr lang="en-US" dirty="0"/>
              <a:t>turbidity</a:t>
            </a:r>
          </a:p>
          <a:p>
            <a:pPr lvl="1"/>
            <a:r>
              <a:rPr lang="en-US" dirty="0" smtClean="0"/>
              <a:t>More </a:t>
            </a:r>
            <a:r>
              <a:rPr lang="en-US" dirty="0" err="1"/>
              <a:t>macrophytes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More macro-invertebrates predating </a:t>
            </a:r>
            <a:r>
              <a:rPr lang="en-US" dirty="0"/>
              <a:t>on tadpoles</a:t>
            </a:r>
          </a:p>
          <a:p>
            <a:endParaRPr lang="en-US" dirty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10999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8"/>
          <p:cNvSpPr txBox="1">
            <a:spLocks/>
          </p:cNvSpPr>
          <p:nvPr/>
        </p:nvSpPr>
        <p:spPr>
          <a:xfrm>
            <a:off x="834845" y="41091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BE" b="1" dirty="0" err="1" smtClean="0"/>
              <a:t>To</a:t>
            </a:r>
            <a:r>
              <a:rPr lang="nl-BE" b="1" dirty="0" smtClean="0"/>
              <a:t> do’s</a:t>
            </a:r>
            <a:endParaRPr lang="nl-BE" b="1" dirty="0"/>
          </a:p>
        </p:txBody>
      </p:sp>
      <p:sp>
        <p:nvSpPr>
          <p:cNvPr id="6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834845" y="1306193"/>
            <a:ext cx="6184900" cy="4856890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Drastically upscale management</a:t>
            </a:r>
          </a:p>
          <a:p>
            <a:pPr lvl="1">
              <a:buSzPct val="75000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Formalize rapid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response mechanism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Management plan</a:t>
            </a: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Funding</a:t>
            </a: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Scientific follow-up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Landscape ecology</a:t>
            </a:r>
          </a:p>
          <a:p>
            <a:pPr lvl="1">
              <a:buSzPct val="75000"/>
            </a:pPr>
            <a:r>
              <a:rPr lang="en-US" dirty="0">
                <a:latin typeface="Calibri" panose="020F0502020204030204" pitchFamily="34" charset="0"/>
              </a:rPr>
              <a:t>Network analysis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Intensify monitoring</a:t>
            </a: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Organize targeted surveillance</a:t>
            </a: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Draft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population models with regional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parameters</a:t>
            </a:r>
          </a:p>
          <a:p>
            <a:pPr lvl="1">
              <a:buSzPct val="75000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Upscale monitoring (e-DNA)</a:t>
            </a: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Horizon scan novel techniques</a:t>
            </a: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Capturing post-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metamorph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>
              <a:buSzPct val="75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Sterile male release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buBlip>
                <a:blip r:embed="rId2"/>
              </a:buBlip>
            </a:pP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Best practice for pond owners and managers</a:t>
            </a:r>
            <a:endParaRPr lang="en-US" dirty="0"/>
          </a:p>
          <a:p>
            <a:endParaRPr lang="nl-BE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12" y="2037882"/>
            <a:ext cx="4600722" cy="1745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66" y="283034"/>
            <a:ext cx="8068716" cy="1116000"/>
          </a:xfrm>
        </p:spPr>
        <p:txBody>
          <a:bodyPr/>
          <a:lstStyle/>
          <a:p>
            <a:r>
              <a:rPr lang="nl-BE" dirty="0" err="1" smtClean="0"/>
              <a:t>Where</a:t>
            </a:r>
            <a:r>
              <a:rPr lang="nl-BE" dirty="0" smtClean="0"/>
              <a:t> are we </a:t>
            </a:r>
            <a:r>
              <a:rPr lang="nl-BE" dirty="0" err="1" smtClean="0"/>
              <a:t>with</a:t>
            </a:r>
            <a:r>
              <a:rPr lang="nl-BE" dirty="0" smtClean="0"/>
              <a:t> managing IAS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6875" y="1583167"/>
            <a:ext cx="8126407" cy="3672000"/>
          </a:xfrm>
        </p:spPr>
        <p:txBody>
          <a:bodyPr/>
          <a:lstStyle/>
          <a:p>
            <a:r>
              <a:rPr lang="en-US" sz="2400" dirty="0" smtClean="0"/>
              <a:t>Horizon scanning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++ Some information available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Not on a regular basis</a:t>
            </a:r>
          </a:p>
          <a:p>
            <a:r>
              <a:rPr lang="en-US" sz="2400" dirty="0" smtClean="0"/>
              <a:t>Risk assessment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++ good protocols (ISEIA, </a:t>
            </a:r>
            <a:r>
              <a:rPr lang="en-US" sz="2400" dirty="0" err="1" smtClean="0">
                <a:solidFill>
                  <a:srgbClr val="00B050"/>
                </a:solidFill>
              </a:rPr>
              <a:t>Harmonia</a:t>
            </a:r>
            <a:r>
              <a:rPr lang="en-US" sz="2400" dirty="0" smtClean="0">
                <a:solidFill>
                  <a:srgbClr val="00B050"/>
                </a:solidFill>
              </a:rPr>
              <a:t>+)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they are not updated/used</a:t>
            </a:r>
          </a:p>
          <a:p>
            <a:r>
              <a:rPr lang="nl-BE" sz="2400" dirty="0" smtClean="0"/>
              <a:t>Surveillance</a:t>
            </a:r>
          </a:p>
          <a:p>
            <a:pPr lvl="1"/>
            <a:r>
              <a:rPr lang="nl-BE" sz="2400" dirty="0" smtClean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good</a:t>
            </a:r>
            <a:r>
              <a:rPr lang="nl-BE" sz="2400" dirty="0" smtClean="0">
                <a:solidFill>
                  <a:srgbClr val="00B050"/>
                </a:solidFill>
              </a:rPr>
              <a:t> </a:t>
            </a:r>
            <a:r>
              <a:rPr lang="nl-BE" sz="2400" dirty="0" err="1" smtClean="0">
                <a:solidFill>
                  <a:srgbClr val="00B050"/>
                </a:solidFill>
              </a:rPr>
              <a:t>passive</a:t>
            </a:r>
            <a:r>
              <a:rPr lang="nl-BE" sz="2400" dirty="0" smtClean="0">
                <a:solidFill>
                  <a:srgbClr val="00B050"/>
                </a:solidFill>
              </a:rPr>
              <a:t> surveillance </a:t>
            </a:r>
            <a:r>
              <a:rPr lang="nl-BE" sz="2400" dirty="0" err="1" smtClean="0">
                <a:solidFill>
                  <a:srgbClr val="00B050"/>
                </a:solidFill>
              </a:rPr>
              <a:t>with</a:t>
            </a:r>
            <a:r>
              <a:rPr lang="nl-BE" sz="2400" dirty="0" smtClean="0">
                <a:solidFill>
                  <a:srgbClr val="00B050"/>
                </a:solidFill>
              </a:rPr>
              <a:t> </a:t>
            </a:r>
            <a:r>
              <a:rPr lang="nl-BE" sz="2400" dirty="0" err="1" smtClean="0">
                <a:solidFill>
                  <a:srgbClr val="00B050"/>
                </a:solidFill>
              </a:rPr>
              <a:t>naturalists</a:t>
            </a:r>
            <a:endParaRPr lang="nl-BE" sz="2400" dirty="0" smtClean="0">
              <a:solidFill>
                <a:srgbClr val="00B050"/>
              </a:solidFill>
            </a:endParaRPr>
          </a:p>
          <a:p>
            <a:pPr lvl="1"/>
            <a:r>
              <a:rPr lang="nl-BE" sz="2400" dirty="0" smtClean="0">
                <a:solidFill>
                  <a:srgbClr val="FF0000"/>
                </a:solidFill>
              </a:rPr>
              <a:t>-- </a:t>
            </a:r>
            <a:r>
              <a:rPr lang="nl-BE" sz="2400" dirty="0" err="1" smtClean="0">
                <a:solidFill>
                  <a:srgbClr val="FF0000"/>
                </a:solidFill>
              </a:rPr>
              <a:t>little</a:t>
            </a:r>
            <a:r>
              <a:rPr lang="nl-BE" sz="2400" dirty="0" smtClean="0">
                <a:solidFill>
                  <a:srgbClr val="FF0000"/>
                </a:solidFill>
              </a:rPr>
              <a:t> </a:t>
            </a:r>
            <a:r>
              <a:rPr lang="nl-BE" sz="2400" dirty="0" err="1" smtClean="0">
                <a:solidFill>
                  <a:srgbClr val="FF0000"/>
                </a:solidFill>
              </a:rPr>
              <a:t>active</a:t>
            </a:r>
            <a:r>
              <a:rPr lang="nl-BE" sz="2400" dirty="0" smtClean="0">
                <a:solidFill>
                  <a:srgbClr val="FF0000"/>
                </a:solidFill>
              </a:rPr>
              <a:t> surveillance, </a:t>
            </a:r>
            <a:r>
              <a:rPr lang="nl-BE" sz="2400" dirty="0" err="1" smtClean="0">
                <a:solidFill>
                  <a:srgbClr val="FF0000"/>
                </a:solidFill>
              </a:rPr>
              <a:t>specific</a:t>
            </a:r>
            <a:r>
              <a:rPr lang="nl-BE" sz="2400" dirty="0" smtClean="0">
                <a:solidFill>
                  <a:srgbClr val="FF0000"/>
                </a:solidFill>
              </a:rPr>
              <a:t> stakeholders are </a:t>
            </a:r>
            <a:r>
              <a:rPr lang="nl-BE" sz="2400" dirty="0" err="1" smtClean="0">
                <a:solidFill>
                  <a:srgbClr val="FF0000"/>
                </a:solidFill>
              </a:rPr>
              <a:t>lacking</a:t>
            </a:r>
            <a:endParaRPr lang="nl-BE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93" y="1428197"/>
            <a:ext cx="2752889" cy="163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0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66" y="283034"/>
            <a:ext cx="7416000" cy="1116000"/>
          </a:xfrm>
        </p:spPr>
        <p:txBody>
          <a:bodyPr/>
          <a:lstStyle/>
          <a:p>
            <a:r>
              <a:rPr lang="nl-BE" dirty="0" err="1" smtClean="0"/>
              <a:t>Where</a:t>
            </a:r>
            <a:r>
              <a:rPr lang="nl-BE" dirty="0" smtClean="0"/>
              <a:t> are we in Belgium </a:t>
            </a:r>
            <a:r>
              <a:rPr lang="nl-BE" dirty="0" err="1" smtClean="0"/>
              <a:t>with</a:t>
            </a:r>
            <a:r>
              <a:rPr lang="nl-BE" dirty="0" smtClean="0"/>
              <a:t> IAS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226" y="936781"/>
            <a:ext cx="8126407" cy="3672000"/>
          </a:xfrm>
        </p:spPr>
        <p:txBody>
          <a:bodyPr/>
          <a:lstStyle/>
          <a:p>
            <a:r>
              <a:rPr lang="en-US" sz="2400" dirty="0" smtClean="0"/>
              <a:t>Invasion literacy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Awareness is (very) low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Invasion </a:t>
            </a:r>
            <a:r>
              <a:rPr lang="en-US" sz="2400" dirty="0" err="1" smtClean="0">
                <a:solidFill>
                  <a:srgbClr val="FF0000"/>
                </a:solidFill>
              </a:rPr>
              <a:t>denialism</a:t>
            </a:r>
            <a:r>
              <a:rPr lang="en-US" sz="2400" dirty="0" smtClean="0">
                <a:solidFill>
                  <a:srgbClr val="FF0000"/>
                </a:solidFill>
              </a:rPr>
              <a:t> is a growing trend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Fatigue amongst volunteers and managers</a:t>
            </a:r>
          </a:p>
          <a:p>
            <a:r>
              <a:rPr lang="en-US" sz="2400" dirty="0" smtClean="0"/>
              <a:t>Biosecurity</a:t>
            </a:r>
          </a:p>
          <a:p>
            <a:pPr lvl="1"/>
            <a:r>
              <a:rPr lang="nl-BE" sz="2400" dirty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pathway</a:t>
            </a:r>
            <a:r>
              <a:rPr lang="nl-BE" sz="2400" dirty="0" smtClean="0">
                <a:solidFill>
                  <a:srgbClr val="00B050"/>
                </a:solidFill>
              </a:rPr>
              <a:t> action </a:t>
            </a:r>
            <a:r>
              <a:rPr lang="nl-BE" sz="2400" dirty="0" err="1" smtClean="0">
                <a:solidFill>
                  <a:srgbClr val="00B050"/>
                </a:solidFill>
              </a:rPr>
              <a:t>plans</a:t>
            </a:r>
            <a:r>
              <a:rPr lang="nl-BE" sz="2400" dirty="0" smtClean="0">
                <a:solidFill>
                  <a:srgbClr val="00B050"/>
                </a:solidFill>
              </a:rPr>
              <a:t> in the making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-- biosecurity is virtually non-existent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2153" y="3666535"/>
            <a:ext cx="2811847" cy="305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40" y="3666534"/>
            <a:ext cx="4576713" cy="30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66" y="283034"/>
            <a:ext cx="7416000" cy="1116000"/>
          </a:xfrm>
        </p:spPr>
        <p:txBody>
          <a:bodyPr/>
          <a:lstStyle/>
          <a:p>
            <a:r>
              <a:rPr lang="nl-BE" dirty="0" err="1" smtClean="0"/>
              <a:t>Where</a:t>
            </a:r>
            <a:r>
              <a:rPr lang="nl-BE" dirty="0" smtClean="0"/>
              <a:t> are we in Belgium </a:t>
            </a:r>
            <a:r>
              <a:rPr lang="nl-BE" dirty="0" err="1" smtClean="0"/>
              <a:t>with</a:t>
            </a:r>
            <a:r>
              <a:rPr lang="nl-BE" dirty="0" smtClean="0"/>
              <a:t> IAS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6873" y="1189009"/>
            <a:ext cx="8126407" cy="3672000"/>
          </a:xfrm>
        </p:spPr>
        <p:txBody>
          <a:bodyPr/>
          <a:lstStyle/>
          <a:p>
            <a:r>
              <a:rPr lang="nl-BE" sz="2400" dirty="0"/>
              <a:t>Management</a:t>
            </a:r>
          </a:p>
          <a:p>
            <a:pPr lvl="1"/>
            <a:r>
              <a:rPr lang="nl-BE" sz="2400" dirty="0">
                <a:solidFill>
                  <a:srgbClr val="00B050"/>
                </a:solidFill>
              </a:rPr>
              <a:t>++ </a:t>
            </a:r>
            <a:r>
              <a:rPr lang="nl-BE" sz="2400" dirty="0" err="1">
                <a:solidFill>
                  <a:srgbClr val="00B050"/>
                </a:solidFill>
              </a:rPr>
              <a:t>Embryonic</a:t>
            </a:r>
            <a:r>
              <a:rPr lang="nl-BE" sz="2400" dirty="0">
                <a:solidFill>
                  <a:srgbClr val="00B050"/>
                </a:solidFill>
              </a:rPr>
              <a:t> community of </a:t>
            </a:r>
            <a:r>
              <a:rPr lang="nl-BE" sz="2400" dirty="0" err="1">
                <a:solidFill>
                  <a:srgbClr val="00B050"/>
                </a:solidFill>
              </a:rPr>
              <a:t>practice</a:t>
            </a:r>
            <a:endParaRPr lang="nl-BE" sz="2400" dirty="0">
              <a:solidFill>
                <a:srgbClr val="00B050"/>
              </a:solidFill>
            </a:endParaRPr>
          </a:p>
          <a:p>
            <a:pPr lvl="1"/>
            <a:r>
              <a:rPr lang="nl-BE" sz="2400" dirty="0">
                <a:solidFill>
                  <a:srgbClr val="00B050"/>
                </a:solidFill>
              </a:rPr>
              <a:t>++ </a:t>
            </a:r>
            <a:r>
              <a:rPr lang="nl-BE" sz="2400" dirty="0" err="1">
                <a:solidFill>
                  <a:srgbClr val="00B050"/>
                </a:solidFill>
              </a:rPr>
              <a:t>Manageability</a:t>
            </a:r>
            <a:r>
              <a:rPr lang="nl-BE" sz="2400" dirty="0">
                <a:solidFill>
                  <a:srgbClr val="00B050"/>
                </a:solidFill>
              </a:rPr>
              <a:t> &lt; Union List Species</a:t>
            </a:r>
          </a:p>
          <a:p>
            <a:pPr lvl="1"/>
            <a:r>
              <a:rPr lang="nl-BE" sz="2400" dirty="0">
                <a:solidFill>
                  <a:srgbClr val="FF0000"/>
                </a:solidFill>
              </a:rPr>
              <a:t>-- </a:t>
            </a:r>
            <a:r>
              <a:rPr lang="nl-BE" sz="2400" dirty="0" err="1">
                <a:solidFill>
                  <a:srgbClr val="FF0000"/>
                </a:solidFill>
              </a:rPr>
              <a:t>too</a:t>
            </a:r>
            <a:r>
              <a:rPr lang="nl-BE" sz="2400" dirty="0">
                <a:solidFill>
                  <a:srgbClr val="FF0000"/>
                </a:solidFill>
              </a:rPr>
              <a:t> </a:t>
            </a:r>
            <a:r>
              <a:rPr lang="nl-BE" sz="2400" dirty="0" err="1">
                <a:solidFill>
                  <a:srgbClr val="FF0000"/>
                </a:solidFill>
              </a:rPr>
              <a:t>much</a:t>
            </a:r>
            <a:r>
              <a:rPr lang="nl-BE" sz="2400" dirty="0">
                <a:solidFill>
                  <a:srgbClr val="FF0000"/>
                </a:solidFill>
              </a:rPr>
              <a:t> focus on Union list?</a:t>
            </a:r>
          </a:p>
          <a:p>
            <a:pPr lvl="1"/>
            <a:r>
              <a:rPr lang="nl-BE" sz="2400" dirty="0">
                <a:solidFill>
                  <a:srgbClr val="FF0000"/>
                </a:solidFill>
              </a:rPr>
              <a:t>-- </a:t>
            </a:r>
            <a:r>
              <a:rPr lang="nl-BE" sz="2400" dirty="0" err="1">
                <a:solidFill>
                  <a:srgbClr val="FF0000"/>
                </a:solidFill>
              </a:rPr>
              <a:t>lack</a:t>
            </a:r>
            <a:r>
              <a:rPr lang="nl-BE" sz="2400" dirty="0">
                <a:solidFill>
                  <a:srgbClr val="FF0000"/>
                </a:solidFill>
              </a:rPr>
              <a:t> of </a:t>
            </a:r>
            <a:r>
              <a:rPr lang="nl-BE" sz="2400" dirty="0" err="1">
                <a:solidFill>
                  <a:srgbClr val="FF0000"/>
                </a:solidFill>
              </a:rPr>
              <a:t>coordination</a:t>
            </a:r>
            <a:endParaRPr lang="nl-BE" sz="2400" dirty="0">
              <a:solidFill>
                <a:srgbClr val="FF0000"/>
              </a:solidFill>
            </a:endParaRPr>
          </a:p>
          <a:p>
            <a:pPr lvl="1"/>
            <a:r>
              <a:rPr lang="nl-BE" sz="2400" dirty="0">
                <a:solidFill>
                  <a:srgbClr val="FF0000"/>
                </a:solidFill>
              </a:rPr>
              <a:t>-- </a:t>
            </a:r>
            <a:r>
              <a:rPr lang="nl-BE" sz="2400" dirty="0" err="1">
                <a:solidFill>
                  <a:srgbClr val="FF0000"/>
                </a:solidFill>
              </a:rPr>
              <a:t>Lack</a:t>
            </a:r>
            <a:r>
              <a:rPr lang="nl-BE" sz="2400" dirty="0">
                <a:solidFill>
                  <a:srgbClr val="FF0000"/>
                </a:solidFill>
              </a:rPr>
              <a:t> of </a:t>
            </a:r>
            <a:r>
              <a:rPr lang="nl-BE" sz="2400" dirty="0" err="1">
                <a:solidFill>
                  <a:srgbClr val="FF0000"/>
                </a:solidFill>
              </a:rPr>
              <a:t>ambition</a:t>
            </a:r>
            <a:endParaRPr lang="nl-BE" sz="2400" dirty="0">
              <a:solidFill>
                <a:srgbClr val="FF00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On the ground capacity for management</a:t>
            </a:r>
          </a:p>
          <a:p>
            <a:pPr lvl="1"/>
            <a:r>
              <a:rPr lang="nl-BE" sz="2400" dirty="0" smtClean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pathway</a:t>
            </a:r>
            <a:r>
              <a:rPr lang="nl-BE" sz="2400" dirty="0" smtClean="0">
                <a:solidFill>
                  <a:srgbClr val="00B050"/>
                </a:solidFill>
              </a:rPr>
              <a:t> action </a:t>
            </a:r>
            <a:r>
              <a:rPr lang="nl-BE" sz="2400" dirty="0" err="1" smtClean="0">
                <a:solidFill>
                  <a:srgbClr val="00B050"/>
                </a:solidFill>
              </a:rPr>
              <a:t>plans</a:t>
            </a:r>
            <a:r>
              <a:rPr lang="nl-BE" sz="2400" dirty="0" smtClean="0">
                <a:solidFill>
                  <a:srgbClr val="00B050"/>
                </a:solidFill>
              </a:rPr>
              <a:t> in the making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nl-BE" sz="2400" dirty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dedicated</a:t>
            </a:r>
            <a:r>
              <a:rPr lang="nl-BE" sz="2400" dirty="0" smtClean="0">
                <a:solidFill>
                  <a:srgbClr val="00B050"/>
                </a:solidFill>
              </a:rPr>
              <a:t> </a:t>
            </a:r>
            <a:r>
              <a:rPr lang="nl-BE" sz="2400" dirty="0" err="1" smtClean="0">
                <a:solidFill>
                  <a:srgbClr val="00B050"/>
                </a:solidFill>
              </a:rPr>
              <a:t>projects</a:t>
            </a:r>
            <a:endParaRPr lang="nl-BE" sz="2400" dirty="0" smtClean="0">
              <a:solidFill>
                <a:srgbClr val="00B050"/>
              </a:solidFill>
            </a:endParaRPr>
          </a:p>
          <a:p>
            <a:pPr lvl="1"/>
            <a:r>
              <a:rPr lang="nl-BE" sz="2400" dirty="0" smtClean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Social</a:t>
            </a:r>
            <a:r>
              <a:rPr lang="nl-BE" sz="2400" dirty="0" smtClean="0">
                <a:solidFill>
                  <a:srgbClr val="00B050"/>
                </a:solidFill>
              </a:rPr>
              <a:t> </a:t>
            </a:r>
            <a:r>
              <a:rPr lang="nl-BE" sz="2400" dirty="0" err="1" smtClean="0">
                <a:solidFill>
                  <a:srgbClr val="00B050"/>
                </a:solidFill>
              </a:rPr>
              <a:t>economy</a:t>
            </a:r>
            <a:r>
              <a:rPr lang="nl-BE" sz="2400" dirty="0" smtClean="0">
                <a:solidFill>
                  <a:srgbClr val="00B050"/>
                </a:solidFill>
              </a:rPr>
              <a:t> companies</a:t>
            </a:r>
          </a:p>
          <a:p>
            <a:pPr lvl="1"/>
            <a:r>
              <a:rPr lang="nl-BE" sz="2400" dirty="0" smtClean="0">
                <a:solidFill>
                  <a:srgbClr val="00B050"/>
                </a:solidFill>
              </a:rPr>
              <a:t>++ </a:t>
            </a:r>
            <a:r>
              <a:rPr lang="nl-BE" sz="2400" dirty="0" err="1" smtClean="0">
                <a:solidFill>
                  <a:srgbClr val="00B050"/>
                </a:solidFill>
              </a:rPr>
              <a:t>Volunteer</a:t>
            </a:r>
            <a:r>
              <a:rPr lang="nl-BE" sz="2400" dirty="0" smtClean="0">
                <a:solidFill>
                  <a:srgbClr val="00B050"/>
                </a:solidFill>
              </a:rPr>
              <a:t> </a:t>
            </a:r>
            <a:r>
              <a:rPr lang="nl-BE" sz="2400" dirty="0" err="1" smtClean="0">
                <a:solidFill>
                  <a:srgbClr val="00B050"/>
                </a:solidFill>
              </a:rPr>
              <a:t>involvement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-- Private initiatives and businesses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-- Government rapid response </a:t>
            </a:r>
            <a:r>
              <a:rPr lang="en-US" sz="2400" dirty="0" smtClean="0">
                <a:solidFill>
                  <a:srgbClr val="FF0000"/>
                </a:solidFill>
              </a:rPr>
              <a:t>team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37" y="5281448"/>
            <a:ext cx="2676633" cy="15056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163" y="2796409"/>
            <a:ext cx="1816624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77" y="838857"/>
            <a:ext cx="1590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76" y="1782818"/>
            <a:ext cx="1438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50" y="3530161"/>
            <a:ext cx="1847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96" y="4127930"/>
            <a:ext cx="1443859" cy="11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683" y="5506125"/>
            <a:ext cx="3465186" cy="836317"/>
          </a:xfrm>
        </p:spPr>
        <p:txBody>
          <a:bodyPr/>
          <a:lstStyle/>
          <a:p>
            <a:pPr algn="r"/>
            <a:r>
              <a:rPr lang="nl-BE" dirty="0" err="1" smtClean="0">
                <a:solidFill>
                  <a:srgbClr val="FFFF00"/>
                </a:solidFill>
              </a:rPr>
              <a:t>Thank</a:t>
            </a:r>
            <a:r>
              <a:rPr lang="nl-BE" dirty="0" smtClean="0">
                <a:solidFill>
                  <a:srgbClr val="FFFF00"/>
                </a:solidFill>
              </a:rPr>
              <a:t> </a:t>
            </a:r>
            <a:r>
              <a:rPr lang="nl-BE" dirty="0" err="1" smtClean="0">
                <a:solidFill>
                  <a:srgbClr val="FFFF00"/>
                </a:solidFill>
              </a:rPr>
              <a:t>you</a:t>
            </a:r>
            <a:r>
              <a:rPr lang="nl-BE" dirty="0" smtClean="0">
                <a:solidFill>
                  <a:srgbClr val="FFFF00"/>
                </a:solidFill>
              </a:rPr>
              <a:t> !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2334149" y="225224"/>
            <a:ext cx="6480720" cy="2663825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0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nl-BE" sz="1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nl-BE" sz="1600" i="1" dirty="0" smtClean="0">
                <a:solidFill>
                  <a:schemeClr val="bg1"/>
                </a:solidFill>
              </a:rPr>
              <a:t>Wildlife Management &amp; Non-native species team</a:t>
            </a:r>
            <a:endParaRPr lang="nl-BE" sz="1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1600" i="1" dirty="0" smtClean="0">
                <a:solidFill>
                  <a:schemeClr val="bg1"/>
                </a:solidFill>
              </a:rPr>
              <a:t>Research Institute for Nature and Forest</a:t>
            </a:r>
            <a:r>
              <a:rPr lang="en-US" sz="1600" dirty="0" smtClean="0">
                <a:solidFill>
                  <a:schemeClr val="bg1"/>
                </a:solidFill>
              </a:rPr>
              <a:t> </a:t>
            </a:r>
            <a:r>
              <a:rPr lang="nl-BE" sz="1600" dirty="0" smtClean="0">
                <a:solidFill>
                  <a:schemeClr val="bg1"/>
                </a:solidFill>
              </a:rPr>
              <a:t>(INBO)</a:t>
            </a:r>
          </a:p>
          <a:p>
            <a:pPr marL="0" indent="0" algn="r">
              <a:buNone/>
            </a:pPr>
            <a:r>
              <a:rPr lang="nl-BE" sz="1600" dirty="0" smtClean="0">
                <a:solidFill>
                  <a:schemeClr val="bg1"/>
                </a:solidFill>
              </a:rPr>
              <a:t>Kliniekstraat 25, B-1070 Brussel</a:t>
            </a:r>
          </a:p>
          <a:p>
            <a:pPr marL="0" indent="0" algn="r">
              <a:buNone/>
            </a:pPr>
            <a:r>
              <a:rPr lang="nl-BE" sz="1600" dirty="0" smtClean="0">
                <a:solidFill>
                  <a:schemeClr val="bg1"/>
                </a:solidFill>
              </a:rPr>
              <a:t>tel +32 2 525 02 04 | gsm +32 496 62 61 78</a:t>
            </a:r>
          </a:p>
          <a:p>
            <a:pPr marL="0" indent="0" algn="r">
              <a:buNone/>
            </a:pPr>
            <a:r>
              <a:rPr lang="nl-BE" sz="1600" dirty="0" smtClean="0">
                <a:solidFill>
                  <a:schemeClr val="bg1"/>
                </a:solidFill>
                <a:hlinkClick r:id="rId7"/>
              </a:rPr>
              <a:t>tim.adriaens@inbo.be</a:t>
            </a:r>
            <a:endParaRPr lang="nl-BE" sz="16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nl-BE" sz="1600" dirty="0">
                <a:hlinkClick r:id="rId8"/>
              </a:rPr>
              <a:t>@</a:t>
            </a:r>
            <a:r>
              <a:rPr lang="nl-BE" sz="1600" dirty="0" err="1">
                <a:hlinkClick r:id="rId8"/>
              </a:rPr>
              <a:t>AdriaensTim</a:t>
            </a:r>
            <a:endParaRPr lang="nl-NL" sz="1600" dirty="0" smtClean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74" y="1794642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9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_INBO_English_newlogoVO-2014">
  <a:themeElements>
    <a:clrScheme name="INBO">
      <a:dk1>
        <a:srgbClr val="373636"/>
      </a:dk1>
      <a:lt1>
        <a:sysClr val="window" lastClr="FFFFFF"/>
      </a:lt1>
      <a:dk2>
        <a:srgbClr val="C04384"/>
      </a:dk2>
      <a:lt2>
        <a:srgbClr val="F6F5F3"/>
      </a:lt2>
      <a:accent1>
        <a:srgbClr val="C04384"/>
      </a:accent1>
      <a:accent2>
        <a:srgbClr val="356196"/>
      </a:accent2>
      <a:accent3>
        <a:srgbClr val="843860"/>
      </a:accent3>
      <a:accent4>
        <a:srgbClr val="C2C444"/>
      </a:accent4>
      <a:accent5>
        <a:srgbClr val="373636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INBO">
      <a:dk1>
        <a:srgbClr val="373636"/>
      </a:dk1>
      <a:lt1>
        <a:sysClr val="window" lastClr="FFFFFF"/>
      </a:lt1>
      <a:dk2>
        <a:srgbClr val="C04384"/>
      </a:dk2>
      <a:lt2>
        <a:srgbClr val="F6F5F3"/>
      </a:lt2>
      <a:accent1>
        <a:srgbClr val="C04384"/>
      </a:accent1>
      <a:accent2>
        <a:srgbClr val="356196"/>
      </a:accent2>
      <a:accent3>
        <a:srgbClr val="843860"/>
      </a:accent3>
      <a:accent4>
        <a:srgbClr val="C2C444"/>
      </a:accent4>
      <a:accent5>
        <a:srgbClr val="373636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Presentatie_INBO_English_newlogoVO-2014</Template>
  <TotalTime>8154</TotalTime>
  <Words>2223</Words>
  <Application>Microsoft Office PowerPoint</Application>
  <PresentationFormat>Diavoorstelling (4:3)</PresentationFormat>
  <Paragraphs>532</Paragraphs>
  <Slides>100</Slides>
  <Notes>74</Notes>
  <HiddenSlides>6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100</vt:i4>
      </vt:variant>
    </vt:vector>
  </HeadingPairs>
  <TitlesOfParts>
    <vt:vector size="102" baseType="lpstr">
      <vt:lpstr>Presentatie_INBO_English_newlogoVO-2014</vt:lpstr>
      <vt:lpstr>Aangepast ontwerp</vt:lpstr>
      <vt:lpstr> Managing invasives in Belgium - (not) nearly there (yet) -</vt:lpstr>
      <vt:lpstr>PowerPoint-presentatie</vt:lpstr>
      <vt:lpstr>PowerPoint-presentatie</vt:lpstr>
      <vt:lpstr>Trends in non-natives</vt:lpstr>
      <vt:lpstr>PowerPoint-presentatie</vt:lpstr>
      <vt:lpstr>PowerPoint-presentatie</vt:lpstr>
      <vt:lpstr>PowerPoint-presentatie</vt:lpstr>
      <vt:lpstr>PowerPoint-presentatie</vt:lpstr>
      <vt:lpstr>Ecosystem integrity</vt:lpstr>
      <vt:lpstr>PowerPoint-presentatie</vt:lpstr>
      <vt:lpstr>PowerPoint-presentatie</vt:lpstr>
      <vt:lpstr>Huge management costs</vt:lpstr>
      <vt:lpstr>Introduction pathways</vt:lpstr>
      <vt:lpstr>Entomophagy</vt:lpstr>
      <vt:lpstr>PowerPoint-presentatie</vt:lpstr>
      <vt:lpstr>PowerPoint-presentatie</vt:lpstr>
      <vt:lpstr>PowerPoint-presentatie</vt:lpstr>
      <vt:lpstr>PowerPoint-presentatie</vt:lpstr>
      <vt:lpstr>Escapees</vt:lpstr>
      <vt:lpstr>Invasive orchids: weeds we hate to love</vt:lpstr>
      <vt:lpstr>Box tree moth: threat and opportunity ?</vt:lpstr>
      <vt:lpstr>PowerPoint-presentatie</vt:lpstr>
      <vt:lpstr>PowerPoint-presentatie</vt:lpstr>
      <vt:lpstr>PowerPoint-presentatie</vt:lpstr>
      <vt:lpstr>PowerPoint-presentatie</vt:lpstr>
      <vt:lpstr>Control vs rapid response</vt:lpstr>
      <vt:lpstr>Limiting spread</vt:lpstr>
      <vt:lpstr>Approach</vt:lpstr>
      <vt:lpstr>Surveillance</vt:lpstr>
      <vt:lpstr>Early warning</vt:lpstr>
      <vt:lpstr>PowerPoint-presentatie</vt:lpstr>
      <vt:lpstr>Sacred ibis</vt:lpstr>
      <vt:lpstr>Ruddy duck</vt:lpstr>
      <vt:lpstr>Asian hornet</vt:lpstr>
      <vt:lpstr>Chinese muntjac</vt:lpstr>
      <vt:lpstr>Egyptian goose</vt:lpstr>
      <vt:lpstr>Harlequin ladybird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Pallas squirrel</vt:lpstr>
      <vt:lpstr>PowerPoint-presentatie</vt:lpstr>
      <vt:lpstr>Invasion history</vt:lpstr>
      <vt:lpstr>PowerPoint-presentatie</vt:lpstr>
      <vt:lpstr>PowerPoint-presentatie</vt:lpstr>
      <vt:lpstr>Lettre du ministre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Eradication</vt:lpstr>
      <vt:lpstr>PowerPoint-presentatie</vt:lpstr>
      <vt:lpstr>PowerPoint-presentatie</vt:lpstr>
      <vt:lpstr>PowerPoint-presentatie</vt:lpstr>
      <vt:lpstr>PowerPoint-presentatie</vt:lpstr>
      <vt:lpstr>Results</vt:lpstr>
      <vt:lpstr>PowerPoint-presentatie</vt:lpstr>
      <vt:lpstr>Budget</vt:lpstr>
      <vt:lpstr>Budget</vt:lpstr>
      <vt:lpstr>Success factors </vt:lpstr>
      <vt:lpstr>Insular context</vt:lpstr>
      <vt:lpstr>Suggestions for improvement</vt:lpstr>
      <vt:lpstr>Situation in Europe</vt:lpstr>
      <vt:lpstr>Other species of concern</vt:lpstr>
      <vt:lpstr>PowerPoint-presentatie</vt:lpstr>
      <vt:lpstr>Mindset</vt:lpstr>
      <vt:lpstr>Life history traits</vt:lpstr>
      <vt:lpstr>Impact</vt:lpstr>
      <vt:lpstr>American bullfrog Lithobates catesbeianus</vt:lpstr>
      <vt:lpstr>PowerPoint-presentatie</vt:lpstr>
      <vt:lpstr>Distribution</vt:lpstr>
      <vt:lpstr>Distribution</vt:lpstr>
      <vt:lpstr>PowerPoint-presentatie</vt:lpstr>
      <vt:lpstr>PowerPoint-presentatie</vt:lpstr>
      <vt:lpstr>PowerPoint-presentatie</vt:lpstr>
      <vt:lpstr>Management in Flanders</vt:lpstr>
      <vt:lpstr>Management strategy</vt:lpstr>
      <vt:lpstr>Management challenge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Density</vt:lpstr>
      <vt:lpstr>Catchability</vt:lpstr>
      <vt:lpstr>Mitigation</vt:lpstr>
      <vt:lpstr>Results</vt:lpstr>
      <vt:lpstr>Community structure</vt:lpstr>
      <vt:lpstr>Overall effects of biomanipulation</vt:lpstr>
      <vt:lpstr>PowerPoint-presentatie</vt:lpstr>
      <vt:lpstr>Where are we with managing IAS</vt:lpstr>
      <vt:lpstr>Where are we in Belgium with IAS</vt:lpstr>
      <vt:lpstr>Where are we in Belgium with IAS</vt:lpstr>
      <vt:lpstr>Thank you !</vt:lpstr>
      <vt:lpstr>Risk management</vt:lpstr>
    </vt:vector>
  </TitlesOfParts>
  <Company>INBO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Eradication rapide</dc:title>
  <dc:creator>ADRIAENS, Tim</dc:creator>
  <cp:lastModifiedBy>Tim</cp:lastModifiedBy>
  <cp:revision>267</cp:revision>
  <dcterms:created xsi:type="dcterms:W3CDTF">2016-10-04T15:52:02Z</dcterms:created>
  <dcterms:modified xsi:type="dcterms:W3CDTF">2018-04-13T07:12:33Z</dcterms:modified>
</cp:coreProperties>
</file>