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832" r:id="rId1"/>
    <p:sldMasterId id="2147483652" r:id="rId2"/>
  </p:sldMasterIdLst>
  <p:notesMasterIdLst>
    <p:notesMasterId r:id="rId24"/>
  </p:notesMasterIdLst>
  <p:sldIdLst>
    <p:sldId id="257" r:id="rId3"/>
    <p:sldId id="259" r:id="rId4"/>
    <p:sldId id="280" r:id="rId5"/>
    <p:sldId id="275" r:id="rId6"/>
    <p:sldId id="267" r:id="rId7"/>
    <p:sldId id="274" r:id="rId8"/>
    <p:sldId id="279" r:id="rId9"/>
    <p:sldId id="278" r:id="rId10"/>
    <p:sldId id="262" r:id="rId11"/>
    <p:sldId id="270" r:id="rId12"/>
    <p:sldId id="264" r:id="rId13"/>
    <p:sldId id="269" r:id="rId14"/>
    <p:sldId id="283" r:id="rId15"/>
    <p:sldId id="281" r:id="rId16"/>
    <p:sldId id="282" r:id="rId17"/>
    <p:sldId id="276" r:id="rId18"/>
    <p:sldId id="272" r:id="rId19"/>
    <p:sldId id="273" r:id="rId20"/>
    <p:sldId id="284" r:id="rId21"/>
    <p:sldId id="289" r:id="rId22"/>
    <p:sldId id="287" r:id="rId23"/>
  </p:sldIdLst>
  <p:sldSz cx="9144000" cy="6858000" type="screen4x3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205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346B"/>
    <a:srgbClr val="AC0000"/>
    <a:srgbClr val="000000"/>
    <a:srgbClr val="FFFFFF"/>
    <a:srgbClr val="7C000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2819" autoAdjust="0"/>
  </p:normalViewPr>
  <p:slideViewPr>
    <p:cSldViewPr showGuides="1">
      <p:cViewPr varScale="1">
        <p:scale>
          <a:sx n="64" d="100"/>
          <a:sy n="64" d="100"/>
        </p:scale>
        <p:origin x="-942" y="-96"/>
      </p:cViewPr>
      <p:guideLst>
        <p:guide orient="horz" pos="2205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it-IT" altLang="it-IT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it-IT" altLang="it-IT"/>
          </a:p>
        </p:txBody>
      </p:sp>
      <p:sp>
        <p:nvSpPr>
          <p:cNvPr id="389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it-IT" altLang="it-IT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C36BF34-9943-4274-A87C-CF589B248CB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36337476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5" charset="0"/>
        <a:ea typeface="ＭＳ Ｐゴシック" pitchFamily="-105" charset="-128"/>
        <a:cs typeface="ＭＳ Ｐゴシック" pitchFamily="-10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5" charset="0"/>
        <a:ea typeface="ＭＳ Ｐゴシック" pitchFamily="-10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5" charset="0"/>
        <a:ea typeface="ヒラギノ角ゴ Pro W3" charset="-128"/>
        <a:cs typeface="ヒラギノ角ゴ Pro W3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5" charset="0"/>
        <a:ea typeface="ヒラギノ角ゴ Pro W3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5" charset="0"/>
        <a:ea typeface="Geneva" pitchFamily="-112" charset="-128"/>
        <a:cs typeface="Geneva" pitchFamily="-84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36BF34-9943-4274-A87C-CF589B248CBB}" type="slidenum">
              <a:rPr lang="it-IT" altLang="it-IT" smtClean="0"/>
              <a:pPr/>
              <a:t>5</a:t>
            </a:fld>
            <a:endParaRPr lang="it-IT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xmlns="" val="3236312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xmlns="" val="3704774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xmlns="" val="20814712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DFB1A8AD-0920-4026-A304-DC5CB896C8BA}" type="datetime1">
              <a:rPr lang="it-IT" altLang="it-IT"/>
              <a:pPr/>
              <a:t>12/04/2018</a:t>
            </a:fld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8C5E4556-75FD-4D7C-9226-5D9E7EE8198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23656102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xmlns="" val="283154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xmlns="" val="16735839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xmlns="" val="42689371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533400" y="1333500"/>
            <a:ext cx="4114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800600" y="1333500"/>
            <a:ext cx="4114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xmlns="" val="22288243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xmlns="" val="40459439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</p:spTree>
    <p:extLst>
      <p:ext uri="{BB962C8B-B14F-4D97-AF65-F5344CB8AC3E}">
        <p14:creationId xmlns:p14="http://schemas.microsoft.com/office/powerpoint/2010/main" xmlns="" val="25443733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10026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xmlns="" val="12071573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xmlns="" val="37931305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xmlns="" val="12659802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xmlns="" val="2562557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819900" y="-228600"/>
            <a:ext cx="2095500" cy="5676900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533400" y="-228600"/>
            <a:ext cx="6134100" cy="56769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xmlns="" val="867094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xmlns="" val="2740342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xmlns="" val="2389207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xmlns="" val="2852680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</p:spTree>
    <p:extLst>
      <p:ext uri="{BB962C8B-B14F-4D97-AF65-F5344CB8AC3E}">
        <p14:creationId xmlns:p14="http://schemas.microsoft.com/office/powerpoint/2010/main" xmlns="" val="3121461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301411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xmlns="" val="3875107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xmlns="" val="3476542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4"/>
          <p:cNvSpPr>
            <a:spLocks noChangeShapeType="1"/>
          </p:cNvSpPr>
          <p:nvPr userDrawn="1"/>
        </p:nvSpPr>
        <p:spPr bwMode="auto">
          <a:xfrm flipV="1">
            <a:off x="0" y="906463"/>
            <a:ext cx="9144000" cy="7937"/>
          </a:xfrm>
          <a:prstGeom prst="line">
            <a:avLst/>
          </a:prstGeom>
          <a:noFill/>
          <a:ln w="9525">
            <a:solidFill>
              <a:srgbClr val="17217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it-IT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pic>
        <p:nvPicPr>
          <p:cNvPr id="13315" name="Immagine 9" descr="PPT_ScienzeFarmaceutiche-03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264275"/>
            <a:ext cx="9144000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63" r:id="rId1"/>
    <p:sldLayoutId id="2147484364" r:id="rId2"/>
    <p:sldLayoutId id="2147484365" r:id="rId3"/>
    <p:sldLayoutId id="2147484366" r:id="rId4"/>
    <p:sldLayoutId id="2147484367" r:id="rId5"/>
    <p:sldLayoutId id="2147484368" r:id="rId6"/>
    <p:sldLayoutId id="2147484369" r:id="rId7"/>
    <p:sldLayoutId id="2147484370" r:id="rId8"/>
    <p:sldLayoutId id="2147484371" r:id="rId9"/>
    <p:sldLayoutId id="2147484372" r:id="rId10"/>
    <p:sldLayoutId id="2147484373" r:id="rId11"/>
    <p:sldLayoutId id="2147484386" r:id="rId1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Geneva" pitchFamily="-112" charset="-128"/>
          <a:cs typeface="Geneva" pitchFamily="-8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Line 4"/>
          <p:cNvSpPr>
            <a:spLocks noChangeShapeType="1"/>
          </p:cNvSpPr>
          <p:nvPr/>
        </p:nvSpPr>
        <p:spPr bwMode="auto">
          <a:xfrm>
            <a:off x="533400" y="906463"/>
            <a:ext cx="8610600" cy="0"/>
          </a:xfrm>
          <a:prstGeom prst="line">
            <a:avLst/>
          </a:prstGeom>
          <a:noFill/>
          <a:ln w="9525">
            <a:solidFill>
              <a:srgbClr val="17217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it-IT">
              <a:latin typeface="Arial" pitchFamily="-105" charset="0"/>
              <a:ea typeface="ＭＳ Ｐゴシック" pitchFamily="-105" charset="-128"/>
            </a:endParaRPr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69950" y="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stile</a:t>
            </a:r>
          </a:p>
        </p:txBody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333500"/>
            <a:ext cx="8382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pic>
        <p:nvPicPr>
          <p:cNvPr id="26629" name="Immagine 10" descr="PPT_ScienzeFarmaceutiche-07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0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74" r:id="rId1"/>
    <p:sldLayoutId id="2147484375" r:id="rId2"/>
    <p:sldLayoutId id="2147484376" r:id="rId3"/>
    <p:sldLayoutId id="2147484377" r:id="rId4"/>
    <p:sldLayoutId id="2147484378" r:id="rId5"/>
    <p:sldLayoutId id="2147484379" r:id="rId6"/>
    <p:sldLayoutId id="2147484380" r:id="rId7"/>
    <p:sldLayoutId id="2147484381" r:id="rId8"/>
    <p:sldLayoutId id="2147484382" r:id="rId9"/>
    <p:sldLayoutId id="2147484383" r:id="rId10"/>
    <p:sldLayoutId id="214748438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71B5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71B50"/>
          </a:solidFill>
          <a:latin typeface="Trebuchet MS" pitchFamily="-105" charset="0"/>
          <a:ea typeface="ＭＳ Ｐゴシック" pitchFamily="-105" charset="-128"/>
          <a:cs typeface="ＭＳ Ｐゴシック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71B50"/>
          </a:solidFill>
          <a:latin typeface="Trebuchet MS" pitchFamily="-105" charset="0"/>
          <a:ea typeface="ＭＳ Ｐゴシック" pitchFamily="-105" charset="-128"/>
          <a:cs typeface="ＭＳ Ｐゴシック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71B50"/>
          </a:solidFill>
          <a:latin typeface="Trebuchet MS" pitchFamily="-105" charset="0"/>
          <a:ea typeface="ＭＳ Ｐゴシック" pitchFamily="-105" charset="-128"/>
          <a:cs typeface="ＭＳ Ｐゴシック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71B50"/>
          </a:solidFill>
          <a:latin typeface="Trebuchet MS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rgbClr val="071B50"/>
          </a:solidFill>
          <a:latin typeface="Trebuchet MS" pitchFamily="-105" charset="0"/>
          <a:ea typeface="ＭＳ Ｐゴシック" pitchFamily="-105" charset="-128"/>
          <a:cs typeface="ＭＳ Ｐゴシック" pitchFamily="-105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rgbClr val="071B50"/>
          </a:solidFill>
          <a:latin typeface="Trebuchet MS" pitchFamily="-105" charset="0"/>
          <a:ea typeface="ＭＳ Ｐゴシック" pitchFamily="-105" charset="-128"/>
          <a:cs typeface="ＭＳ Ｐゴシック" pitchFamily="-105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rgbClr val="071B50"/>
          </a:solidFill>
          <a:latin typeface="Trebuchet MS" pitchFamily="-105" charset="0"/>
          <a:ea typeface="ＭＳ Ｐゴシック" pitchFamily="-105" charset="-128"/>
          <a:cs typeface="ＭＳ Ｐゴシック" pitchFamily="-105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rgbClr val="071B50"/>
          </a:solidFill>
          <a:latin typeface="Trebuchet MS" pitchFamily="-105" charset="0"/>
          <a:ea typeface="ＭＳ Ｐゴシック" pitchFamily="-105" charset="-128"/>
          <a:cs typeface="ＭＳ Ｐゴシック" pitchFamily="-105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42424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424242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424242"/>
          </a:solidFill>
          <a:latin typeface="+mn-lt"/>
          <a:ea typeface="ヒラギノ角ゴ Pro W3" charset="-128"/>
          <a:cs typeface="ヒラギノ角ゴ Pro W3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424242"/>
          </a:solidFill>
          <a:latin typeface="+mn-lt"/>
          <a:ea typeface="ヒラギノ角ゴ Pro W3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424242"/>
          </a:solidFill>
          <a:latin typeface="+mn-lt"/>
          <a:ea typeface="Geneva" pitchFamily="-112" charset="-128"/>
          <a:cs typeface="Geneva" pitchFamily="-8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424242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424242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424242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424242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5" Type="http://schemas.openxmlformats.org/officeDocument/2006/relationships/image" Target="../media/image9.pn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3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5" Type="http://schemas.openxmlformats.org/officeDocument/2006/relationships/image" Target="../media/image39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jpeg"/><Relationship Id="rId5" Type="http://schemas.openxmlformats.org/officeDocument/2006/relationships/image" Target="../media/image15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9.jpeg"/><Relationship Id="rId5" Type="http://schemas.openxmlformats.org/officeDocument/2006/relationships/image" Target="../media/image9.pn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emf"/><Relationship Id="rId3" Type="http://schemas.openxmlformats.org/officeDocument/2006/relationships/image" Target="../media/image5.jpeg"/><Relationship Id="rId7" Type="http://schemas.openxmlformats.org/officeDocument/2006/relationships/image" Target="../media/image52.png"/><Relationship Id="rId12" Type="http://schemas.openxmlformats.org/officeDocument/2006/relationships/image" Target="../media/image5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11" Type="http://schemas.openxmlformats.org/officeDocument/2006/relationships/image" Target="../media/image56.jpeg"/><Relationship Id="rId5" Type="http://schemas.openxmlformats.org/officeDocument/2006/relationships/image" Target="../media/image7.jpeg"/><Relationship Id="rId10" Type="http://schemas.openxmlformats.org/officeDocument/2006/relationships/image" Target="../media/image55.png"/><Relationship Id="rId4" Type="http://schemas.openxmlformats.org/officeDocument/2006/relationships/image" Target="../media/image6.jpeg"/><Relationship Id="rId9" Type="http://schemas.openxmlformats.org/officeDocument/2006/relationships/image" Target="../media/image54.jpeg"/><Relationship Id="rId1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jpeg"/><Relationship Id="rId3" Type="http://schemas.openxmlformats.org/officeDocument/2006/relationships/image" Target="../media/image19.gif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2" Type="http://schemas.openxmlformats.org/officeDocument/2006/relationships/image" Target="../media/image18.gif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5" Type="http://schemas.openxmlformats.org/officeDocument/2006/relationships/image" Target="../media/image3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Relationship Id="rId1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6.jpe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Segnaposto piè di pagina 3"/>
          <p:cNvSpPr txBox="1">
            <a:spLocks/>
          </p:cNvSpPr>
          <p:nvPr/>
        </p:nvSpPr>
        <p:spPr bwMode="auto">
          <a:xfrm>
            <a:off x="177552" y="6309320"/>
            <a:ext cx="396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ts val="1100"/>
              </a:lnSpc>
            </a:pPr>
            <a:r>
              <a:rPr lang="it-IT" altLang="it-IT" sz="1000" dirty="0" smtClean="0">
                <a:solidFill>
                  <a:srgbClr val="FFFFFF"/>
                </a:solidFill>
                <a:latin typeface="Garamond" panose="02020404030301010803" pitchFamily="18" charset="0"/>
              </a:rPr>
              <a:t>DIPARTIMENTO DI </a:t>
            </a:r>
          </a:p>
          <a:p>
            <a:pPr>
              <a:lnSpc>
                <a:spcPts val="1100"/>
              </a:lnSpc>
            </a:pPr>
            <a:r>
              <a:rPr lang="it-IT" altLang="it-IT" sz="1000" dirty="0" smtClean="0">
                <a:solidFill>
                  <a:srgbClr val="FFFFFF"/>
                </a:solidFill>
                <a:latin typeface="Garamond" panose="02020404030301010803" pitchFamily="18" charset="0"/>
              </a:rPr>
              <a:t>MEDICINA VETERINARIA</a:t>
            </a:r>
            <a:endParaRPr lang="it-IT" altLang="it-IT" sz="14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1187624" y="67271"/>
            <a:ext cx="6768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rgbClr val="0C346B"/>
                </a:solidFill>
                <a:latin typeface="Century Gothic" panose="020B0502020202020204" pitchFamily="34" charset="0"/>
              </a:rPr>
              <a:t>Gli scoiattoli alloctoni e altre specie invasive: impatti ed esperienze di gestione a confronto </a:t>
            </a:r>
            <a:r>
              <a:rPr lang="it-IT" sz="1600" b="1" dirty="0" smtClean="0">
                <a:solidFill>
                  <a:srgbClr val="0C346B"/>
                </a:solidFill>
                <a:latin typeface="Century Gothic" panose="020B0502020202020204" pitchFamily="34" charset="0"/>
              </a:rPr>
              <a:t>- Progetto </a:t>
            </a:r>
            <a:r>
              <a:rPr lang="it-IT" sz="1600" b="1" dirty="0">
                <a:solidFill>
                  <a:srgbClr val="0C346B"/>
                </a:solidFill>
                <a:latin typeface="Century Gothic" panose="020B0502020202020204" pitchFamily="34" charset="0"/>
              </a:rPr>
              <a:t>LIFE </a:t>
            </a:r>
            <a:r>
              <a:rPr lang="it-IT" sz="1600" b="1" dirty="0" smtClean="0">
                <a:solidFill>
                  <a:srgbClr val="0C346B"/>
                </a:solidFill>
                <a:latin typeface="Century Gothic" panose="020B0502020202020204" pitchFamily="34" charset="0"/>
              </a:rPr>
              <a:t>U-SAVEREDS</a:t>
            </a:r>
          </a:p>
        </p:txBody>
      </p:sp>
      <p:pic>
        <p:nvPicPr>
          <p:cNvPr id="6" name="Picture 10" descr="Immagine correlata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DCE0AE"/>
              </a:clrFrom>
              <a:clrTo>
                <a:srgbClr val="DCE0A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1618" y="4100905"/>
            <a:ext cx="2074118" cy="1416327"/>
          </a:xfrm>
          <a:prstGeom prst="rect">
            <a:avLst/>
          </a:prstGeom>
          <a:noFill/>
        </p:spPr>
      </p:pic>
      <p:pic>
        <p:nvPicPr>
          <p:cNvPr id="9" name="Picture 2" descr="Risultati immagini per ixodes ricinus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78" r="6176"/>
          <a:stretch/>
        </p:blipFill>
        <p:spPr bwMode="auto">
          <a:xfrm>
            <a:off x="7164288" y="4013897"/>
            <a:ext cx="1728192" cy="135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9" descr="Ceratophyllus-sciurorum-sciurorum-M_9468_TTrilar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DCDED1"/>
              </a:clrFrom>
              <a:clrTo>
                <a:srgbClr val="DCDED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58640" y="1484784"/>
            <a:ext cx="1545808" cy="983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2" descr="Risultati immagini per eimeria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E5D6D1"/>
              </a:clrFrom>
              <a:clrTo>
                <a:srgbClr val="E5D6D1">
                  <a:alpha val="0"/>
                </a:srgbClr>
              </a:clrTo>
            </a:clrChange>
          </a:blip>
          <a:srcRect l="9893" r="15374"/>
          <a:stretch>
            <a:fillRect/>
          </a:stretch>
        </p:blipFill>
        <p:spPr bwMode="auto">
          <a:xfrm>
            <a:off x="0" y="1124744"/>
            <a:ext cx="1907704" cy="1790701"/>
          </a:xfrm>
          <a:prstGeom prst="rect">
            <a:avLst/>
          </a:prstGeom>
          <a:noFill/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822325" y="2204865"/>
            <a:ext cx="7499350" cy="1368152"/>
          </a:xfrm>
          <a:prstGeom prst="rect">
            <a:avLst/>
          </a:prstGeom>
        </p:spPr>
        <p:txBody>
          <a:bodyPr lIns="0" tIns="0" rIns="0" bIns="0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/>
            <a:r>
              <a:rPr lang="it-IT" altLang="it-IT" dirty="0" smtClean="0">
                <a:solidFill>
                  <a:srgbClr val="AC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Alien </a:t>
            </a:r>
            <a:r>
              <a:rPr lang="it-IT" altLang="it-IT" dirty="0" err="1" smtClean="0">
                <a:solidFill>
                  <a:srgbClr val="AC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squirrels</a:t>
            </a:r>
            <a:r>
              <a:rPr lang="it-IT" altLang="it-IT" dirty="0" smtClean="0">
                <a:solidFill>
                  <a:srgbClr val="AC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 &amp; </a:t>
            </a:r>
            <a:r>
              <a:rPr lang="it-IT" altLang="it-IT" dirty="0" err="1" smtClean="0">
                <a:solidFill>
                  <a:srgbClr val="AC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diseases</a:t>
            </a:r>
            <a:r>
              <a:rPr lang="it-IT" altLang="it-IT" dirty="0" smtClean="0">
                <a:solidFill>
                  <a:srgbClr val="AC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:</a:t>
            </a:r>
          </a:p>
          <a:p>
            <a:pPr eaLnBrk="1" hangingPunct="1"/>
            <a:r>
              <a:rPr lang="it-IT" altLang="it-IT" dirty="0" err="1">
                <a:solidFill>
                  <a:srgbClr val="AC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i</a:t>
            </a:r>
            <a:r>
              <a:rPr lang="it-IT" altLang="it-IT" dirty="0" err="1" smtClean="0">
                <a:solidFill>
                  <a:srgbClr val="AC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mplications</a:t>
            </a:r>
            <a:r>
              <a:rPr lang="it-IT" altLang="it-IT" dirty="0" smtClean="0">
                <a:solidFill>
                  <a:srgbClr val="AC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 and </a:t>
            </a:r>
            <a:r>
              <a:rPr lang="it-IT" altLang="it-IT" dirty="0" err="1" smtClean="0">
                <a:solidFill>
                  <a:srgbClr val="AC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threats</a:t>
            </a:r>
            <a:endParaRPr lang="it-IT" altLang="it-IT" dirty="0" smtClean="0">
              <a:solidFill>
                <a:srgbClr val="AC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259632" y="3789040"/>
            <a:ext cx="67687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C. Romeo</a:t>
            </a:r>
          </a:p>
          <a:p>
            <a:pPr algn="ctr"/>
            <a:endParaRPr lang="it-IT" sz="1800" dirty="0" smtClean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it-IT" sz="1400" dirty="0" err="1" smtClean="0">
                <a:solidFill>
                  <a:srgbClr val="000000"/>
                </a:solidFill>
                <a:latin typeface="Century Gothic" panose="020B0502020202020204" pitchFamily="34" charset="0"/>
              </a:rPr>
              <a:t>Department</a:t>
            </a:r>
            <a:r>
              <a:rPr lang="it-IT" sz="14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of </a:t>
            </a:r>
            <a:r>
              <a:rPr lang="it-IT" sz="1400" dirty="0" err="1" smtClean="0">
                <a:solidFill>
                  <a:srgbClr val="000000"/>
                </a:solidFill>
                <a:latin typeface="Century Gothic" panose="020B0502020202020204" pitchFamily="34" charset="0"/>
              </a:rPr>
              <a:t>Veterinary</a:t>
            </a:r>
            <a:r>
              <a:rPr lang="it-IT" sz="14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Medicine, Università degli Studi di Milano (</a:t>
            </a:r>
            <a:r>
              <a:rPr lang="it-IT" sz="1400" dirty="0" err="1" smtClean="0">
                <a:solidFill>
                  <a:srgbClr val="000000"/>
                </a:solidFill>
                <a:latin typeface="Century Gothic" panose="020B0502020202020204" pitchFamily="34" charset="0"/>
              </a:rPr>
              <a:t>claudia.romeo@unimi.ti</a:t>
            </a:r>
            <a:r>
              <a:rPr lang="it-IT" sz="1400" dirty="0">
                <a:solidFill>
                  <a:srgbClr val="000000"/>
                </a:solidFill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2729772" y="631721"/>
            <a:ext cx="36724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it-IT" sz="1200" dirty="0" smtClean="0">
                <a:solidFill>
                  <a:srgbClr val="0C346B"/>
                </a:solidFill>
                <a:latin typeface="Century Gothic" panose="020B0502020202020204" pitchFamily="34" charset="0"/>
              </a:rPr>
              <a:t>Perugia, 11-13 Aprile 2018</a:t>
            </a:r>
          </a:p>
        </p:txBody>
      </p:sp>
      <p:pic>
        <p:nvPicPr>
          <p:cNvPr id="22530" name="Picture 2" descr="Risultati immagini per life u-savereds png"/>
          <p:cNvPicPr>
            <a:picLocks noChangeAspect="1" noChangeArrowheads="1"/>
          </p:cNvPicPr>
          <p:nvPr/>
        </p:nvPicPr>
        <p:blipFill>
          <a:blip r:embed="rId6"/>
          <a:srcRect t="4091" b="12255"/>
          <a:stretch>
            <a:fillRect/>
          </a:stretch>
        </p:blipFill>
        <p:spPr bwMode="auto">
          <a:xfrm>
            <a:off x="282621" y="0"/>
            <a:ext cx="977011" cy="8663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tangolo 16"/>
          <p:cNvSpPr/>
          <p:nvPr/>
        </p:nvSpPr>
        <p:spPr bwMode="auto">
          <a:xfrm>
            <a:off x="1115617" y="2967456"/>
            <a:ext cx="3672408" cy="1134184"/>
          </a:xfrm>
          <a:prstGeom prst="rect">
            <a:avLst/>
          </a:prstGeom>
          <a:solidFill>
            <a:srgbClr val="0C346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7499350" cy="914400"/>
          </a:xfrm>
          <a:effectLst/>
        </p:spPr>
        <p:txBody>
          <a:bodyPr lIns="0" tIns="0" rIns="0" bIns="0"/>
          <a:lstStyle/>
          <a:p>
            <a:pPr eaLnBrk="1" hangingPunct="1"/>
            <a:r>
              <a:rPr lang="it-IT" altLang="it-IT" sz="3200" b="0" dirty="0" err="1" smtClean="0">
                <a:solidFill>
                  <a:srgbClr val="AC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rPr>
              <a:t>Endoparasites</a:t>
            </a:r>
            <a:r>
              <a:rPr lang="it-IT" altLang="it-IT" sz="3200" b="0" dirty="0" smtClean="0">
                <a:solidFill>
                  <a:srgbClr val="AC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rPr>
              <a:t> </a:t>
            </a:r>
            <a:r>
              <a:rPr lang="it-IT" altLang="it-IT" sz="3200" b="0" dirty="0">
                <a:solidFill>
                  <a:srgbClr val="AC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rPr>
              <a:t>– </a:t>
            </a:r>
            <a:r>
              <a:rPr lang="it-IT" altLang="it-IT" sz="3200" b="0" i="1" dirty="0" err="1" smtClean="0">
                <a:solidFill>
                  <a:srgbClr val="AC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rPr>
              <a:t>Helminths</a:t>
            </a:r>
            <a:endParaRPr lang="it-IT" altLang="it-IT" sz="3200" b="0" i="1" dirty="0">
              <a:solidFill>
                <a:srgbClr val="AC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7351788" y="-27216"/>
            <a:ext cx="1756716" cy="15120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241"/>
          <a:stretch/>
        </p:blipFill>
        <p:spPr>
          <a:xfrm>
            <a:off x="584264" y="5476428"/>
            <a:ext cx="1902697" cy="1414475"/>
          </a:xfrm>
          <a:prstGeom prst="rect">
            <a:avLst/>
          </a:prstGeom>
        </p:spPr>
      </p:pic>
      <p:sp>
        <p:nvSpPr>
          <p:cNvPr id="14" name="Rettangolo 13"/>
          <p:cNvSpPr/>
          <p:nvPr/>
        </p:nvSpPr>
        <p:spPr bwMode="auto">
          <a:xfrm>
            <a:off x="1681764" y="1401224"/>
            <a:ext cx="3672408" cy="1134184"/>
          </a:xfrm>
          <a:prstGeom prst="rect">
            <a:avLst/>
          </a:prstGeom>
          <a:solidFill>
            <a:srgbClr val="0C346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1681764" y="1512072"/>
            <a:ext cx="367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dirty="0" err="1" smtClean="0">
                <a:solidFill>
                  <a:srgbClr val="FFFFFF"/>
                </a:solidFill>
                <a:latin typeface="Century Gothic" panose="020B0502020202020204" pitchFamily="34" charset="0"/>
              </a:rPr>
              <a:t>Both</a:t>
            </a:r>
            <a:r>
              <a:rPr lang="it-IT" sz="18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it-IT" sz="1800" dirty="0" err="1" smtClean="0">
                <a:solidFill>
                  <a:srgbClr val="FFFFFF"/>
                </a:solidFill>
                <a:latin typeface="Century Gothic" panose="020B0502020202020204" pitchFamily="34" charset="0"/>
              </a:rPr>
              <a:t>species</a:t>
            </a:r>
            <a:r>
              <a:rPr lang="it-IT" sz="18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it-IT" sz="1800" dirty="0" err="1" smtClean="0">
                <a:solidFill>
                  <a:srgbClr val="FFFFFF"/>
                </a:solidFill>
                <a:latin typeface="Century Gothic" panose="020B0502020202020204" pitchFamily="34" charset="0"/>
              </a:rPr>
              <a:t>harbour</a:t>
            </a:r>
            <a:r>
              <a:rPr lang="it-IT" sz="18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</a:p>
          <a:p>
            <a:pPr algn="ctr"/>
            <a:r>
              <a:rPr lang="it-IT" sz="1800" b="1" dirty="0" err="1" smtClean="0">
                <a:solidFill>
                  <a:srgbClr val="FFFFFF"/>
                </a:solidFill>
                <a:latin typeface="Century Gothic" panose="020B0502020202020204" pitchFamily="34" charset="0"/>
              </a:rPr>
              <a:t>poor</a:t>
            </a:r>
            <a:r>
              <a:rPr lang="it-IT" sz="18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it-IT" sz="1800" b="1" dirty="0" err="1" smtClean="0">
                <a:solidFill>
                  <a:srgbClr val="FFFFFF"/>
                </a:solidFill>
                <a:latin typeface="Century Gothic" panose="020B0502020202020204" pitchFamily="34" charset="0"/>
              </a:rPr>
              <a:t>helminth</a:t>
            </a:r>
            <a:r>
              <a:rPr lang="it-IT" sz="18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</a:p>
          <a:p>
            <a:pPr algn="ctr"/>
            <a:r>
              <a:rPr lang="it-IT" sz="1800" b="1" dirty="0" err="1" smtClean="0">
                <a:solidFill>
                  <a:srgbClr val="FFFFFF"/>
                </a:solidFill>
                <a:latin typeface="Century Gothic" panose="020B0502020202020204" pitchFamily="34" charset="0"/>
              </a:rPr>
              <a:t>communities</a:t>
            </a:r>
            <a:endParaRPr lang="it-IT" sz="18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1115616" y="3088358"/>
            <a:ext cx="367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Grey </a:t>
            </a:r>
            <a:r>
              <a:rPr lang="it-IT" sz="1800" dirty="0" err="1" smtClean="0">
                <a:solidFill>
                  <a:srgbClr val="FFFFFF"/>
                </a:solidFill>
                <a:latin typeface="Century Gothic" panose="020B0502020202020204" pitchFamily="34" charset="0"/>
              </a:rPr>
              <a:t>squirrels</a:t>
            </a:r>
            <a:r>
              <a:rPr lang="it-IT" sz="18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it-IT" sz="1800" dirty="0" err="1" smtClean="0">
                <a:solidFill>
                  <a:srgbClr val="FFFFFF"/>
                </a:solidFill>
                <a:latin typeface="Century Gothic" panose="020B0502020202020204" pitchFamily="34" charset="0"/>
              </a:rPr>
              <a:t>successfully</a:t>
            </a:r>
            <a:r>
              <a:rPr lang="it-IT" sz="18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it-IT" sz="1800" b="1" dirty="0" err="1" smtClean="0">
                <a:solidFill>
                  <a:srgbClr val="FFFFFF"/>
                </a:solidFill>
                <a:latin typeface="Century Gothic" panose="020B0502020202020204" pitchFamily="34" charset="0"/>
              </a:rPr>
              <a:t>introduced</a:t>
            </a:r>
            <a:r>
              <a:rPr lang="it-IT" sz="18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 the nematode </a:t>
            </a:r>
          </a:p>
          <a:p>
            <a:pPr algn="ctr"/>
            <a:r>
              <a:rPr lang="it-IT" sz="1800" b="1" i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S. </a:t>
            </a:r>
            <a:r>
              <a:rPr lang="it-IT" sz="1800" b="1" i="1" dirty="0" err="1" smtClean="0">
                <a:solidFill>
                  <a:srgbClr val="FFFFFF"/>
                </a:solidFill>
                <a:latin typeface="Century Gothic" panose="020B0502020202020204" pitchFamily="34" charset="0"/>
              </a:rPr>
              <a:t>robustus</a:t>
            </a:r>
            <a:endParaRPr lang="it-IT" sz="1800" b="1" i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8" name="Picture 2" descr="Risultati immagini per marker arrow 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6290843">
            <a:off x="5846542" y="1681750"/>
            <a:ext cx="375679" cy="6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Risultati immagini per marker arrow 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6290843">
            <a:off x="5280393" y="3264249"/>
            <a:ext cx="375679" cy="6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asellaDiTesto 19"/>
          <p:cNvSpPr txBox="1"/>
          <p:nvPr/>
        </p:nvSpPr>
        <p:spPr>
          <a:xfrm>
            <a:off x="6516216" y="1688035"/>
            <a:ext cx="2098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dirty="0" smtClean="0">
                <a:solidFill>
                  <a:srgbClr val="AC0000"/>
                </a:solidFill>
                <a:latin typeface="Century Gothic" panose="020B0502020202020204" pitchFamily="34" charset="0"/>
              </a:rPr>
              <a:t>POTENTIAL FOR ENEMY-RELEASE</a:t>
            </a:r>
            <a:endParaRPr lang="it-IT" sz="1800" dirty="0">
              <a:solidFill>
                <a:srgbClr val="AC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5957801" y="3232374"/>
            <a:ext cx="2098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b="1" dirty="0" smtClean="0">
                <a:solidFill>
                  <a:srgbClr val="AC0000"/>
                </a:solidFill>
                <a:latin typeface="Century Gothic" panose="020B0502020202020204" pitchFamily="34" charset="0"/>
              </a:rPr>
              <a:t>SPILLOVER TO NATIVE SPECIES?</a:t>
            </a:r>
            <a:endParaRPr lang="it-IT" sz="1800" b="1" dirty="0">
              <a:solidFill>
                <a:srgbClr val="AC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Rettangolo 12"/>
          <p:cNvSpPr/>
          <p:nvPr/>
        </p:nvSpPr>
        <p:spPr bwMode="auto">
          <a:xfrm>
            <a:off x="2158256" y="4527064"/>
            <a:ext cx="3672408" cy="1134184"/>
          </a:xfrm>
          <a:prstGeom prst="rect">
            <a:avLst/>
          </a:prstGeom>
          <a:solidFill>
            <a:srgbClr val="0C346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2158255" y="4677462"/>
            <a:ext cx="367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Grey and </a:t>
            </a:r>
            <a:r>
              <a:rPr lang="it-IT" sz="1800" dirty="0" err="1" smtClean="0">
                <a:solidFill>
                  <a:srgbClr val="FFFFFF"/>
                </a:solidFill>
                <a:latin typeface="Century Gothic" panose="020B0502020202020204" pitchFamily="34" charset="0"/>
              </a:rPr>
              <a:t>Pallas</a:t>
            </a:r>
            <a:r>
              <a:rPr lang="it-IT" sz="18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’ </a:t>
            </a:r>
            <a:r>
              <a:rPr lang="it-IT" sz="1800" dirty="0" err="1" smtClean="0">
                <a:solidFill>
                  <a:srgbClr val="FFFFFF"/>
                </a:solidFill>
                <a:latin typeface="Century Gothic" panose="020B0502020202020204" pitchFamily="34" charset="0"/>
              </a:rPr>
              <a:t>squirrels</a:t>
            </a:r>
            <a:r>
              <a:rPr lang="it-IT" sz="18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it-IT" sz="1800" dirty="0" err="1" smtClean="0">
                <a:solidFill>
                  <a:srgbClr val="FFFFFF"/>
                </a:solidFill>
                <a:latin typeface="Century Gothic" panose="020B0502020202020204" pitchFamily="34" charset="0"/>
              </a:rPr>
              <a:t>rarely</a:t>
            </a:r>
            <a:r>
              <a:rPr lang="it-IT" sz="18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it-IT" sz="1800" dirty="0" err="1" smtClean="0">
                <a:solidFill>
                  <a:srgbClr val="FFFFFF"/>
                </a:solidFill>
                <a:latin typeface="Century Gothic" panose="020B0502020202020204" pitchFamily="34" charset="0"/>
              </a:rPr>
              <a:t>acquire</a:t>
            </a:r>
            <a:r>
              <a:rPr lang="it-IT" sz="18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it-IT" sz="1800" dirty="0" err="1" smtClean="0">
                <a:solidFill>
                  <a:srgbClr val="FFFFFF"/>
                </a:solidFill>
                <a:latin typeface="Century Gothic" panose="020B0502020202020204" pitchFamily="34" charset="0"/>
              </a:rPr>
              <a:t>red</a:t>
            </a:r>
            <a:r>
              <a:rPr lang="it-IT" sz="18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it-IT" sz="1800" dirty="0" err="1" smtClean="0">
                <a:solidFill>
                  <a:srgbClr val="FFFFFF"/>
                </a:solidFill>
                <a:latin typeface="Century Gothic" panose="020B0502020202020204" pitchFamily="34" charset="0"/>
              </a:rPr>
              <a:t>squirrels</a:t>
            </a:r>
            <a:r>
              <a:rPr lang="it-IT" sz="18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’</a:t>
            </a:r>
          </a:p>
          <a:p>
            <a:pPr algn="ctr"/>
            <a:r>
              <a:rPr lang="it-IT" sz="1800" i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 T. sciuri</a:t>
            </a:r>
            <a:endParaRPr lang="it-IT" sz="1800" i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2" name="Picture 2" descr="Risultati immagini per marker arrow 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6290843">
            <a:off x="6323032" y="4853353"/>
            <a:ext cx="375679" cy="6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asellaDiTesto 22"/>
          <p:cNvSpPr txBox="1"/>
          <p:nvPr/>
        </p:nvSpPr>
        <p:spPr>
          <a:xfrm>
            <a:off x="6722324" y="4859349"/>
            <a:ext cx="2098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SPILL-BACK UNLIKELY</a:t>
            </a:r>
            <a:endParaRPr lang="it-IT" sz="1800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0865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>
                                      <p:cBhvr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4" grpId="0" animBg="1"/>
      <p:bldP spid="14" grpId="1" animBg="1"/>
      <p:bldP spid="2" grpId="0"/>
      <p:bldP spid="2" grpId="1"/>
      <p:bldP spid="16" grpId="0"/>
      <p:bldP spid="20" grpId="0"/>
      <p:bldP spid="20" grpId="1"/>
      <p:bldP spid="21" grpId="0"/>
      <p:bldP spid="13" grpId="0" animBg="1"/>
      <p:bldP spid="13" grpId="1" animBg="1"/>
      <p:bldP spid="15" grpId="0"/>
      <p:bldP spid="15" grpId="1"/>
      <p:bldP spid="23" grpId="0"/>
      <p:bldP spid="2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7499350" cy="9144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it-IT" altLang="it-IT" sz="3200" b="0" dirty="0" err="1">
                <a:solidFill>
                  <a:srgbClr val="AC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rPr>
              <a:t>Endoparasites</a:t>
            </a:r>
            <a:r>
              <a:rPr lang="it-IT" altLang="it-IT" sz="3200" b="0" dirty="0">
                <a:solidFill>
                  <a:srgbClr val="AC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rPr>
              <a:t> – </a:t>
            </a:r>
            <a:r>
              <a:rPr lang="it-IT" altLang="it-IT" sz="3200" b="0" i="1" dirty="0" err="1">
                <a:solidFill>
                  <a:srgbClr val="AC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rPr>
              <a:t>Helminths</a:t>
            </a:r>
            <a:r>
              <a:rPr lang="it-IT" altLang="it-IT" sz="3200" b="0" i="1" dirty="0">
                <a:solidFill>
                  <a:srgbClr val="AC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rPr>
              <a:t> </a:t>
            </a:r>
          </a:p>
        </p:txBody>
      </p:sp>
      <p:grpSp>
        <p:nvGrpSpPr>
          <p:cNvPr id="3" name="Gruppo 2"/>
          <p:cNvGrpSpPr>
            <a:grpSpLocks noChangeAspect="1"/>
          </p:cNvGrpSpPr>
          <p:nvPr/>
        </p:nvGrpSpPr>
        <p:grpSpPr>
          <a:xfrm>
            <a:off x="1108176" y="1556792"/>
            <a:ext cx="4589934" cy="4464496"/>
            <a:chOff x="986029" y="1340668"/>
            <a:chExt cx="4738099" cy="4608612"/>
          </a:xfrm>
        </p:grpSpPr>
        <p:pic>
          <p:nvPicPr>
            <p:cNvPr id="5" name="Picture 1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660"/>
            <a:stretch>
              <a:fillRect/>
            </a:stretch>
          </p:blipFill>
          <p:spPr bwMode="auto">
            <a:xfrm>
              <a:off x="986029" y="1340668"/>
              <a:ext cx="4738099" cy="4608612"/>
            </a:xfrm>
            <a:prstGeom prst="rect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e 5"/>
            <p:cNvSpPr/>
            <p:nvPr/>
          </p:nvSpPr>
          <p:spPr bwMode="auto">
            <a:xfrm>
              <a:off x="4852840" y="3331819"/>
              <a:ext cx="136851" cy="138000"/>
            </a:xfrm>
            <a:prstGeom prst="ellipse">
              <a:avLst/>
            </a:prstGeom>
            <a:solidFill>
              <a:srgbClr val="A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it-IT"/>
            </a:p>
          </p:txBody>
        </p:sp>
        <p:sp>
          <p:nvSpPr>
            <p:cNvPr id="7" name="Ovale 6"/>
            <p:cNvSpPr/>
            <p:nvPr/>
          </p:nvSpPr>
          <p:spPr bwMode="auto">
            <a:xfrm>
              <a:off x="4679495" y="3031554"/>
              <a:ext cx="136851" cy="138000"/>
            </a:xfrm>
            <a:prstGeom prst="ellipse">
              <a:avLst/>
            </a:prstGeom>
            <a:solidFill>
              <a:srgbClr val="A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it-IT"/>
            </a:p>
          </p:txBody>
        </p:sp>
        <p:sp>
          <p:nvSpPr>
            <p:cNvPr id="8" name="Ovale 7"/>
            <p:cNvSpPr/>
            <p:nvPr/>
          </p:nvSpPr>
          <p:spPr bwMode="auto">
            <a:xfrm>
              <a:off x="3403737" y="2713092"/>
              <a:ext cx="138372" cy="138000"/>
            </a:xfrm>
            <a:prstGeom prst="ellipse">
              <a:avLst/>
            </a:prstGeom>
            <a:solidFill>
              <a:srgbClr val="A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it-IT"/>
            </a:p>
          </p:txBody>
        </p:sp>
        <p:sp>
          <p:nvSpPr>
            <p:cNvPr id="9" name="Ovale 8"/>
            <p:cNvSpPr/>
            <p:nvPr/>
          </p:nvSpPr>
          <p:spPr bwMode="auto">
            <a:xfrm>
              <a:off x="3107225" y="3105862"/>
              <a:ext cx="136851" cy="138001"/>
            </a:xfrm>
            <a:prstGeom prst="ellipse">
              <a:avLst/>
            </a:prstGeom>
            <a:solidFill>
              <a:srgbClr val="A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it-IT"/>
            </a:p>
          </p:txBody>
        </p:sp>
        <p:sp>
          <p:nvSpPr>
            <p:cNvPr id="10" name="Ovale 9"/>
            <p:cNvSpPr/>
            <p:nvPr/>
          </p:nvSpPr>
          <p:spPr bwMode="auto">
            <a:xfrm>
              <a:off x="4147296" y="5142507"/>
              <a:ext cx="136851" cy="136484"/>
            </a:xfrm>
            <a:prstGeom prst="ellipse">
              <a:avLst/>
            </a:prstGeom>
            <a:solidFill>
              <a:srgbClr val="A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it-IT"/>
            </a:p>
          </p:txBody>
        </p:sp>
        <p:sp>
          <p:nvSpPr>
            <p:cNvPr id="11" name="Ovale 10"/>
            <p:cNvSpPr/>
            <p:nvPr/>
          </p:nvSpPr>
          <p:spPr bwMode="auto">
            <a:xfrm>
              <a:off x="4143553" y="4918067"/>
              <a:ext cx="136851" cy="136484"/>
            </a:xfrm>
            <a:prstGeom prst="ellipse">
              <a:avLst/>
            </a:prstGeom>
            <a:solidFill>
              <a:srgbClr val="0C34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it-IT"/>
            </a:p>
          </p:txBody>
        </p:sp>
        <p:sp>
          <p:nvSpPr>
            <p:cNvPr id="12" name="Ovale 11"/>
            <p:cNvSpPr/>
            <p:nvPr/>
          </p:nvSpPr>
          <p:spPr bwMode="auto">
            <a:xfrm>
              <a:off x="4247653" y="3056634"/>
              <a:ext cx="136851" cy="138001"/>
            </a:xfrm>
            <a:prstGeom prst="ellipse">
              <a:avLst/>
            </a:prstGeom>
            <a:solidFill>
              <a:srgbClr val="0C34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it-IT"/>
            </a:p>
          </p:txBody>
        </p:sp>
        <p:sp>
          <p:nvSpPr>
            <p:cNvPr id="13" name="Ovale 12"/>
            <p:cNvSpPr/>
            <p:nvPr/>
          </p:nvSpPr>
          <p:spPr bwMode="auto">
            <a:xfrm>
              <a:off x="4238530" y="2578123"/>
              <a:ext cx="138372" cy="138001"/>
            </a:xfrm>
            <a:prstGeom prst="ellipse">
              <a:avLst/>
            </a:prstGeom>
            <a:solidFill>
              <a:srgbClr val="0C34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it-IT"/>
            </a:p>
          </p:txBody>
        </p:sp>
        <p:sp>
          <p:nvSpPr>
            <p:cNvPr id="14" name="Ovale 13"/>
            <p:cNvSpPr/>
            <p:nvPr/>
          </p:nvSpPr>
          <p:spPr bwMode="auto">
            <a:xfrm>
              <a:off x="4776812" y="3224148"/>
              <a:ext cx="138372" cy="138001"/>
            </a:xfrm>
            <a:prstGeom prst="ellipse">
              <a:avLst/>
            </a:prstGeom>
            <a:solidFill>
              <a:srgbClr val="0C34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it-IT"/>
            </a:p>
          </p:txBody>
        </p:sp>
        <p:sp>
          <p:nvSpPr>
            <p:cNvPr id="15" name="Ovale 14"/>
            <p:cNvSpPr/>
            <p:nvPr/>
          </p:nvSpPr>
          <p:spPr bwMode="auto">
            <a:xfrm>
              <a:off x="2155347" y="4959012"/>
              <a:ext cx="138372" cy="138001"/>
            </a:xfrm>
            <a:prstGeom prst="ellipse">
              <a:avLst/>
            </a:prstGeom>
            <a:solidFill>
              <a:srgbClr val="0C34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it-IT"/>
            </a:p>
          </p:txBody>
        </p:sp>
        <p:sp>
          <p:nvSpPr>
            <p:cNvPr id="16" name="Ovale 15"/>
            <p:cNvSpPr/>
            <p:nvPr/>
          </p:nvSpPr>
          <p:spPr bwMode="auto">
            <a:xfrm>
              <a:off x="1723506" y="5441255"/>
              <a:ext cx="138372" cy="138001"/>
            </a:xfrm>
            <a:prstGeom prst="ellipse">
              <a:avLst/>
            </a:prstGeom>
            <a:solidFill>
              <a:srgbClr val="0C34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it-IT"/>
            </a:p>
          </p:txBody>
        </p:sp>
      </p:grpSp>
      <p:sp>
        <p:nvSpPr>
          <p:cNvPr id="17" name="Rettangolo 4"/>
          <p:cNvSpPr>
            <a:spLocks noChangeArrowheads="1"/>
          </p:cNvSpPr>
          <p:nvPr/>
        </p:nvSpPr>
        <p:spPr bwMode="auto">
          <a:xfrm>
            <a:off x="6004720" y="1700808"/>
            <a:ext cx="2671736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95250" indent="-95250"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DB66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50771B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0771B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0771B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0771B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0771B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it-IT" altLang="it-IT" sz="1800" dirty="0" smtClean="0">
                <a:latin typeface="Century Gothic" panose="020B0502020202020204" pitchFamily="34" charset="0"/>
                <a:cs typeface="Albany AMT" panose="020B0604020202020204" pitchFamily="34" charset="0"/>
              </a:rPr>
              <a:t>4 </a:t>
            </a:r>
            <a:r>
              <a:rPr lang="it-IT" altLang="it-IT" sz="1800" b="1" dirty="0" err="1" smtClean="0">
                <a:solidFill>
                  <a:srgbClr val="AC0000"/>
                </a:solidFill>
                <a:latin typeface="Century Gothic" panose="020B0502020202020204" pitchFamily="34" charset="0"/>
                <a:cs typeface="Albany AMT" panose="020B0604020202020204" pitchFamily="34" charset="0"/>
              </a:rPr>
              <a:t>red-only</a:t>
            </a:r>
            <a:r>
              <a:rPr lang="it-IT" altLang="it-IT" sz="1800" dirty="0" smtClean="0">
                <a:latin typeface="Century Gothic" panose="020B0502020202020204" pitchFamily="34" charset="0"/>
                <a:cs typeface="Albany AMT" panose="020B0604020202020204" pitchFamily="34" charset="0"/>
              </a:rPr>
              <a:t> </a:t>
            </a:r>
            <a:r>
              <a:rPr lang="it-IT" altLang="it-IT" sz="1800" dirty="0" err="1" smtClean="0">
                <a:latin typeface="Century Gothic" panose="020B0502020202020204" pitchFamily="34" charset="0"/>
                <a:cs typeface="Albany AMT" panose="020B0604020202020204" pitchFamily="34" charset="0"/>
              </a:rPr>
              <a:t>sites</a:t>
            </a:r>
            <a:r>
              <a:rPr lang="it-IT" altLang="it-IT" sz="1800" dirty="0" smtClean="0">
                <a:latin typeface="Century Gothic" panose="020B0502020202020204" pitchFamily="34" charset="0"/>
                <a:cs typeface="Albany AMT" panose="020B0604020202020204" pitchFamily="34" charset="0"/>
              </a:rPr>
              <a:t> (n=60)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altLang="it-IT" sz="1800" dirty="0" smtClean="0">
              <a:latin typeface="Century Gothic" panose="020B0502020202020204" pitchFamily="34" charset="0"/>
              <a:cs typeface="Albany AMT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it-IT" altLang="it-IT" sz="1800" dirty="0" smtClean="0">
                <a:latin typeface="Century Gothic" panose="020B0502020202020204" pitchFamily="34" charset="0"/>
                <a:cs typeface="Albany AMT" panose="020B0604020202020204" pitchFamily="34" charset="0"/>
              </a:rPr>
              <a:t>5 </a:t>
            </a:r>
            <a:r>
              <a:rPr lang="it-IT" altLang="it-IT" sz="1800" b="1" dirty="0" err="1" smtClean="0">
                <a:solidFill>
                  <a:srgbClr val="0C346B"/>
                </a:solidFill>
                <a:latin typeface="Century Gothic" panose="020B0502020202020204" pitchFamily="34" charset="0"/>
                <a:cs typeface="Albany AMT" panose="020B0604020202020204" pitchFamily="34" charset="0"/>
              </a:rPr>
              <a:t>red-grey</a:t>
            </a:r>
            <a:r>
              <a:rPr lang="it-IT" altLang="it-IT" sz="1800" dirty="0" smtClean="0">
                <a:latin typeface="Century Gothic" panose="020B0502020202020204" pitchFamily="34" charset="0"/>
                <a:cs typeface="Albany AMT" panose="020B0604020202020204" pitchFamily="34" charset="0"/>
              </a:rPr>
              <a:t> </a:t>
            </a:r>
            <a:r>
              <a:rPr lang="it-IT" altLang="it-IT" sz="1800" dirty="0" err="1" smtClean="0">
                <a:latin typeface="Century Gothic" panose="020B0502020202020204" pitchFamily="34" charset="0"/>
                <a:cs typeface="Albany AMT" panose="020B0604020202020204" pitchFamily="34" charset="0"/>
              </a:rPr>
              <a:t>sites</a:t>
            </a:r>
            <a:r>
              <a:rPr lang="it-IT" altLang="it-IT" sz="1800" dirty="0" smtClean="0">
                <a:latin typeface="Century Gothic" panose="020B0502020202020204" pitchFamily="34" charset="0"/>
                <a:cs typeface="Albany AMT" panose="020B0604020202020204" pitchFamily="34" charset="0"/>
              </a:rPr>
              <a:t> (n=49)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it-IT" altLang="it-IT" sz="1800" dirty="0" smtClean="0">
              <a:latin typeface="Century Gothic" panose="020B0502020202020204" pitchFamily="34" charset="0"/>
              <a:cs typeface="Albany AMT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it-IT" altLang="it-IT" sz="1800" dirty="0" smtClean="0">
              <a:latin typeface="Century Gothic" panose="020B0502020202020204" pitchFamily="34" charset="0"/>
              <a:cs typeface="Albany AMT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it-IT" altLang="it-IT" sz="1800" dirty="0" smtClean="0">
              <a:latin typeface="Century Gothic" panose="020B0502020202020204" pitchFamily="34" charset="0"/>
              <a:cs typeface="Albany AMT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it-IT" altLang="it-IT" sz="1800" dirty="0" err="1" smtClean="0">
                <a:latin typeface="Century Gothic" panose="020B0502020202020204" pitchFamily="34" charset="0"/>
                <a:cs typeface="Albany AMT" panose="020B0604020202020204" pitchFamily="34" charset="0"/>
              </a:rPr>
              <a:t>Extensive</a:t>
            </a:r>
            <a:r>
              <a:rPr lang="it-IT" altLang="it-IT" sz="1800" dirty="0" smtClean="0">
                <a:latin typeface="Century Gothic" panose="020B0502020202020204" pitchFamily="34" charset="0"/>
                <a:cs typeface="Albany AMT" panose="020B0604020202020204" pitchFamily="34" charset="0"/>
              </a:rPr>
              <a:t> </a:t>
            </a:r>
            <a:r>
              <a:rPr lang="it-IT" altLang="it-IT" sz="1800" b="1" dirty="0" err="1" smtClean="0">
                <a:latin typeface="Century Gothic" panose="020B0502020202020204" pitchFamily="34" charset="0"/>
                <a:cs typeface="Albany AMT" panose="020B0604020202020204" pitchFamily="34" charset="0"/>
              </a:rPr>
              <a:t>live-trapping</a:t>
            </a:r>
            <a:endParaRPr lang="it-IT" altLang="it-IT" sz="1800" b="1" dirty="0" smtClean="0">
              <a:latin typeface="Century Gothic" panose="020B0502020202020204" pitchFamily="34" charset="0"/>
              <a:cs typeface="Albany AMT" panose="020B0604020202020204" pitchFamily="34" charset="0"/>
            </a:endParaRPr>
          </a:p>
          <a:p>
            <a:pPr marL="82550" indent="-82550" eaLnBrk="1" hangingPunct="1">
              <a:spcBef>
                <a:spcPct val="0"/>
              </a:spcBef>
              <a:buClrTx/>
              <a:buSzTx/>
              <a:buNone/>
            </a:pPr>
            <a:r>
              <a:rPr lang="it-IT" altLang="it-IT" sz="1800" dirty="0" smtClean="0">
                <a:latin typeface="Century Gothic" panose="020B0502020202020204" pitchFamily="34" charset="0"/>
                <a:cs typeface="Albany AMT" panose="020B0604020202020204" pitchFamily="34" charset="0"/>
              </a:rPr>
              <a:t>	(2011-2013</a:t>
            </a:r>
            <a:r>
              <a:rPr lang="it-IT" altLang="it-IT" sz="1800" dirty="0">
                <a:latin typeface="Century Gothic" panose="020B0502020202020204" pitchFamily="34" charset="0"/>
                <a:cs typeface="Albany AMT" panose="020B060402020202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it-IT" altLang="it-IT" sz="1800" dirty="0">
              <a:latin typeface="Century Gothic" panose="020B0502020202020204" pitchFamily="34" charset="0"/>
              <a:cs typeface="Albany AMT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it-IT" altLang="it-IT" sz="1800" b="1" dirty="0" err="1" smtClean="0">
                <a:latin typeface="Century Gothic" panose="020B0502020202020204" pitchFamily="34" charset="0"/>
                <a:cs typeface="Albany AMT" panose="020B0604020202020204" pitchFamily="34" charset="0"/>
              </a:rPr>
              <a:t>Faecal</a:t>
            </a:r>
            <a:r>
              <a:rPr lang="it-IT" altLang="it-IT" sz="1800" b="1" dirty="0" smtClean="0">
                <a:latin typeface="Century Gothic" panose="020B0502020202020204" pitchFamily="34" charset="0"/>
                <a:cs typeface="Albany AMT" panose="020B0604020202020204" pitchFamily="34" charset="0"/>
              </a:rPr>
              <a:t> </a:t>
            </a:r>
            <a:r>
              <a:rPr lang="it-IT" altLang="it-IT" sz="1800" b="1" dirty="0" err="1" smtClean="0">
                <a:latin typeface="Century Gothic" panose="020B0502020202020204" pitchFamily="34" charset="0"/>
                <a:cs typeface="Albany AMT" panose="020B0604020202020204" pitchFamily="34" charset="0"/>
              </a:rPr>
              <a:t>examination</a:t>
            </a:r>
            <a:r>
              <a:rPr lang="it-IT" altLang="it-IT" sz="1800" b="1" dirty="0" smtClean="0">
                <a:latin typeface="Century Gothic" panose="020B0502020202020204" pitchFamily="34" charset="0"/>
                <a:cs typeface="Albany AMT" panose="020B0604020202020204" pitchFamily="34" charset="0"/>
              </a:rPr>
              <a:t> </a:t>
            </a:r>
            <a:r>
              <a:rPr lang="it-IT" altLang="it-IT" sz="1800" dirty="0" smtClean="0">
                <a:latin typeface="Century Gothic" panose="020B0502020202020204" pitchFamily="34" charset="0"/>
                <a:cs typeface="Albany AMT" panose="020B0604020202020204" pitchFamily="34" charset="0"/>
              </a:rPr>
              <a:t>for </a:t>
            </a:r>
            <a:r>
              <a:rPr lang="it-IT" altLang="it-IT" sz="1800" i="1" dirty="0">
                <a:latin typeface="Century Gothic" panose="020B0502020202020204" pitchFamily="34" charset="0"/>
                <a:cs typeface="Albany AMT" panose="020B0604020202020204" pitchFamily="34" charset="0"/>
              </a:rPr>
              <a:t>S. robustus </a:t>
            </a:r>
            <a:r>
              <a:rPr lang="it-IT" altLang="it-IT" sz="1800" dirty="0" smtClean="0">
                <a:latin typeface="Century Gothic" panose="020B0502020202020204" pitchFamily="34" charset="0"/>
                <a:cs typeface="Albany AMT" panose="020B0604020202020204" pitchFamily="34" charset="0"/>
              </a:rPr>
              <a:t>+</a:t>
            </a:r>
            <a:r>
              <a:rPr lang="it-IT" altLang="it-IT" sz="1800" b="1" dirty="0" smtClean="0">
                <a:latin typeface="Century Gothic" panose="020B0502020202020204" pitchFamily="34" charset="0"/>
                <a:cs typeface="Albany AMT" panose="020B0604020202020204" pitchFamily="34" charset="0"/>
              </a:rPr>
              <a:t> </a:t>
            </a:r>
            <a:r>
              <a:rPr lang="it-IT" altLang="it-IT" sz="1800" b="1" dirty="0">
                <a:latin typeface="Century Gothic" panose="020B0502020202020204" pitchFamily="34" charset="0"/>
                <a:cs typeface="Albany AMT" panose="020B0604020202020204" pitchFamily="34" charset="0"/>
              </a:rPr>
              <a:t>tape </a:t>
            </a:r>
            <a:r>
              <a:rPr lang="it-IT" altLang="it-IT" sz="1800" b="1" dirty="0" err="1">
                <a:latin typeface="Century Gothic" panose="020B0502020202020204" pitchFamily="34" charset="0"/>
                <a:cs typeface="Albany AMT" panose="020B0604020202020204" pitchFamily="34" charset="0"/>
              </a:rPr>
              <a:t>tests</a:t>
            </a:r>
            <a:r>
              <a:rPr lang="it-IT" altLang="it-IT" sz="1800" b="1" dirty="0">
                <a:latin typeface="Century Gothic" panose="020B0502020202020204" pitchFamily="34" charset="0"/>
                <a:cs typeface="Albany AMT" panose="020B0604020202020204" pitchFamily="34" charset="0"/>
              </a:rPr>
              <a:t> </a:t>
            </a:r>
            <a:r>
              <a:rPr lang="it-IT" altLang="it-IT" sz="1800" dirty="0" smtClean="0">
                <a:latin typeface="Century Gothic" panose="020B0502020202020204" pitchFamily="34" charset="0"/>
                <a:cs typeface="Albany AMT" panose="020B0604020202020204" pitchFamily="34" charset="0"/>
              </a:rPr>
              <a:t>for </a:t>
            </a:r>
            <a:r>
              <a:rPr lang="it-IT" altLang="it-IT" sz="1800" i="1" dirty="0">
                <a:latin typeface="Century Gothic" panose="020B0502020202020204" pitchFamily="34" charset="0"/>
                <a:cs typeface="Albany AMT" panose="020B0604020202020204" pitchFamily="34" charset="0"/>
              </a:rPr>
              <a:t>T. </a:t>
            </a:r>
            <a:r>
              <a:rPr lang="it-IT" altLang="it-IT" sz="1800" i="1" dirty="0" smtClean="0">
                <a:latin typeface="Century Gothic" panose="020B0502020202020204" pitchFamily="34" charset="0"/>
                <a:cs typeface="Albany AMT" panose="020B0604020202020204" pitchFamily="34" charset="0"/>
              </a:rPr>
              <a:t>sciuri</a:t>
            </a:r>
            <a:endParaRPr lang="it-IT" altLang="it-IT" sz="1800" dirty="0">
              <a:latin typeface="Century Gothic" panose="020B0502020202020204" pitchFamily="34" charset="0"/>
              <a:cs typeface="Albany AMT" panose="020B0604020202020204" pitchFamily="34" charset="0"/>
            </a:endParaRPr>
          </a:p>
        </p:txBody>
      </p:sp>
      <p:sp>
        <p:nvSpPr>
          <p:cNvPr id="18" name="Rettangolo 17"/>
          <p:cNvSpPr>
            <a:spLocks noChangeArrowheads="1"/>
          </p:cNvSpPr>
          <p:nvPr/>
        </p:nvSpPr>
        <p:spPr bwMode="auto">
          <a:xfrm>
            <a:off x="987425" y="6484938"/>
            <a:ext cx="624681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DB66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50771B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0771B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0771B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0771B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0771B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400" i="1" dirty="0">
                <a:latin typeface="Century Gothic" panose="020B0502020202020204" pitchFamily="34" charset="0"/>
                <a:cs typeface="Albany AMT" panose="020B0604020202020204" pitchFamily="34" charset="0"/>
              </a:rPr>
              <a:t>(Romeo et al., </a:t>
            </a:r>
            <a:r>
              <a:rPr lang="it-IT" altLang="it-IT" sz="1400" i="1" dirty="0" err="1">
                <a:latin typeface="Century Gothic" panose="020B0502020202020204" pitchFamily="34" charset="0"/>
                <a:cs typeface="Albany AMT" panose="020B0604020202020204" pitchFamily="34" charset="0"/>
              </a:rPr>
              <a:t>Parasitol</a:t>
            </a:r>
            <a:r>
              <a:rPr lang="it-IT" altLang="it-IT" sz="1400" i="1" dirty="0">
                <a:latin typeface="Century Gothic" panose="020B0502020202020204" pitchFamily="34" charset="0"/>
                <a:cs typeface="Albany AMT" panose="020B0604020202020204" pitchFamily="34" charset="0"/>
              </a:rPr>
              <a:t> Res 2015)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3870" y="109536"/>
            <a:ext cx="1482626" cy="124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85774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 bwMode="auto">
          <a:xfrm>
            <a:off x="584264" y="1412776"/>
            <a:ext cx="8559736" cy="792088"/>
          </a:xfrm>
          <a:prstGeom prst="rect">
            <a:avLst/>
          </a:prstGeom>
          <a:solidFill>
            <a:srgbClr val="0C346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7499350" cy="9144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it-IT" altLang="it-IT" sz="3200" b="0" dirty="0" err="1">
                <a:solidFill>
                  <a:srgbClr val="AC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rPr>
              <a:t>Endoparasites</a:t>
            </a:r>
            <a:r>
              <a:rPr lang="it-IT" altLang="it-IT" sz="3200" b="0" dirty="0">
                <a:solidFill>
                  <a:srgbClr val="AC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rPr>
              <a:t> – </a:t>
            </a:r>
            <a:r>
              <a:rPr lang="it-IT" altLang="it-IT" sz="3200" b="0" i="1" dirty="0" err="1">
                <a:solidFill>
                  <a:srgbClr val="AC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rPr>
              <a:t>Helminths</a:t>
            </a:r>
            <a:r>
              <a:rPr lang="it-IT" altLang="it-IT" sz="3200" b="0" i="1" dirty="0">
                <a:solidFill>
                  <a:srgbClr val="AC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rPr>
              <a:t> </a:t>
            </a: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95005" y="2577733"/>
            <a:ext cx="4025067" cy="3531770"/>
          </a:xfrm>
          <a:prstGeom prst="rect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asellaDiTesto 19"/>
          <p:cNvSpPr txBox="1">
            <a:spLocks noChangeArrowheads="1"/>
          </p:cNvSpPr>
          <p:nvPr/>
        </p:nvSpPr>
        <p:spPr bwMode="auto">
          <a:xfrm>
            <a:off x="1094072" y="1486525"/>
            <a:ext cx="80283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DB66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50771B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0771B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0771B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0771B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0771B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dirty="0" smtClean="0">
                <a:solidFill>
                  <a:srgbClr val="FFFFFF"/>
                </a:solidFill>
                <a:latin typeface="Century Gothic" panose="020B0502020202020204" pitchFamily="34" charset="0"/>
                <a:cs typeface="Albany AMT" panose="020B0604020202020204" pitchFamily="34" charset="0"/>
              </a:rPr>
              <a:t>In </a:t>
            </a:r>
            <a:r>
              <a:rPr lang="it-IT" altLang="it-IT" sz="1800" dirty="0" err="1" smtClean="0">
                <a:solidFill>
                  <a:srgbClr val="FFFFFF"/>
                </a:solidFill>
                <a:latin typeface="Century Gothic" panose="020B0502020202020204" pitchFamily="34" charset="0"/>
                <a:cs typeface="Albany AMT" panose="020B0604020202020204" pitchFamily="34" charset="0"/>
              </a:rPr>
              <a:t>areas</a:t>
            </a:r>
            <a:r>
              <a:rPr lang="it-IT" altLang="it-IT" sz="1800" dirty="0" smtClean="0">
                <a:solidFill>
                  <a:srgbClr val="FFFFFF"/>
                </a:solidFill>
                <a:latin typeface="Century Gothic" panose="020B0502020202020204" pitchFamily="34" charset="0"/>
                <a:cs typeface="Albany AMT" panose="020B0604020202020204" pitchFamily="34" charset="0"/>
              </a:rPr>
              <a:t> </a:t>
            </a:r>
            <a:r>
              <a:rPr lang="it-IT" altLang="it-IT" sz="1800" dirty="0" err="1" smtClean="0">
                <a:solidFill>
                  <a:srgbClr val="FFFFFF"/>
                </a:solidFill>
                <a:latin typeface="Century Gothic" panose="020B0502020202020204" pitchFamily="34" charset="0"/>
                <a:cs typeface="Albany AMT" panose="020B0604020202020204" pitchFamily="34" charset="0"/>
              </a:rPr>
              <a:t>co-inhabited</a:t>
            </a:r>
            <a:r>
              <a:rPr lang="it-IT" altLang="it-IT" sz="1800" dirty="0" smtClean="0">
                <a:solidFill>
                  <a:srgbClr val="FFFFFF"/>
                </a:solidFill>
                <a:latin typeface="Century Gothic" panose="020B0502020202020204" pitchFamily="34" charset="0"/>
                <a:cs typeface="Albany AMT" panose="020B0604020202020204" pitchFamily="34" charset="0"/>
              </a:rPr>
              <a:t> </a:t>
            </a:r>
            <a:r>
              <a:rPr lang="it-IT" altLang="it-IT" sz="1800" dirty="0" err="1" smtClean="0">
                <a:solidFill>
                  <a:srgbClr val="FFFFFF"/>
                </a:solidFill>
                <a:latin typeface="Century Gothic" panose="020B0502020202020204" pitchFamily="34" charset="0"/>
                <a:cs typeface="Albany AMT" panose="020B0604020202020204" pitchFamily="34" charset="0"/>
              </a:rPr>
              <a:t>by</a:t>
            </a:r>
            <a:r>
              <a:rPr lang="it-IT" altLang="it-IT" sz="1800" dirty="0" smtClean="0">
                <a:solidFill>
                  <a:srgbClr val="FFFFFF"/>
                </a:solidFill>
                <a:latin typeface="Century Gothic" panose="020B0502020202020204" pitchFamily="34" charset="0"/>
                <a:cs typeface="Albany AMT" panose="020B0604020202020204" pitchFamily="34" charset="0"/>
              </a:rPr>
              <a:t> </a:t>
            </a:r>
            <a:r>
              <a:rPr lang="it-IT" altLang="it-IT" sz="1800" dirty="0" err="1" smtClean="0">
                <a:solidFill>
                  <a:srgbClr val="FFFFFF"/>
                </a:solidFill>
                <a:latin typeface="Century Gothic" panose="020B0502020202020204" pitchFamily="34" charset="0"/>
                <a:cs typeface="Albany AMT" panose="020B0604020202020204" pitchFamily="34" charset="0"/>
              </a:rPr>
              <a:t>grey</a:t>
            </a:r>
            <a:r>
              <a:rPr lang="it-IT" altLang="it-IT" sz="1800" dirty="0" smtClean="0">
                <a:solidFill>
                  <a:srgbClr val="FFFFFF"/>
                </a:solidFill>
                <a:latin typeface="Century Gothic" panose="020B0502020202020204" pitchFamily="34" charset="0"/>
                <a:cs typeface="Albany AMT" panose="020B0604020202020204" pitchFamily="34" charset="0"/>
              </a:rPr>
              <a:t> </a:t>
            </a:r>
            <a:r>
              <a:rPr lang="it-IT" altLang="it-IT" sz="1800" dirty="0" err="1" smtClean="0">
                <a:solidFill>
                  <a:srgbClr val="FFFFFF"/>
                </a:solidFill>
                <a:latin typeface="Century Gothic" panose="020B0502020202020204" pitchFamily="34" charset="0"/>
                <a:cs typeface="Albany AMT" panose="020B0604020202020204" pitchFamily="34" charset="0"/>
              </a:rPr>
              <a:t>squirrels</a:t>
            </a:r>
            <a:r>
              <a:rPr lang="it-IT" altLang="it-IT" sz="1800" dirty="0" smtClean="0">
                <a:solidFill>
                  <a:srgbClr val="FFFFFF"/>
                </a:solidFill>
                <a:latin typeface="Century Gothic" panose="020B0502020202020204" pitchFamily="34" charset="0"/>
                <a:cs typeface="Albany AMT" panose="020B0604020202020204" pitchFamily="34" charset="0"/>
              </a:rPr>
              <a:t>, </a:t>
            </a:r>
            <a:r>
              <a:rPr lang="it-IT" altLang="it-IT" sz="1800" dirty="0" err="1" smtClean="0">
                <a:solidFill>
                  <a:srgbClr val="FFFFFF"/>
                </a:solidFill>
                <a:latin typeface="Century Gothic" panose="020B0502020202020204" pitchFamily="34" charset="0"/>
                <a:cs typeface="Albany AMT" panose="020B0604020202020204" pitchFamily="34" charset="0"/>
              </a:rPr>
              <a:t>red</a:t>
            </a:r>
            <a:r>
              <a:rPr lang="it-IT" altLang="it-IT" sz="1800" dirty="0" smtClean="0">
                <a:solidFill>
                  <a:srgbClr val="FFFFFF"/>
                </a:solidFill>
                <a:latin typeface="Century Gothic" panose="020B0502020202020204" pitchFamily="34" charset="0"/>
                <a:cs typeface="Albany AMT" panose="020B0604020202020204" pitchFamily="34" charset="0"/>
              </a:rPr>
              <a:t> </a:t>
            </a:r>
            <a:r>
              <a:rPr lang="it-IT" altLang="it-IT" sz="1800" dirty="0" err="1" smtClean="0">
                <a:solidFill>
                  <a:srgbClr val="FFFFFF"/>
                </a:solidFill>
                <a:latin typeface="Century Gothic" panose="020B0502020202020204" pitchFamily="34" charset="0"/>
                <a:cs typeface="Albany AMT" panose="020B0604020202020204" pitchFamily="34" charset="0"/>
              </a:rPr>
              <a:t>squirrels</a:t>
            </a:r>
            <a:r>
              <a:rPr lang="it-IT" altLang="it-IT" sz="1800" dirty="0" smtClean="0">
                <a:solidFill>
                  <a:srgbClr val="FFFFFF"/>
                </a:solidFill>
                <a:latin typeface="Century Gothic" panose="020B0502020202020204" pitchFamily="34" charset="0"/>
                <a:cs typeface="Albany AMT" panose="020B0604020202020204" pitchFamily="34" charset="0"/>
              </a:rPr>
              <a:t> </a:t>
            </a:r>
            <a:r>
              <a:rPr lang="it-IT" altLang="it-IT" sz="1800" dirty="0" err="1" smtClean="0">
                <a:solidFill>
                  <a:srgbClr val="FFFFFF"/>
                </a:solidFill>
                <a:latin typeface="Century Gothic" panose="020B0502020202020204" pitchFamily="34" charset="0"/>
                <a:cs typeface="Albany AMT" panose="020B0604020202020204" pitchFamily="34" charset="0"/>
              </a:rPr>
              <a:t>have</a:t>
            </a:r>
            <a:r>
              <a:rPr lang="it-IT" altLang="it-IT" sz="1800" dirty="0" smtClean="0">
                <a:solidFill>
                  <a:srgbClr val="FFFFFF"/>
                </a:solidFill>
                <a:latin typeface="Century Gothic" panose="020B0502020202020204" pitchFamily="34" charset="0"/>
                <a:cs typeface="Albany AMT" panose="020B0604020202020204" pitchFamily="34" charset="0"/>
              </a:rPr>
              <a:t> a </a:t>
            </a:r>
            <a:r>
              <a:rPr lang="it-IT" altLang="it-IT" sz="1800" b="1" dirty="0" err="1" smtClean="0">
                <a:solidFill>
                  <a:srgbClr val="FFFFFF"/>
                </a:solidFill>
                <a:latin typeface="Century Gothic" panose="020B0502020202020204" pitchFamily="34" charset="0"/>
                <a:cs typeface="Albany AMT" panose="020B0604020202020204" pitchFamily="34" charset="0"/>
              </a:rPr>
              <a:t>higher</a:t>
            </a:r>
            <a:r>
              <a:rPr lang="it-IT" altLang="it-IT" sz="1800" b="1" dirty="0" smtClean="0">
                <a:solidFill>
                  <a:srgbClr val="FFFFFF"/>
                </a:solidFill>
                <a:latin typeface="Century Gothic" panose="020B0502020202020204" pitchFamily="34" charset="0"/>
                <a:cs typeface="Albany AMT" panose="020B0604020202020204" pitchFamily="34" charset="0"/>
              </a:rPr>
              <a:t> </a:t>
            </a:r>
            <a:r>
              <a:rPr lang="it-IT" altLang="it-IT" sz="1800" b="1" dirty="0" err="1" smtClean="0">
                <a:solidFill>
                  <a:srgbClr val="FFFFFF"/>
                </a:solidFill>
                <a:latin typeface="Century Gothic" panose="020B0502020202020204" pitchFamily="34" charset="0"/>
                <a:cs typeface="Albany AMT" panose="020B0604020202020204" pitchFamily="34" charset="0"/>
              </a:rPr>
              <a:t>probability</a:t>
            </a:r>
            <a:r>
              <a:rPr lang="it-IT" altLang="it-IT" sz="1800" b="1" dirty="0" smtClean="0">
                <a:solidFill>
                  <a:srgbClr val="FFFFFF"/>
                </a:solidFill>
                <a:latin typeface="Century Gothic" panose="020B0502020202020204" pitchFamily="34" charset="0"/>
                <a:cs typeface="Albany AMT" panose="020B0604020202020204" pitchFamily="34" charset="0"/>
              </a:rPr>
              <a:t> </a:t>
            </a:r>
            <a:r>
              <a:rPr lang="it-IT" altLang="it-IT" sz="1800" b="1" dirty="0" err="1" smtClean="0">
                <a:solidFill>
                  <a:srgbClr val="FFFFFF"/>
                </a:solidFill>
                <a:latin typeface="Century Gothic" panose="020B0502020202020204" pitchFamily="34" charset="0"/>
                <a:cs typeface="Albany AMT" panose="020B0604020202020204" pitchFamily="34" charset="0"/>
              </a:rPr>
              <a:t>of</a:t>
            </a:r>
            <a:r>
              <a:rPr lang="it-IT" altLang="it-IT" sz="1800" b="1" dirty="0" smtClean="0">
                <a:solidFill>
                  <a:srgbClr val="FFFFFF"/>
                </a:solidFill>
                <a:latin typeface="Century Gothic" panose="020B0502020202020204" pitchFamily="34" charset="0"/>
                <a:cs typeface="Albany AMT" panose="020B0604020202020204" pitchFamily="34" charset="0"/>
              </a:rPr>
              <a:t> </a:t>
            </a:r>
            <a:r>
              <a:rPr lang="it-IT" altLang="it-IT" sz="1800" b="1" dirty="0" err="1" smtClean="0">
                <a:solidFill>
                  <a:srgbClr val="FFFFFF"/>
                </a:solidFill>
                <a:latin typeface="Century Gothic" panose="020B0502020202020204" pitchFamily="34" charset="0"/>
                <a:cs typeface="Albany AMT" panose="020B0604020202020204" pitchFamily="34" charset="0"/>
              </a:rPr>
              <a:t>being</a:t>
            </a:r>
            <a:r>
              <a:rPr lang="it-IT" altLang="it-IT" sz="1800" b="1" dirty="0" smtClean="0">
                <a:solidFill>
                  <a:srgbClr val="FFFFFF"/>
                </a:solidFill>
                <a:latin typeface="Century Gothic" panose="020B0502020202020204" pitchFamily="34" charset="0"/>
                <a:cs typeface="Albany AMT" panose="020B0604020202020204" pitchFamily="34" charset="0"/>
              </a:rPr>
              <a:t> </a:t>
            </a:r>
            <a:r>
              <a:rPr lang="it-IT" altLang="it-IT" sz="1800" b="1" dirty="0" err="1" smtClean="0">
                <a:solidFill>
                  <a:srgbClr val="FFFFFF"/>
                </a:solidFill>
                <a:latin typeface="Century Gothic" panose="020B0502020202020204" pitchFamily="34" charset="0"/>
                <a:cs typeface="Albany AMT" panose="020B0604020202020204" pitchFamily="34" charset="0"/>
              </a:rPr>
              <a:t>infected</a:t>
            </a:r>
            <a:r>
              <a:rPr lang="it-IT" altLang="it-IT" sz="1800" b="1" dirty="0" smtClean="0">
                <a:solidFill>
                  <a:srgbClr val="FFFFFF"/>
                </a:solidFill>
                <a:latin typeface="Century Gothic" panose="020B0502020202020204" pitchFamily="34" charset="0"/>
                <a:cs typeface="Albany AMT" panose="020B0604020202020204" pitchFamily="34" charset="0"/>
              </a:rPr>
              <a:t> </a:t>
            </a:r>
            <a:r>
              <a:rPr lang="it-IT" altLang="it-IT" sz="1800" b="1" dirty="0" err="1" smtClean="0">
                <a:solidFill>
                  <a:srgbClr val="FFFFFF"/>
                </a:solidFill>
                <a:latin typeface="Century Gothic" panose="020B0502020202020204" pitchFamily="34" charset="0"/>
                <a:cs typeface="Albany AMT" panose="020B0604020202020204" pitchFamily="34" charset="0"/>
              </a:rPr>
              <a:t>by</a:t>
            </a:r>
            <a:r>
              <a:rPr lang="it-IT" altLang="it-IT" sz="1800" b="1" dirty="0" smtClean="0">
                <a:solidFill>
                  <a:srgbClr val="FFFFFF"/>
                </a:solidFill>
                <a:latin typeface="Century Gothic" panose="020B0502020202020204" pitchFamily="34" charset="0"/>
                <a:cs typeface="Albany AMT" panose="020B0604020202020204" pitchFamily="34" charset="0"/>
              </a:rPr>
              <a:t> </a:t>
            </a:r>
            <a:r>
              <a:rPr lang="it-IT" altLang="it-IT" sz="1800" b="1" dirty="0" err="1" smtClean="0">
                <a:solidFill>
                  <a:srgbClr val="FFFFFF"/>
                </a:solidFill>
                <a:latin typeface="Century Gothic" panose="020B0502020202020204" pitchFamily="34" charset="0"/>
                <a:cs typeface="Albany AMT" panose="020B0604020202020204" pitchFamily="34" charset="0"/>
              </a:rPr>
              <a:t>both</a:t>
            </a:r>
            <a:r>
              <a:rPr lang="it-IT" altLang="it-IT" sz="1800" b="1" dirty="0" smtClean="0">
                <a:solidFill>
                  <a:srgbClr val="FFFFFF"/>
                </a:solidFill>
                <a:latin typeface="Century Gothic" panose="020B0502020202020204" pitchFamily="34" charset="0"/>
                <a:cs typeface="Albany AMT" panose="020B0604020202020204" pitchFamily="34" charset="0"/>
              </a:rPr>
              <a:t> </a:t>
            </a:r>
            <a:r>
              <a:rPr lang="it-IT" altLang="it-IT" sz="1800" b="1" i="1" dirty="0" smtClean="0">
                <a:solidFill>
                  <a:srgbClr val="FFFFFF"/>
                </a:solidFill>
                <a:latin typeface="Century Gothic" panose="020B0502020202020204" pitchFamily="34" charset="0"/>
                <a:cs typeface="Albany AMT" panose="020B0604020202020204" pitchFamily="34" charset="0"/>
              </a:rPr>
              <a:t>S. robustus </a:t>
            </a:r>
            <a:r>
              <a:rPr lang="it-IT" altLang="it-IT" sz="1800" b="1" dirty="0" smtClean="0">
                <a:solidFill>
                  <a:srgbClr val="FFFFFF"/>
                </a:solidFill>
                <a:latin typeface="Century Gothic" panose="020B0502020202020204" pitchFamily="34" charset="0"/>
                <a:cs typeface="Albany AMT" panose="020B0604020202020204" pitchFamily="34" charset="0"/>
              </a:rPr>
              <a:t>and </a:t>
            </a:r>
            <a:r>
              <a:rPr lang="it-IT" altLang="it-IT" sz="1800" b="1" i="1" dirty="0" smtClean="0">
                <a:solidFill>
                  <a:srgbClr val="FFFFFF"/>
                </a:solidFill>
                <a:latin typeface="Century Gothic" panose="020B0502020202020204" pitchFamily="34" charset="0"/>
                <a:cs typeface="Albany AMT" panose="020B0604020202020204" pitchFamily="34" charset="0"/>
              </a:rPr>
              <a:t>T. sciuri </a:t>
            </a:r>
            <a:r>
              <a:rPr lang="it-IT" altLang="it-IT" sz="1800" dirty="0" smtClean="0">
                <a:solidFill>
                  <a:srgbClr val="FFFFFF"/>
                </a:solidFill>
                <a:latin typeface="Century Gothic" panose="020B0502020202020204" pitchFamily="34" charset="0"/>
                <a:cs typeface="Albany AMT" panose="020B0604020202020204" pitchFamily="34" charset="0"/>
              </a:rPr>
              <a:t>(p&lt;0.05) </a:t>
            </a:r>
            <a:endParaRPr lang="it-IT" altLang="it-IT" sz="1800" dirty="0">
              <a:solidFill>
                <a:srgbClr val="FFFFFF"/>
              </a:solidFill>
              <a:latin typeface="Century Gothic" panose="020B0502020202020204" pitchFamily="34" charset="0"/>
              <a:cs typeface="Albany AMT" panose="020B0604020202020204" pitchFamily="34" charset="0"/>
            </a:endParaRPr>
          </a:p>
        </p:txBody>
      </p:sp>
      <p:sp>
        <p:nvSpPr>
          <p:cNvPr id="22" name="Rettangolo 21"/>
          <p:cNvSpPr>
            <a:spLocks noChangeArrowheads="1"/>
          </p:cNvSpPr>
          <p:nvPr/>
        </p:nvSpPr>
        <p:spPr bwMode="auto">
          <a:xfrm>
            <a:off x="1133499" y="6484938"/>
            <a:ext cx="624681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DB66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50771B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0771B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0771B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0771B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0771B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400" i="1" dirty="0">
                <a:latin typeface="Century Gothic" panose="020B0502020202020204" pitchFamily="34" charset="0"/>
                <a:cs typeface="Albany AMT" panose="020B0604020202020204" pitchFamily="34" charset="0"/>
              </a:rPr>
              <a:t>(Romeo et al., </a:t>
            </a:r>
            <a:r>
              <a:rPr lang="it-IT" altLang="it-IT" sz="1400" i="1" dirty="0" err="1">
                <a:latin typeface="Century Gothic" panose="020B0502020202020204" pitchFamily="34" charset="0"/>
                <a:cs typeface="Albany AMT" panose="020B0604020202020204" pitchFamily="34" charset="0"/>
              </a:rPr>
              <a:t>Parasitol</a:t>
            </a:r>
            <a:r>
              <a:rPr lang="it-IT" altLang="it-IT" sz="1400" i="1" dirty="0">
                <a:latin typeface="Century Gothic" panose="020B0502020202020204" pitchFamily="34" charset="0"/>
                <a:cs typeface="Albany AMT" panose="020B0604020202020204" pitchFamily="34" charset="0"/>
              </a:rPr>
              <a:t> Res 2015)</a:t>
            </a:r>
          </a:p>
        </p:txBody>
      </p:sp>
      <p:pic>
        <p:nvPicPr>
          <p:cNvPr id="23" name="Immagin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3870" y="109536"/>
            <a:ext cx="1482626" cy="1243636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/>
          <a:srcRect l="51187" t="49556" r="11801" b="9147"/>
          <a:stretch/>
        </p:blipFill>
        <p:spPr>
          <a:xfrm>
            <a:off x="6300192" y="4860790"/>
            <a:ext cx="1975604" cy="10508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5"/>
          <a:srcRect l="16476" t="11351" r="14951" b="11351"/>
          <a:stretch/>
        </p:blipFill>
        <p:spPr>
          <a:xfrm>
            <a:off x="6300192" y="2875903"/>
            <a:ext cx="1975604" cy="13170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Rettangolo 11"/>
          <p:cNvSpPr>
            <a:spLocks noChangeArrowheads="1"/>
          </p:cNvSpPr>
          <p:nvPr/>
        </p:nvSpPr>
        <p:spPr bwMode="auto">
          <a:xfrm>
            <a:off x="6300192" y="4553013"/>
            <a:ext cx="219162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DB66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50771B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0771B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0771B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0771B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0771B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400" i="1" dirty="0" smtClean="0">
                <a:latin typeface="Century Gothic" panose="020B0502020202020204" pitchFamily="34" charset="0"/>
                <a:cs typeface="Albany AMT" panose="020B0604020202020204" pitchFamily="34" charset="0"/>
              </a:rPr>
              <a:t>T. sciuri </a:t>
            </a:r>
            <a:r>
              <a:rPr lang="it-IT" altLang="it-IT" sz="1400" i="1" dirty="0" err="1" smtClean="0">
                <a:latin typeface="Century Gothic" panose="020B0502020202020204" pitchFamily="34" charset="0"/>
                <a:cs typeface="Albany AMT" panose="020B0604020202020204" pitchFamily="34" charset="0"/>
              </a:rPr>
              <a:t>egg</a:t>
            </a:r>
            <a:endParaRPr lang="it-IT" altLang="it-IT" sz="1400" i="1" dirty="0">
              <a:latin typeface="Century Gothic" panose="020B0502020202020204" pitchFamily="34" charset="0"/>
              <a:cs typeface="Albany AMT" panose="020B0604020202020204" pitchFamily="34" charset="0"/>
            </a:endParaRPr>
          </a:p>
        </p:txBody>
      </p:sp>
      <p:sp>
        <p:nvSpPr>
          <p:cNvPr id="13" name="Rettangolo 12"/>
          <p:cNvSpPr>
            <a:spLocks noChangeArrowheads="1"/>
          </p:cNvSpPr>
          <p:nvPr/>
        </p:nvSpPr>
        <p:spPr bwMode="auto">
          <a:xfrm>
            <a:off x="6300192" y="2564904"/>
            <a:ext cx="219162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DB66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50771B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0771B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0771B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0771B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0771B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400" i="1" dirty="0" smtClean="0">
                <a:latin typeface="Century Gothic" panose="020B0502020202020204" pitchFamily="34" charset="0"/>
                <a:cs typeface="Albany AMT" panose="020B0604020202020204" pitchFamily="34" charset="0"/>
              </a:rPr>
              <a:t>S. </a:t>
            </a:r>
            <a:r>
              <a:rPr lang="it-IT" altLang="it-IT" sz="1400" i="1" dirty="0" err="1">
                <a:latin typeface="Century Gothic" panose="020B0502020202020204" pitchFamily="34" charset="0"/>
                <a:cs typeface="Albany AMT" panose="020B0604020202020204" pitchFamily="34" charset="0"/>
              </a:rPr>
              <a:t>r</a:t>
            </a:r>
            <a:r>
              <a:rPr lang="it-IT" altLang="it-IT" sz="1400" i="1" dirty="0" err="1" smtClean="0">
                <a:latin typeface="Century Gothic" panose="020B0502020202020204" pitchFamily="34" charset="0"/>
                <a:cs typeface="Albany AMT" panose="020B0604020202020204" pitchFamily="34" charset="0"/>
              </a:rPr>
              <a:t>obustus</a:t>
            </a:r>
            <a:r>
              <a:rPr lang="it-IT" altLang="it-IT" sz="1400" i="1" dirty="0" smtClean="0">
                <a:latin typeface="Century Gothic" panose="020B0502020202020204" pitchFamily="34" charset="0"/>
                <a:cs typeface="Albany AMT" panose="020B0604020202020204" pitchFamily="34" charset="0"/>
              </a:rPr>
              <a:t> </a:t>
            </a:r>
            <a:r>
              <a:rPr lang="it-IT" altLang="it-IT" sz="1400" i="1" dirty="0" err="1" smtClean="0">
                <a:latin typeface="Century Gothic" panose="020B0502020202020204" pitchFamily="34" charset="0"/>
                <a:cs typeface="Albany AMT" panose="020B0604020202020204" pitchFamily="34" charset="0"/>
              </a:rPr>
              <a:t>egg</a:t>
            </a:r>
            <a:endParaRPr lang="it-IT" altLang="it-IT" sz="1400" i="1" dirty="0">
              <a:latin typeface="Century Gothic" panose="020B0502020202020204" pitchFamily="34" charset="0"/>
              <a:cs typeface="Albany AMT" panose="020B0604020202020204" pitchFamily="34" charset="0"/>
            </a:endParaRPr>
          </a:p>
        </p:txBody>
      </p:sp>
      <p:sp>
        <p:nvSpPr>
          <p:cNvPr id="14" name="Ovale 13"/>
          <p:cNvSpPr/>
          <p:nvPr/>
        </p:nvSpPr>
        <p:spPr>
          <a:xfrm>
            <a:off x="3779912" y="5589240"/>
            <a:ext cx="936104" cy="43204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itchFamily="34" charset="0"/>
              <a:buNone/>
              <a:defRPr/>
            </a:pPr>
            <a:endParaRPr lang="it-IT">
              <a:latin typeface="Albany AMT" pitchFamily="34" charset="0"/>
              <a:cs typeface="Albany A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347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0" grpId="0"/>
      <p:bldP spid="22" grpId="0"/>
      <p:bldP spid="12" grpId="0"/>
      <p:bldP spid="13" grpId="0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7499350" cy="9144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it-IT" altLang="it-IT" sz="3200" b="0" dirty="0" err="1">
                <a:solidFill>
                  <a:srgbClr val="AC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rPr>
              <a:t>Endoparasites</a:t>
            </a:r>
            <a:r>
              <a:rPr lang="it-IT" altLang="it-IT" sz="3200" b="0" dirty="0">
                <a:solidFill>
                  <a:srgbClr val="AC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rPr>
              <a:t> – </a:t>
            </a:r>
            <a:r>
              <a:rPr lang="it-IT" altLang="it-IT" sz="3200" b="0" i="1" dirty="0" err="1">
                <a:solidFill>
                  <a:srgbClr val="AC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rPr>
              <a:t>Helminths</a:t>
            </a:r>
            <a:r>
              <a:rPr lang="it-IT" altLang="it-IT" sz="3200" b="0" i="1" dirty="0">
                <a:solidFill>
                  <a:srgbClr val="AC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rPr>
              <a:t> </a:t>
            </a:r>
          </a:p>
        </p:txBody>
      </p:sp>
      <p:pic>
        <p:nvPicPr>
          <p:cNvPr id="23" name="Immagin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3870" y="109536"/>
            <a:ext cx="1482626" cy="1243636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 bwMode="auto">
          <a:xfrm>
            <a:off x="1140268" y="1664688"/>
            <a:ext cx="3672408" cy="1134184"/>
          </a:xfrm>
          <a:prstGeom prst="rect">
            <a:avLst/>
          </a:prstGeom>
          <a:solidFill>
            <a:srgbClr val="0C346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1140268" y="1894005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b="1" dirty="0" err="1" smtClean="0">
                <a:solidFill>
                  <a:srgbClr val="FFFFFF"/>
                </a:solidFill>
                <a:latin typeface="Century Gothic" panose="020B0502020202020204" pitchFamily="34" charset="0"/>
              </a:rPr>
              <a:t>Spillover</a:t>
            </a:r>
            <a:r>
              <a:rPr lang="it-IT" sz="18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 of </a:t>
            </a:r>
            <a:r>
              <a:rPr lang="it-IT" sz="1800" b="1" i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S. </a:t>
            </a:r>
            <a:r>
              <a:rPr lang="it-IT" sz="1800" b="1" i="1" dirty="0" err="1" smtClean="0">
                <a:solidFill>
                  <a:srgbClr val="FFFFFF"/>
                </a:solidFill>
                <a:latin typeface="Century Gothic" panose="020B0502020202020204" pitchFamily="34" charset="0"/>
              </a:rPr>
              <a:t>robustus</a:t>
            </a:r>
            <a:r>
              <a:rPr lang="it-IT" sz="1800" b="1" i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it-IT" sz="18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from </a:t>
            </a:r>
            <a:r>
              <a:rPr lang="it-IT" sz="1800" dirty="0" err="1" smtClean="0">
                <a:solidFill>
                  <a:srgbClr val="FFFFFF"/>
                </a:solidFill>
                <a:latin typeface="Century Gothic" panose="020B0502020202020204" pitchFamily="34" charset="0"/>
              </a:rPr>
              <a:t>grey</a:t>
            </a:r>
            <a:r>
              <a:rPr lang="it-IT" sz="18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 to </a:t>
            </a:r>
            <a:r>
              <a:rPr lang="it-IT" sz="1800" dirty="0" err="1" smtClean="0">
                <a:solidFill>
                  <a:srgbClr val="FFFFFF"/>
                </a:solidFill>
                <a:latin typeface="Century Gothic" panose="020B0502020202020204" pitchFamily="34" charset="0"/>
              </a:rPr>
              <a:t>red</a:t>
            </a:r>
            <a:r>
              <a:rPr lang="it-IT" sz="18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it-IT" sz="1800" dirty="0" err="1" smtClean="0">
                <a:solidFill>
                  <a:srgbClr val="FFFFFF"/>
                </a:solidFill>
                <a:latin typeface="Century Gothic" panose="020B0502020202020204" pitchFamily="34" charset="0"/>
              </a:rPr>
              <a:t>squirrels</a:t>
            </a:r>
            <a:endParaRPr lang="it-IT" sz="18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Picture 2" descr="Risultati immagini per marker arrow 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6290843">
            <a:off x="5305046" y="1945214"/>
            <a:ext cx="375679" cy="6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sellaDiTesto 14"/>
          <p:cNvSpPr txBox="1"/>
          <p:nvPr/>
        </p:nvSpPr>
        <p:spPr>
          <a:xfrm>
            <a:off x="5974720" y="1772816"/>
            <a:ext cx="20981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dirty="0" smtClean="0">
                <a:solidFill>
                  <a:srgbClr val="AC0000"/>
                </a:solidFill>
                <a:latin typeface="Century Gothic" panose="020B0502020202020204" pitchFamily="34" charset="0"/>
              </a:rPr>
              <a:t>WHAT IS THE IMPACT ON RED SQUIRRELS?</a:t>
            </a:r>
            <a:endParaRPr lang="it-IT" sz="1800" dirty="0">
              <a:solidFill>
                <a:srgbClr val="AC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Rettangolo 15"/>
          <p:cNvSpPr/>
          <p:nvPr/>
        </p:nvSpPr>
        <p:spPr bwMode="auto">
          <a:xfrm>
            <a:off x="1428300" y="3014896"/>
            <a:ext cx="3672408" cy="1134184"/>
          </a:xfrm>
          <a:prstGeom prst="rect">
            <a:avLst/>
          </a:prstGeom>
          <a:solidFill>
            <a:srgbClr val="0C346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1428300" y="3133632"/>
            <a:ext cx="367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i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S. </a:t>
            </a:r>
            <a:r>
              <a:rPr lang="it-IT" sz="1800" i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r</a:t>
            </a:r>
            <a:r>
              <a:rPr lang="it-IT" sz="1800" i="1" dirty="0" err="1" smtClean="0">
                <a:solidFill>
                  <a:srgbClr val="FFFFFF"/>
                </a:solidFill>
                <a:latin typeface="Century Gothic" panose="020B0502020202020204" pitchFamily="34" charset="0"/>
              </a:rPr>
              <a:t>obustus</a:t>
            </a:r>
            <a:r>
              <a:rPr lang="it-IT" sz="18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it-IT" sz="1800" dirty="0" err="1" smtClean="0">
                <a:solidFill>
                  <a:srgbClr val="FFFFFF"/>
                </a:solidFill>
                <a:latin typeface="Century Gothic" panose="020B0502020202020204" pitchFamily="34" charset="0"/>
              </a:rPr>
              <a:t>has</a:t>
            </a:r>
            <a:r>
              <a:rPr lang="it-IT" sz="18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</a:p>
          <a:p>
            <a:pPr algn="ctr"/>
            <a:r>
              <a:rPr lang="it-IT" sz="18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high </a:t>
            </a:r>
            <a:r>
              <a:rPr lang="it-IT" sz="1800" b="1" dirty="0" err="1" smtClean="0">
                <a:solidFill>
                  <a:srgbClr val="FFFFFF"/>
                </a:solidFill>
                <a:latin typeface="Century Gothic" panose="020B0502020202020204" pitchFamily="34" charset="0"/>
              </a:rPr>
              <a:t>prevalence</a:t>
            </a:r>
            <a:r>
              <a:rPr lang="it-IT" sz="18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 in </a:t>
            </a:r>
            <a:r>
              <a:rPr lang="it-IT" sz="1800" dirty="0" err="1" smtClean="0">
                <a:solidFill>
                  <a:srgbClr val="FFFFFF"/>
                </a:solidFill>
                <a:latin typeface="Century Gothic" panose="020B0502020202020204" pitchFamily="34" charset="0"/>
              </a:rPr>
              <a:t>red</a:t>
            </a:r>
            <a:r>
              <a:rPr lang="it-IT" sz="18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it-IT" sz="1800" dirty="0" err="1" smtClean="0">
                <a:solidFill>
                  <a:srgbClr val="FFFFFF"/>
                </a:solidFill>
                <a:latin typeface="Century Gothic" panose="020B0502020202020204" pitchFamily="34" charset="0"/>
              </a:rPr>
              <a:t>squirrels</a:t>
            </a:r>
            <a:r>
              <a:rPr lang="it-IT" sz="18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it-IT" sz="1800" dirty="0" err="1" smtClean="0">
                <a:solidFill>
                  <a:srgbClr val="FFFFFF"/>
                </a:solidFill>
                <a:latin typeface="Century Gothic" panose="020B0502020202020204" pitchFamily="34" charset="0"/>
              </a:rPr>
              <a:t>which</a:t>
            </a:r>
            <a:r>
              <a:rPr lang="it-IT" sz="18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it-IT" sz="1800" dirty="0" err="1" smtClean="0">
                <a:solidFill>
                  <a:srgbClr val="FFFFFF"/>
                </a:solidFill>
                <a:latin typeface="Century Gothic" panose="020B0502020202020204" pitchFamily="34" charset="0"/>
              </a:rPr>
              <a:t>shed</a:t>
            </a:r>
            <a:r>
              <a:rPr lang="it-IT" sz="18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it-IT" sz="1800" b="1" dirty="0" err="1" smtClean="0">
                <a:solidFill>
                  <a:srgbClr val="FFFFFF"/>
                </a:solidFill>
                <a:latin typeface="Century Gothic" panose="020B0502020202020204" pitchFamily="34" charset="0"/>
              </a:rPr>
              <a:t>viable</a:t>
            </a:r>
            <a:r>
              <a:rPr lang="it-IT" sz="18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it-IT" sz="1800" b="1" dirty="0" err="1" smtClean="0">
                <a:solidFill>
                  <a:srgbClr val="FFFFFF"/>
                </a:solidFill>
                <a:latin typeface="Century Gothic" panose="020B0502020202020204" pitchFamily="34" charset="0"/>
              </a:rPr>
              <a:t>eggs</a:t>
            </a:r>
            <a:endParaRPr lang="it-IT" sz="18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8" name="Picture 2" descr="Risultati immagini per marker arrow 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6290843">
            <a:off x="5655170" y="3258590"/>
            <a:ext cx="375679" cy="6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asellaDiTesto 20"/>
          <p:cNvSpPr txBox="1"/>
          <p:nvPr/>
        </p:nvSpPr>
        <p:spPr>
          <a:xfrm>
            <a:off x="6324844" y="3133632"/>
            <a:ext cx="2304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dirty="0" smtClean="0">
                <a:solidFill>
                  <a:srgbClr val="AC0000"/>
                </a:solidFill>
                <a:latin typeface="Century Gothic" panose="020B0502020202020204" pitchFamily="34" charset="0"/>
              </a:rPr>
              <a:t>RED SQUIRRELS ACT AS COMPETENT HOSTS</a:t>
            </a:r>
            <a:endParaRPr lang="it-IT" sz="1800" dirty="0">
              <a:solidFill>
                <a:srgbClr val="AC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Rettangolo 23"/>
          <p:cNvSpPr/>
          <p:nvPr/>
        </p:nvSpPr>
        <p:spPr bwMode="auto">
          <a:xfrm>
            <a:off x="1130130" y="4887104"/>
            <a:ext cx="3672408" cy="1134184"/>
          </a:xfrm>
          <a:prstGeom prst="rect">
            <a:avLst/>
          </a:prstGeom>
          <a:solidFill>
            <a:srgbClr val="0C346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1130130" y="5005840"/>
            <a:ext cx="367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In the </a:t>
            </a:r>
            <a:r>
              <a:rPr lang="it-IT" sz="1800" dirty="0" err="1" smtClean="0">
                <a:solidFill>
                  <a:srgbClr val="FFFFFF"/>
                </a:solidFill>
                <a:latin typeface="Century Gothic" panose="020B0502020202020204" pitchFamily="34" charset="0"/>
              </a:rPr>
              <a:t>presence</a:t>
            </a:r>
            <a:r>
              <a:rPr lang="it-IT" sz="18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 of </a:t>
            </a:r>
            <a:r>
              <a:rPr lang="it-IT" sz="1800" dirty="0" err="1" smtClean="0">
                <a:solidFill>
                  <a:srgbClr val="FFFFFF"/>
                </a:solidFill>
                <a:latin typeface="Century Gothic" panose="020B0502020202020204" pitchFamily="34" charset="0"/>
              </a:rPr>
              <a:t>grey</a:t>
            </a:r>
            <a:r>
              <a:rPr lang="it-IT" sz="18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it-IT" sz="1800" dirty="0" err="1" smtClean="0">
                <a:solidFill>
                  <a:srgbClr val="FFFFFF"/>
                </a:solidFill>
                <a:latin typeface="Century Gothic" panose="020B0502020202020204" pitchFamily="34" charset="0"/>
              </a:rPr>
              <a:t>squirrels</a:t>
            </a:r>
            <a:r>
              <a:rPr lang="it-IT" sz="18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, </a:t>
            </a:r>
            <a:r>
              <a:rPr lang="it-IT" sz="1800" dirty="0" err="1" smtClean="0">
                <a:solidFill>
                  <a:srgbClr val="FFFFFF"/>
                </a:solidFill>
                <a:latin typeface="Century Gothic" panose="020B0502020202020204" pitchFamily="34" charset="0"/>
              </a:rPr>
              <a:t>red</a:t>
            </a:r>
            <a:r>
              <a:rPr lang="it-IT" sz="18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it-IT" sz="1800" dirty="0" err="1" smtClean="0">
                <a:solidFill>
                  <a:srgbClr val="FFFFFF"/>
                </a:solidFill>
                <a:latin typeface="Century Gothic" panose="020B0502020202020204" pitchFamily="34" charset="0"/>
              </a:rPr>
              <a:t>squirrels</a:t>
            </a:r>
            <a:r>
              <a:rPr lang="it-IT" sz="18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it-IT" sz="1800" dirty="0" err="1" smtClean="0">
                <a:solidFill>
                  <a:srgbClr val="FFFFFF"/>
                </a:solidFill>
                <a:latin typeface="Century Gothic" panose="020B0502020202020204" pitchFamily="34" charset="0"/>
              </a:rPr>
              <a:t>also</a:t>
            </a:r>
            <a:r>
              <a:rPr lang="it-IT" sz="18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it-IT" sz="1800" dirty="0" err="1" smtClean="0">
                <a:solidFill>
                  <a:srgbClr val="FFFFFF"/>
                </a:solidFill>
                <a:latin typeface="Century Gothic" panose="020B0502020202020204" pitchFamily="34" charset="0"/>
              </a:rPr>
              <a:t>suffer</a:t>
            </a:r>
            <a:r>
              <a:rPr lang="it-IT" sz="18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it-IT" sz="1800" b="1" dirty="0" err="1" smtClean="0">
                <a:solidFill>
                  <a:srgbClr val="FFFFFF"/>
                </a:solidFill>
                <a:latin typeface="Century Gothic" panose="020B0502020202020204" pitchFamily="34" charset="0"/>
              </a:rPr>
              <a:t>increased</a:t>
            </a:r>
            <a:r>
              <a:rPr lang="it-IT" sz="18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it-IT" sz="1800" b="1" dirty="0" err="1" smtClean="0">
                <a:solidFill>
                  <a:srgbClr val="FFFFFF"/>
                </a:solidFill>
                <a:latin typeface="Century Gothic" panose="020B0502020202020204" pitchFamily="34" charset="0"/>
              </a:rPr>
              <a:t>infection</a:t>
            </a:r>
            <a:r>
              <a:rPr lang="it-IT" sz="18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 by </a:t>
            </a:r>
            <a:r>
              <a:rPr lang="it-IT" sz="1800" b="1" i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T. sciuri   </a:t>
            </a:r>
            <a:endParaRPr lang="it-IT" sz="1800" b="1" i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6" name="Picture 2" descr="Risultati immagini per marker arrow 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6290843">
            <a:off x="5357000" y="5130798"/>
            <a:ext cx="375679" cy="6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CasellaDiTesto 26"/>
          <p:cNvSpPr txBox="1"/>
          <p:nvPr/>
        </p:nvSpPr>
        <p:spPr>
          <a:xfrm>
            <a:off x="6070918" y="5021314"/>
            <a:ext cx="24861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dirty="0" smtClean="0">
                <a:solidFill>
                  <a:srgbClr val="AC0000"/>
                </a:solidFill>
                <a:latin typeface="Century Gothic" panose="020B0502020202020204" pitchFamily="34" charset="0"/>
              </a:rPr>
              <a:t>STRESS-MEDIATED EFFECTS ON IMMUNE RESPONSE?</a:t>
            </a:r>
            <a:endParaRPr lang="it-IT" sz="1800" dirty="0">
              <a:solidFill>
                <a:srgbClr val="AC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2186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5" grpId="0"/>
      <p:bldP spid="16" grpId="0" animBg="1"/>
      <p:bldP spid="17" grpId="0"/>
      <p:bldP spid="21" grpId="0"/>
      <p:bldP spid="24" grpId="0" animBg="1"/>
      <p:bldP spid="25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7499350" cy="914400"/>
          </a:xfrm>
          <a:effectLst/>
        </p:spPr>
        <p:txBody>
          <a:bodyPr lIns="0" tIns="0" rIns="0" bIns="0"/>
          <a:lstStyle/>
          <a:p>
            <a:pPr eaLnBrk="1" hangingPunct="1"/>
            <a:r>
              <a:rPr lang="it-IT" altLang="it-IT" sz="3200" b="0" dirty="0" err="1" smtClean="0">
                <a:solidFill>
                  <a:srgbClr val="AC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rPr>
              <a:t>Endoparasites</a:t>
            </a:r>
            <a:r>
              <a:rPr lang="it-IT" altLang="it-IT" sz="3200" b="0" dirty="0" smtClean="0">
                <a:solidFill>
                  <a:srgbClr val="AC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rPr>
              <a:t> </a:t>
            </a:r>
            <a:r>
              <a:rPr lang="it-IT" altLang="it-IT" sz="3200" b="0" dirty="0">
                <a:solidFill>
                  <a:srgbClr val="AC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rPr>
              <a:t>– </a:t>
            </a:r>
            <a:r>
              <a:rPr lang="it-IT" altLang="it-IT" sz="3200" b="0" i="1" dirty="0" err="1" smtClean="0">
                <a:solidFill>
                  <a:srgbClr val="AC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rPr>
              <a:t>Coccidia</a:t>
            </a:r>
            <a:endParaRPr lang="it-IT" altLang="it-IT" sz="3200" b="0" i="1" dirty="0">
              <a:solidFill>
                <a:srgbClr val="AC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241"/>
          <a:stretch/>
        </p:blipFill>
        <p:spPr>
          <a:xfrm>
            <a:off x="584264" y="5476428"/>
            <a:ext cx="1902697" cy="141447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68618" y="5540427"/>
            <a:ext cx="1482626" cy="1243636"/>
          </a:xfrm>
          <a:prstGeom prst="rect">
            <a:avLst/>
          </a:prstGeom>
        </p:spPr>
      </p:pic>
      <p:grpSp>
        <p:nvGrpSpPr>
          <p:cNvPr id="4" name="Gruppo 3"/>
          <p:cNvGrpSpPr/>
          <p:nvPr/>
        </p:nvGrpSpPr>
        <p:grpSpPr>
          <a:xfrm>
            <a:off x="1090197" y="1074892"/>
            <a:ext cx="4273891" cy="3290212"/>
            <a:chOff x="899592" y="1052736"/>
            <a:chExt cx="4273891" cy="3290212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262" t="9739" r="32588" b="20335"/>
            <a:stretch/>
          </p:blipFill>
          <p:spPr>
            <a:xfrm>
              <a:off x="899592" y="1052736"/>
              <a:ext cx="3744416" cy="3290212"/>
            </a:xfrm>
            <a:prstGeom prst="rect">
              <a:avLst/>
            </a:prstGeom>
          </p:spPr>
        </p:pic>
        <p:pic>
          <p:nvPicPr>
            <p:cNvPr id="10" name="Immagine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1062" t="9739" r="9838" b="20335"/>
            <a:stretch/>
          </p:blipFill>
          <p:spPr>
            <a:xfrm>
              <a:off x="4597419" y="1052736"/>
              <a:ext cx="576064" cy="3290212"/>
            </a:xfrm>
            <a:prstGeom prst="rect">
              <a:avLst/>
            </a:prstGeom>
          </p:spPr>
        </p:pic>
      </p:grpSp>
      <p:sp>
        <p:nvSpPr>
          <p:cNvPr id="11" name="CasellaDiTesto 10"/>
          <p:cNvSpPr txBox="1"/>
          <p:nvPr/>
        </p:nvSpPr>
        <p:spPr>
          <a:xfrm>
            <a:off x="5580112" y="1628800"/>
            <a:ext cx="2840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8900" indent="-88900" eaLnBrk="1" hangingPunct="1">
              <a:buFont typeface="Arial" panose="020B0604020202020204" pitchFamily="34" charset="0"/>
              <a:buChar char="•"/>
            </a:pPr>
            <a:r>
              <a:rPr lang="it-IT" altLang="it-IT" sz="1800" dirty="0" err="1" smtClean="0">
                <a:latin typeface="Century Gothic" panose="020B0502020202020204" pitchFamily="34" charset="0"/>
                <a:cs typeface="Albany AMT" panose="020B0604020202020204" pitchFamily="34" charset="0"/>
              </a:rPr>
              <a:t>Most</a:t>
            </a:r>
            <a:r>
              <a:rPr lang="it-IT" altLang="it-IT" sz="1800" dirty="0" smtClean="0">
                <a:latin typeface="Century Gothic" panose="020B0502020202020204" pitchFamily="34" charset="0"/>
                <a:cs typeface="Albany AMT" panose="020B0604020202020204" pitchFamily="34" charset="0"/>
              </a:rPr>
              <a:t> of </a:t>
            </a:r>
            <a:r>
              <a:rPr lang="it-IT" altLang="it-IT" sz="1800" b="1" dirty="0" err="1" smtClean="0">
                <a:solidFill>
                  <a:srgbClr val="0C346B"/>
                </a:solidFill>
                <a:latin typeface="Century Gothic" panose="020B0502020202020204" pitchFamily="34" charset="0"/>
                <a:cs typeface="Albany AMT" panose="020B0604020202020204" pitchFamily="34" charset="0"/>
              </a:rPr>
              <a:t>red</a:t>
            </a:r>
            <a:r>
              <a:rPr lang="it-IT" altLang="it-IT" sz="1800" b="1" dirty="0" smtClean="0">
                <a:solidFill>
                  <a:srgbClr val="0C346B"/>
                </a:solidFill>
                <a:latin typeface="Century Gothic" panose="020B0502020202020204" pitchFamily="34" charset="0"/>
                <a:cs typeface="Albany AMT" panose="020B0604020202020204" pitchFamily="34" charset="0"/>
              </a:rPr>
              <a:t> &amp; </a:t>
            </a:r>
            <a:r>
              <a:rPr lang="it-IT" altLang="it-IT" sz="1800" b="1" dirty="0" err="1" smtClean="0">
                <a:solidFill>
                  <a:srgbClr val="0C346B"/>
                </a:solidFill>
                <a:latin typeface="Century Gothic" panose="020B0502020202020204" pitchFamily="34" charset="0"/>
                <a:cs typeface="Albany AMT" panose="020B0604020202020204" pitchFamily="34" charset="0"/>
              </a:rPr>
              <a:t>grey</a:t>
            </a:r>
            <a:r>
              <a:rPr lang="it-IT" altLang="it-IT" sz="1800" b="1" dirty="0" smtClean="0">
                <a:solidFill>
                  <a:srgbClr val="0C346B"/>
                </a:solidFill>
                <a:latin typeface="Century Gothic" panose="020B0502020202020204" pitchFamily="34" charset="0"/>
                <a:cs typeface="Albany AMT" panose="020B0604020202020204" pitchFamily="34" charset="0"/>
              </a:rPr>
              <a:t> </a:t>
            </a:r>
            <a:r>
              <a:rPr lang="it-IT" altLang="it-IT" sz="1800" b="1" dirty="0" err="1" smtClean="0">
                <a:solidFill>
                  <a:srgbClr val="0C346B"/>
                </a:solidFill>
                <a:latin typeface="Century Gothic" panose="020B0502020202020204" pitchFamily="34" charset="0"/>
                <a:cs typeface="Albany AMT" panose="020B0604020202020204" pitchFamily="34" charset="0"/>
              </a:rPr>
              <a:t>squirrels</a:t>
            </a:r>
            <a:r>
              <a:rPr lang="it-IT" altLang="it-IT" sz="1800" b="1" dirty="0" smtClean="0">
                <a:solidFill>
                  <a:srgbClr val="0C346B"/>
                </a:solidFill>
                <a:latin typeface="Century Gothic" panose="020B0502020202020204" pitchFamily="34" charset="0"/>
                <a:cs typeface="Albany AMT" panose="020B0604020202020204" pitchFamily="34" charset="0"/>
              </a:rPr>
              <a:t> </a:t>
            </a:r>
            <a:r>
              <a:rPr lang="it-IT" altLang="it-IT" sz="1800" dirty="0" smtClean="0">
                <a:latin typeface="Century Gothic" panose="020B0502020202020204" pitchFamily="34" charset="0"/>
                <a:cs typeface="Albany AMT" panose="020B0604020202020204" pitchFamily="34" charset="0"/>
              </a:rPr>
              <a:t>are </a:t>
            </a:r>
            <a:r>
              <a:rPr lang="it-IT" altLang="it-IT" sz="1800" dirty="0" err="1" smtClean="0">
                <a:latin typeface="Century Gothic" panose="020B0502020202020204" pitchFamily="34" charset="0"/>
                <a:cs typeface="Albany AMT" panose="020B0604020202020204" pitchFamily="34" charset="0"/>
              </a:rPr>
              <a:t>infected</a:t>
            </a:r>
            <a:r>
              <a:rPr lang="it-IT" altLang="it-IT" sz="1800" dirty="0" smtClean="0">
                <a:latin typeface="Century Gothic" panose="020B0502020202020204" pitchFamily="34" charset="0"/>
                <a:cs typeface="Albany AMT" panose="020B0604020202020204" pitchFamily="34" charset="0"/>
              </a:rPr>
              <a:t> by </a:t>
            </a:r>
            <a:r>
              <a:rPr lang="it-IT" altLang="it-IT" sz="1800" dirty="0" err="1">
                <a:latin typeface="Century Gothic" panose="020B0502020202020204" pitchFamily="34" charset="0"/>
                <a:cs typeface="Albany AMT" panose="020B0604020202020204" pitchFamily="34" charset="0"/>
              </a:rPr>
              <a:t>coccidian</a:t>
            </a:r>
            <a:r>
              <a:rPr lang="it-IT" altLang="it-IT" sz="1800" dirty="0">
                <a:latin typeface="Century Gothic" panose="020B0502020202020204" pitchFamily="34" charset="0"/>
                <a:cs typeface="Albany AMT" panose="020B0604020202020204" pitchFamily="34" charset="0"/>
              </a:rPr>
              <a:t> </a:t>
            </a:r>
            <a:r>
              <a:rPr lang="it-IT" altLang="it-IT" sz="1800" dirty="0" smtClean="0">
                <a:latin typeface="Century Gothic" panose="020B0502020202020204" pitchFamily="34" charset="0"/>
                <a:cs typeface="Albany AMT" panose="020B0604020202020204" pitchFamily="34" charset="0"/>
              </a:rPr>
              <a:t>(e.g. E2 &gt; 90%)</a:t>
            </a:r>
          </a:p>
          <a:p>
            <a:pPr marL="88900" indent="-88900" eaLnBrk="1" hangingPunct="1">
              <a:buFont typeface="Arial" panose="020B0604020202020204" pitchFamily="34" charset="0"/>
              <a:buChar char="•"/>
            </a:pPr>
            <a:endParaRPr lang="it-IT" altLang="it-IT" sz="1800" dirty="0">
              <a:latin typeface="Century Gothic" panose="020B0502020202020204" pitchFamily="34" charset="0"/>
              <a:cs typeface="Albany AMT" panose="020B0604020202020204" pitchFamily="34" charset="0"/>
            </a:endParaRPr>
          </a:p>
          <a:p>
            <a:pPr marL="88900" indent="-88900" eaLnBrk="1" hangingPunct="1">
              <a:buFont typeface="Arial" panose="020B0604020202020204" pitchFamily="34" charset="0"/>
              <a:buChar char="•"/>
            </a:pPr>
            <a:r>
              <a:rPr lang="it-IT" altLang="it-IT" sz="1800" b="1" dirty="0" err="1" smtClean="0">
                <a:solidFill>
                  <a:srgbClr val="0C346B"/>
                </a:solidFill>
                <a:latin typeface="Century Gothic" panose="020B0502020202020204" pitchFamily="34" charset="0"/>
                <a:cs typeface="Albany AMT" panose="020B0604020202020204" pitchFamily="34" charset="0"/>
              </a:rPr>
              <a:t>Pallas</a:t>
            </a:r>
            <a:r>
              <a:rPr lang="it-IT" altLang="it-IT" sz="1800" b="1" dirty="0" smtClean="0">
                <a:solidFill>
                  <a:srgbClr val="0C346B"/>
                </a:solidFill>
                <a:latin typeface="Century Gothic" panose="020B0502020202020204" pitchFamily="34" charset="0"/>
                <a:cs typeface="Albany AMT" panose="020B0604020202020204" pitchFamily="34" charset="0"/>
              </a:rPr>
              <a:t>’ </a:t>
            </a:r>
            <a:r>
              <a:rPr lang="it-IT" altLang="it-IT" sz="1800" b="1" dirty="0" err="1" smtClean="0">
                <a:solidFill>
                  <a:srgbClr val="0C346B"/>
                </a:solidFill>
                <a:latin typeface="Century Gothic" panose="020B0502020202020204" pitchFamily="34" charset="0"/>
                <a:cs typeface="Albany AMT" panose="020B0604020202020204" pitchFamily="34" charset="0"/>
              </a:rPr>
              <a:t>squirrels</a:t>
            </a:r>
            <a:r>
              <a:rPr lang="it-IT" altLang="it-IT" sz="1800" b="1" dirty="0" smtClean="0">
                <a:solidFill>
                  <a:srgbClr val="0C346B"/>
                </a:solidFill>
                <a:latin typeface="Century Gothic" panose="020B0502020202020204" pitchFamily="34" charset="0"/>
                <a:cs typeface="Albany AMT" panose="020B0604020202020204" pitchFamily="34" charset="0"/>
              </a:rPr>
              <a:t> </a:t>
            </a:r>
            <a:r>
              <a:rPr lang="it-IT" altLang="it-IT" sz="1800" dirty="0" err="1" smtClean="0">
                <a:latin typeface="Century Gothic" panose="020B0502020202020204" pitchFamily="34" charset="0"/>
                <a:cs typeface="Albany AMT" panose="020B0604020202020204" pitchFamily="34" charset="0"/>
              </a:rPr>
              <a:t>likely</a:t>
            </a:r>
            <a:r>
              <a:rPr lang="it-IT" altLang="it-IT" sz="1800" dirty="0" smtClean="0">
                <a:latin typeface="Century Gothic" panose="020B0502020202020204" pitchFamily="34" charset="0"/>
                <a:cs typeface="Albany AMT" panose="020B0604020202020204" pitchFamily="34" charset="0"/>
              </a:rPr>
              <a:t> </a:t>
            </a:r>
            <a:r>
              <a:rPr lang="it-IT" altLang="it-IT" sz="1800" dirty="0" err="1" smtClean="0">
                <a:latin typeface="Century Gothic" panose="020B0502020202020204" pitchFamily="34" charset="0"/>
                <a:cs typeface="Albany AMT" panose="020B0604020202020204" pitchFamily="34" charset="0"/>
              </a:rPr>
              <a:t>lost</a:t>
            </a:r>
            <a:r>
              <a:rPr lang="it-IT" altLang="it-IT" sz="1800" dirty="0" smtClean="0">
                <a:latin typeface="Century Gothic" panose="020B0502020202020204" pitchFamily="34" charset="0"/>
                <a:cs typeface="Albany AMT" panose="020B0604020202020204" pitchFamily="34" charset="0"/>
              </a:rPr>
              <a:t> </a:t>
            </a:r>
            <a:r>
              <a:rPr lang="it-IT" altLang="it-IT" sz="1800" dirty="0" err="1" smtClean="0">
                <a:latin typeface="Century Gothic" panose="020B0502020202020204" pitchFamily="34" charset="0"/>
                <a:cs typeface="Albany AMT" panose="020B0604020202020204" pitchFamily="34" charset="0"/>
              </a:rPr>
              <a:t>their</a:t>
            </a:r>
            <a:r>
              <a:rPr lang="it-IT" altLang="it-IT" sz="1800" dirty="0" smtClean="0">
                <a:latin typeface="Century Gothic" panose="020B0502020202020204" pitchFamily="34" charset="0"/>
                <a:cs typeface="Albany AMT" panose="020B0604020202020204" pitchFamily="34" charset="0"/>
              </a:rPr>
              <a:t>  </a:t>
            </a:r>
            <a:r>
              <a:rPr lang="it-IT" altLang="it-IT" sz="1800" dirty="0" err="1" smtClean="0">
                <a:latin typeface="Century Gothic" panose="020B0502020202020204" pitchFamily="34" charset="0"/>
                <a:cs typeface="Albany AMT" panose="020B0604020202020204" pitchFamily="34" charset="0"/>
              </a:rPr>
              <a:t>coccidian</a:t>
            </a:r>
            <a:r>
              <a:rPr lang="it-IT" altLang="it-IT" sz="1800" dirty="0" smtClean="0">
                <a:latin typeface="Century Gothic" panose="020B0502020202020204" pitchFamily="34" charset="0"/>
                <a:cs typeface="Albany AMT" panose="020B0604020202020204" pitchFamily="34" charset="0"/>
              </a:rPr>
              <a:t> </a:t>
            </a:r>
            <a:r>
              <a:rPr lang="it-IT" altLang="it-IT" sz="1800" dirty="0" err="1" smtClean="0">
                <a:latin typeface="Century Gothic" panose="020B0502020202020204" pitchFamily="34" charset="0"/>
                <a:cs typeface="Albany AMT" panose="020B0604020202020204" pitchFamily="34" charset="0"/>
              </a:rPr>
              <a:t>parasites</a:t>
            </a:r>
            <a:endParaRPr lang="it-IT" sz="1800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1015182" y="4492866"/>
            <a:ext cx="70132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it-IT" altLang="it-IT" sz="1800" dirty="0" err="1" smtClean="0">
                <a:solidFill>
                  <a:srgbClr val="000000"/>
                </a:solidFill>
                <a:latin typeface="Century Gothic" panose="020B0502020202020204" pitchFamily="34" charset="0"/>
                <a:cs typeface="Albany AMT" panose="020B0604020202020204" pitchFamily="34" charset="0"/>
              </a:rPr>
              <a:t>Molecular</a:t>
            </a:r>
            <a:r>
              <a:rPr lang="it-IT" altLang="it-IT" sz="1800" dirty="0" smtClean="0">
                <a:solidFill>
                  <a:srgbClr val="000000"/>
                </a:solidFill>
                <a:latin typeface="Century Gothic" panose="020B0502020202020204" pitchFamily="34" charset="0"/>
                <a:cs typeface="Albany AMT" panose="020B0604020202020204" pitchFamily="34" charset="0"/>
              </a:rPr>
              <a:t> </a:t>
            </a:r>
            <a:r>
              <a:rPr lang="it-IT" altLang="it-IT" sz="1800" dirty="0" err="1" smtClean="0">
                <a:solidFill>
                  <a:srgbClr val="000000"/>
                </a:solidFill>
                <a:latin typeface="Century Gothic" panose="020B0502020202020204" pitchFamily="34" charset="0"/>
                <a:cs typeface="Albany AMT" panose="020B0604020202020204" pitchFamily="34" charset="0"/>
              </a:rPr>
              <a:t>analysis</a:t>
            </a:r>
            <a:r>
              <a:rPr lang="it-IT" altLang="it-IT" sz="1800" dirty="0" smtClean="0">
                <a:solidFill>
                  <a:srgbClr val="000000"/>
                </a:solidFill>
                <a:latin typeface="Century Gothic" panose="020B0502020202020204" pitchFamily="34" charset="0"/>
                <a:cs typeface="Albany AMT" panose="020B0604020202020204" pitchFamily="34" charset="0"/>
              </a:rPr>
              <a:t> </a:t>
            </a:r>
            <a:r>
              <a:rPr lang="it-IT" altLang="it-IT" sz="1800" dirty="0" err="1" smtClean="0">
                <a:solidFill>
                  <a:srgbClr val="000000"/>
                </a:solidFill>
                <a:latin typeface="Century Gothic" panose="020B0502020202020204" pitchFamily="34" charset="0"/>
                <a:cs typeface="Albany AMT" panose="020B0604020202020204" pitchFamily="34" charset="0"/>
              </a:rPr>
              <a:t>revealed</a:t>
            </a:r>
            <a:r>
              <a:rPr lang="it-IT" altLang="it-IT" sz="1800" dirty="0" smtClean="0">
                <a:solidFill>
                  <a:srgbClr val="000000"/>
                </a:solidFill>
                <a:latin typeface="Century Gothic" panose="020B0502020202020204" pitchFamily="34" charset="0"/>
                <a:cs typeface="Albany AMT" panose="020B0604020202020204" pitchFamily="34" charset="0"/>
              </a:rPr>
              <a:t> </a:t>
            </a:r>
            <a:r>
              <a:rPr lang="it-IT" altLang="it-IT" sz="1800" dirty="0" err="1" smtClean="0">
                <a:solidFill>
                  <a:srgbClr val="000000"/>
                </a:solidFill>
                <a:latin typeface="Century Gothic" panose="020B0502020202020204" pitchFamily="34" charset="0"/>
                <a:cs typeface="Albany AMT" panose="020B0604020202020204" pitchFamily="34" charset="0"/>
              </a:rPr>
              <a:t>that</a:t>
            </a:r>
            <a:r>
              <a:rPr lang="it-IT" altLang="it-IT" sz="1800" dirty="0" smtClean="0">
                <a:solidFill>
                  <a:srgbClr val="000000"/>
                </a:solidFill>
                <a:latin typeface="Century Gothic" panose="020B0502020202020204" pitchFamily="34" charset="0"/>
                <a:cs typeface="Albany AMT" panose="020B0604020202020204" pitchFamily="34" charset="0"/>
              </a:rPr>
              <a:t> E2 are </a:t>
            </a:r>
            <a:r>
              <a:rPr lang="it-IT" altLang="it-IT" sz="1800" dirty="0" err="1" smtClean="0">
                <a:solidFill>
                  <a:srgbClr val="000000"/>
                </a:solidFill>
                <a:latin typeface="Century Gothic" panose="020B0502020202020204" pitchFamily="34" charset="0"/>
                <a:cs typeface="Albany AMT" panose="020B0604020202020204" pitchFamily="34" charset="0"/>
              </a:rPr>
              <a:t>actually</a:t>
            </a:r>
            <a:r>
              <a:rPr lang="it-IT" altLang="it-IT" sz="1800" dirty="0" smtClean="0">
                <a:solidFill>
                  <a:srgbClr val="000000"/>
                </a:solidFill>
                <a:latin typeface="Century Gothic" panose="020B0502020202020204" pitchFamily="34" charset="0"/>
                <a:cs typeface="Albany AMT" panose="020B0604020202020204" pitchFamily="34" charset="0"/>
              </a:rPr>
              <a:t> </a:t>
            </a:r>
            <a:r>
              <a:rPr lang="it-IT" altLang="it-IT" sz="1800" b="1" dirty="0" err="1" smtClean="0">
                <a:solidFill>
                  <a:srgbClr val="C00000"/>
                </a:solidFill>
                <a:latin typeface="Century Gothic" panose="020B0502020202020204" pitchFamily="34" charset="0"/>
                <a:cs typeface="Albany AMT" panose="020B0604020202020204" pitchFamily="34" charset="0"/>
              </a:rPr>
              <a:t>two</a:t>
            </a:r>
            <a:r>
              <a:rPr lang="it-IT" altLang="it-IT" sz="1800" b="1" dirty="0" smtClean="0">
                <a:solidFill>
                  <a:srgbClr val="C00000"/>
                </a:solidFill>
                <a:latin typeface="Century Gothic" panose="020B0502020202020204" pitchFamily="34" charset="0"/>
                <a:cs typeface="Albany AMT" panose="020B0604020202020204" pitchFamily="34" charset="0"/>
              </a:rPr>
              <a:t> </a:t>
            </a:r>
            <a:r>
              <a:rPr lang="it-IT" altLang="it-IT" sz="1800" b="1" dirty="0" err="1" smtClean="0">
                <a:solidFill>
                  <a:srgbClr val="C00000"/>
                </a:solidFill>
                <a:latin typeface="Century Gothic" panose="020B0502020202020204" pitchFamily="34" charset="0"/>
                <a:cs typeface="Albany AMT" panose="020B0604020202020204" pitchFamily="34" charset="0"/>
              </a:rPr>
              <a:t>distinct</a:t>
            </a:r>
            <a:r>
              <a:rPr lang="it-IT" altLang="it-IT" sz="1800" b="1" dirty="0" smtClean="0">
                <a:solidFill>
                  <a:srgbClr val="C00000"/>
                </a:solidFill>
                <a:latin typeface="Century Gothic" panose="020B0502020202020204" pitchFamily="34" charset="0"/>
                <a:cs typeface="Albany AMT" panose="020B0604020202020204" pitchFamily="34" charset="0"/>
              </a:rPr>
              <a:t> </a:t>
            </a:r>
            <a:r>
              <a:rPr lang="it-IT" altLang="it-IT" sz="1800" b="1" dirty="0" err="1" smtClean="0">
                <a:solidFill>
                  <a:srgbClr val="C00000"/>
                </a:solidFill>
                <a:latin typeface="Century Gothic" panose="020B0502020202020204" pitchFamily="34" charset="0"/>
                <a:cs typeface="Albany AMT" panose="020B0604020202020204" pitchFamily="34" charset="0"/>
              </a:rPr>
              <a:t>species</a:t>
            </a:r>
            <a:r>
              <a:rPr lang="it-IT" altLang="it-IT" sz="1800" dirty="0" smtClean="0">
                <a:solidFill>
                  <a:srgbClr val="000000"/>
                </a:solidFill>
                <a:latin typeface="Century Gothic" panose="020B0502020202020204" pitchFamily="34" charset="0"/>
                <a:cs typeface="Albany AMT" panose="020B0604020202020204" pitchFamily="34" charset="0"/>
              </a:rPr>
              <a:t>: </a:t>
            </a:r>
            <a:r>
              <a:rPr lang="it-IT" altLang="it-IT" sz="1800" i="1" dirty="0" smtClean="0">
                <a:solidFill>
                  <a:srgbClr val="000000"/>
                </a:solidFill>
                <a:latin typeface="Century Gothic" panose="020B0502020202020204" pitchFamily="34" charset="0"/>
                <a:cs typeface="Albany AMT" panose="020B0604020202020204" pitchFamily="34" charset="0"/>
              </a:rPr>
              <a:t>E. </a:t>
            </a:r>
            <a:r>
              <a:rPr lang="it-IT" altLang="it-IT" sz="1800" i="1" dirty="0" err="1" smtClean="0">
                <a:solidFill>
                  <a:srgbClr val="000000"/>
                </a:solidFill>
                <a:latin typeface="Century Gothic" panose="020B0502020202020204" pitchFamily="34" charset="0"/>
                <a:cs typeface="Albany AMT" panose="020B0604020202020204" pitchFamily="34" charset="0"/>
              </a:rPr>
              <a:t>sciurorum</a:t>
            </a:r>
            <a:r>
              <a:rPr lang="it-IT" altLang="it-IT" sz="1800" i="1" dirty="0" smtClean="0">
                <a:solidFill>
                  <a:srgbClr val="000000"/>
                </a:solidFill>
                <a:latin typeface="Century Gothic" panose="020B0502020202020204" pitchFamily="34" charset="0"/>
                <a:cs typeface="Albany AMT" panose="020B0604020202020204" pitchFamily="34" charset="0"/>
              </a:rPr>
              <a:t> </a:t>
            </a:r>
            <a:r>
              <a:rPr lang="it-IT" altLang="it-IT" sz="1800" dirty="0" smtClean="0">
                <a:solidFill>
                  <a:srgbClr val="000000"/>
                </a:solidFill>
                <a:latin typeface="Century Gothic" panose="020B0502020202020204" pitchFamily="34" charset="0"/>
                <a:cs typeface="Albany AMT" panose="020B0604020202020204" pitchFamily="34" charset="0"/>
              </a:rPr>
              <a:t>in </a:t>
            </a:r>
            <a:r>
              <a:rPr lang="it-IT" altLang="it-IT" sz="1800" dirty="0" err="1" smtClean="0">
                <a:solidFill>
                  <a:srgbClr val="000000"/>
                </a:solidFill>
                <a:latin typeface="Century Gothic" panose="020B0502020202020204" pitchFamily="34" charset="0"/>
                <a:cs typeface="Albany AMT" panose="020B0604020202020204" pitchFamily="34" charset="0"/>
              </a:rPr>
              <a:t>red</a:t>
            </a:r>
            <a:r>
              <a:rPr lang="it-IT" altLang="it-IT" sz="1800" dirty="0" smtClean="0">
                <a:solidFill>
                  <a:srgbClr val="000000"/>
                </a:solidFill>
                <a:latin typeface="Century Gothic" panose="020B0502020202020204" pitchFamily="34" charset="0"/>
                <a:cs typeface="Albany AMT" panose="020B0604020202020204" pitchFamily="34" charset="0"/>
              </a:rPr>
              <a:t> </a:t>
            </a:r>
            <a:r>
              <a:rPr lang="it-IT" altLang="it-IT" sz="1800" dirty="0" err="1" smtClean="0">
                <a:solidFill>
                  <a:srgbClr val="000000"/>
                </a:solidFill>
                <a:latin typeface="Century Gothic" panose="020B0502020202020204" pitchFamily="34" charset="0"/>
                <a:cs typeface="Albany AMT" panose="020B0604020202020204" pitchFamily="34" charset="0"/>
              </a:rPr>
              <a:t>squirrels</a:t>
            </a:r>
            <a:r>
              <a:rPr lang="it-IT" altLang="it-IT" sz="1800" dirty="0" smtClean="0">
                <a:solidFill>
                  <a:srgbClr val="000000"/>
                </a:solidFill>
                <a:latin typeface="Century Gothic" panose="020B0502020202020204" pitchFamily="34" charset="0"/>
                <a:cs typeface="Albany AMT" panose="020B0604020202020204" pitchFamily="34" charset="0"/>
              </a:rPr>
              <a:t> and N. American </a:t>
            </a:r>
          </a:p>
          <a:p>
            <a:pPr eaLnBrk="1" hangingPunct="1"/>
            <a:r>
              <a:rPr lang="it-IT" altLang="it-IT" sz="1800" i="1" dirty="0" smtClean="0">
                <a:solidFill>
                  <a:srgbClr val="000000"/>
                </a:solidFill>
                <a:latin typeface="Century Gothic" panose="020B0502020202020204" pitchFamily="34" charset="0"/>
                <a:cs typeface="Albany AMT" panose="020B0604020202020204" pitchFamily="34" charset="0"/>
              </a:rPr>
              <a:t>E. </a:t>
            </a:r>
            <a:r>
              <a:rPr lang="it-IT" altLang="it-IT" sz="1800" i="1" dirty="0" err="1" smtClean="0">
                <a:solidFill>
                  <a:srgbClr val="000000"/>
                </a:solidFill>
                <a:latin typeface="Century Gothic" panose="020B0502020202020204" pitchFamily="34" charset="0"/>
                <a:cs typeface="Albany AMT" panose="020B0604020202020204" pitchFamily="34" charset="0"/>
              </a:rPr>
              <a:t>lancasterensis</a:t>
            </a:r>
            <a:r>
              <a:rPr lang="it-IT" altLang="it-IT" sz="1800" i="1" dirty="0" smtClean="0">
                <a:solidFill>
                  <a:srgbClr val="000000"/>
                </a:solidFill>
                <a:latin typeface="Century Gothic" panose="020B0502020202020204" pitchFamily="34" charset="0"/>
                <a:cs typeface="Albany AMT" panose="020B0604020202020204" pitchFamily="34" charset="0"/>
              </a:rPr>
              <a:t> </a:t>
            </a:r>
            <a:r>
              <a:rPr lang="it-IT" altLang="it-IT" sz="1800" dirty="0" smtClean="0">
                <a:solidFill>
                  <a:srgbClr val="000000"/>
                </a:solidFill>
                <a:latin typeface="Century Gothic" panose="020B0502020202020204" pitchFamily="34" charset="0"/>
                <a:cs typeface="Albany AMT" panose="020B0604020202020204" pitchFamily="34" charset="0"/>
              </a:rPr>
              <a:t>in </a:t>
            </a:r>
            <a:r>
              <a:rPr lang="it-IT" altLang="it-IT" sz="1800" dirty="0" err="1" smtClean="0">
                <a:solidFill>
                  <a:srgbClr val="000000"/>
                </a:solidFill>
                <a:latin typeface="Century Gothic" panose="020B0502020202020204" pitchFamily="34" charset="0"/>
                <a:cs typeface="Albany AMT" panose="020B0604020202020204" pitchFamily="34" charset="0"/>
              </a:rPr>
              <a:t>grey</a:t>
            </a:r>
            <a:r>
              <a:rPr lang="it-IT" altLang="it-IT" sz="1800" dirty="0" smtClean="0">
                <a:solidFill>
                  <a:srgbClr val="000000"/>
                </a:solidFill>
                <a:latin typeface="Century Gothic" panose="020B0502020202020204" pitchFamily="34" charset="0"/>
                <a:cs typeface="Albany AMT" panose="020B0604020202020204" pitchFamily="34" charset="0"/>
              </a:rPr>
              <a:t> </a:t>
            </a:r>
            <a:r>
              <a:rPr lang="it-IT" altLang="it-IT" sz="1800" dirty="0" err="1" smtClean="0">
                <a:solidFill>
                  <a:srgbClr val="000000"/>
                </a:solidFill>
                <a:latin typeface="Century Gothic" panose="020B0502020202020204" pitchFamily="34" charset="0"/>
                <a:cs typeface="Albany AMT" panose="020B0604020202020204" pitchFamily="34" charset="0"/>
              </a:rPr>
              <a:t>squirrels</a:t>
            </a:r>
            <a:endParaRPr lang="it-IT" sz="1800" dirty="0">
              <a:solidFill>
                <a:srgbClr val="000000"/>
              </a:solidFill>
            </a:endParaRPr>
          </a:p>
        </p:txBody>
      </p:sp>
      <p:pic>
        <p:nvPicPr>
          <p:cNvPr id="13" name="Picture 2" descr="Risultati immagini per marker arrow 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8339277">
            <a:off x="2786267" y="5491973"/>
            <a:ext cx="375679" cy="6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sellaDiTesto 13"/>
          <p:cNvSpPr txBox="1"/>
          <p:nvPr/>
        </p:nvSpPr>
        <p:spPr>
          <a:xfrm>
            <a:off x="3491880" y="5661248"/>
            <a:ext cx="3769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it-IT" altLang="it-IT" sz="1800" b="1" dirty="0" smtClean="0">
                <a:solidFill>
                  <a:srgbClr val="0C346B"/>
                </a:solidFill>
                <a:latin typeface="Century Gothic" panose="020B0502020202020204" pitchFamily="34" charset="0"/>
                <a:cs typeface="Albany AMT" panose="020B0604020202020204" pitchFamily="34" charset="0"/>
              </a:rPr>
              <a:t>DATA SUGGEST NO INTERSPECIFIC TRANSMISSION</a:t>
            </a:r>
            <a:endParaRPr lang="it-IT" sz="1800" b="1" dirty="0">
              <a:solidFill>
                <a:srgbClr val="0C346B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2267744" y="6517333"/>
            <a:ext cx="4024096" cy="338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i="1" dirty="0">
                <a:latin typeface="Century Gothic" panose="020B0502020202020204" pitchFamily="34" charset="0"/>
                <a:cs typeface="Albany AMT" panose="020B0604020202020204" pitchFamily="34" charset="0"/>
              </a:rPr>
              <a:t>(</a:t>
            </a:r>
            <a:r>
              <a:rPr lang="it-IT" sz="1400" i="1" dirty="0" err="1">
                <a:latin typeface="Century Gothic" panose="020B0502020202020204" pitchFamily="34" charset="0"/>
                <a:cs typeface="Albany AMT" panose="020B0604020202020204" pitchFamily="34" charset="0"/>
              </a:rPr>
              <a:t>Hofmannová</a:t>
            </a:r>
            <a:r>
              <a:rPr lang="it-IT" sz="1400" i="1" dirty="0">
                <a:latin typeface="Century Gothic" panose="020B0502020202020204" pitchFamily="34" charset="0"/>
                <a:cs typeface="Albany AMT" panose="020B0604020202020204" pitchFamily="34" charset="0"/>
              </a:rPr>
              <a:t> et al., Eu J </a:t>
            </a:r>
            <a:r>
              <a:rPr lang="it-IT" sz="1400" i="1" dirty="0" err="1">
                <a:latin typeface="Century Gothic" panose="020B0502020202020204" pitchFamily="34" charset="0"/>
                <a:cs typeface="Albany AMT" panose="020B0604020202020204" pitchFamily="34" charset="0"/>
              </a:rPr>
              <a:t>Protistol</a:t>
            </a:r>
            <a:r>
              <a:rPr lang="it-IT" sz="1400" i="1" dirty="0">
                <a:latin typeface="Century Gothic" panose="020B0502020202020204" pitchFamily="34" charset="0"/>
                <a:cs typeface="Albany AMT" panose="020B0604020202020204" pitchFamily="34" charset="0"/>
              </a:rPr>
              <a:t>, 2016)</a:t>
            </a:r>
          </a:p>
        </p:txBody>
      </p:sp>
      <p:pic>
        <p:nvPicPr>
          <p:cNvPr id="16" name="Picture 2" descr="Risultati immagini per alien face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95950" y="5065421"/>
            <a:ext cx="233144" cy="315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7351788" y="-27216"/>
            <a:ext cx="1756716" cy="1512000"/>
          </a:xfrm>
          <a:prstGeom prst="rect">
            <a:avLst/>
          </a:prstGeom>
        </p:spPr>
      </p:pic>
      <p:cxnSp>
        <p:nvCxnSpPr>
          <p:cNvPr id="15" name="Connettore 1 14"/>
          <p:cNvCxnSpPr/>
          <p:nvPr/>
        </p:nvCxnSpPr>
        <p:spPr bwMode="auto">
          <a:xfrm>
            <a:off x="1100826" y="5343236"/>
            <a:ext cx="1800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xmlns="" val="664466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7499350" cy="914400"/>
          </a:xfrm>
          <a:effectLst/>
        </p:spPr>
        <p:txBody>
          <a:bodyPr lIns="0" tIns="0" rIns="0" bIns="0"/>
          <a:lstStyle/>
          <a:p>
            <a:pPr eaLnBrk="1" hangingPunct="1"/>
            <a:r>
              <a:rPr lang="it-IT" altLang="it-IT" sz="3200" b="0" dirty="0" err="1" smtClean="0">
                <a:solidFill>
                  <a:srgbClr val="AC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rPr>
              <a:t>Endoparasites</a:t>
            </a:r>
            <a:r>
              <a:rPr lang="it-IT" altLang="it-IT" sz="3200" b="0" dirty="0" smtClean="0">
                <a:solidFill>
                  <a:srgbClr val="AC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rPr>
              <a:t> – </a:t>
            </a:r>
            <a:r>
              <a:rPr lang="it-IT" altLang="it-IT" sz="3200" b="0" i="1" dirty="0" err="1" smtClean="0">
                <a:solidFill>
                  <a:srgbClr val="AC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rPr>
              <a:t>Cryptosporidium</a:t>
            </a:r>
            <a:endParaRPr lang="it-IT" altLang="it-IT" sz="3200" b="0" dirty="0">
              <a:solidFill>
                <a:srgbClr val="AC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241"/>
          <a:stretch/>
        </p:blipFill>
        <p:spPr>
          <a:xfrm>
            <a:off x="584264" y="5476428"/>
            <a:ext cx="1902697" cy="1414475"/>
          </a:xfrm>
          <a:prstGeom prst="rect">
            <a:avLst/>
          </a:prstGeom>
        </p:spPr>
      </p:pic>
      <p:graphicFrame>
        <p:nvGraphicFramePr>
          <p:cNvPr id="14" name="Tabel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10826395"/>
              </p:ext>
            </p:extLst>
          </p:nvPr>
        </p:nvGraphicFramePr>
        <p:xfrm>
          <a:off x="1000628" y="1628800"/>
          <a:ext cx="6309321" cy="29523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4824"/>
                <a:gridCol w="1512168"/>
                <a:gridCol w="2952329"/>
              </a:tblGrid>
              <a:tr h="509101">
                <a:tc>
                  <a:txBody>
                    <a:bodyPr/>
                    <a:lstStyle/>
                    <a:p>
                      <a:r>
                        <a:rPr lang="it-IT" sz="1600" i="0" dirty="0" err="1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Squirrel</a:t>
                      </a:r>
                      <a:r>
                        <a:rPr lang="it-IT" sz="1600" i="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it-IT" sz="1600" i="0" dirty="0" err="1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species</a:t>
                      </a:r>
                      <a:endParaRPr lang="it-IT" sz="1600" i="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rgbClr val="0C346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err="1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Prevalence</a:t>
                      </a:r>
                      <a:endParaRPr lang="it-IT" sz="16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rgbClr val="0C346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i="1" dirty="0" err="1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Taxa</a:t>
                      </a:r>
                      <a:endParaRPr lang="it-IT" sz="1600" i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rgbClr val="0C346B"/>
                    </a:solidFill>
                  </a:tcPr>
                </a:tc>
              </a:tr>
              <a:tr h="643027">
                <a:tc>
                  <a:txBody>
                    <a:bodyPr/>
                    <a:lstStyle/>
                    <a:p>
                      <a:r>
                        <a:rPr lang="it-IT" sz="1600" b="1" i="1" dirty="0" smtClean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RED</a:t>
                      </a:r>
                      <a:r>
                        <a:rPr lang="it-IT" sz="1600" i="1" dirty="0" smtClean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 (n=123)</a:t>
                      </a:r>
                      <a:endParaRPr lang="it-IT" sz="1600" i="1" dirty="0">
                        <a:solidFill>
                          <a:srgbClr val="00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rgbClr val="0C346B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10.7%</a:t>
                      </a:r>
                      <a:endParaRPr lang="it-IT" sz="1600" dirty="0">
                        <a:solidFill>
                          <a:srgbClr val="00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rgbClr val="0C346B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err="1" smtClean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Ferret</a:t>
                      </a:r>
                      <a:r>
                        <a:rPr lang="it-IT" sz="1600" dirty="0" smtClean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it-IT" sz="1600" dirty="0" err="1" smtClean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genotype</a:t>
                      </a:r>
                      <a:endParaRPr lang="it-IT" sz="1600" dirty="0">
                        <a:solidFill>
                          <a:srgbClr val="00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rgbClr val="0C346B">
                        <a:alpha val="10196"/>
                      </a:srgbClr>
                    </a:solidFill>
                  </a:tcPr>
                </a:tc>
              </a:tr>
              <a:tr h="1129785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it-IT" sz="1600" b="1" i="1" kern="1200" dirty="0" smtClean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GREY</a:t>
                      </a:r>
                      <a:r>
                        <a:rPr lang="it-IT" sz="1600" i="1" kern="1200" dirty="0" smtClean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(n=162)</a:t>
                      </a:r>
                      <a:endParaRPr lang="it-IT" sz="1600" i="1" kern="1200" dirty="0">
                        <a:solidFill>
                          <a:srgbClr val="00000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0C346B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it-IT" sz="1600" kern="1200" dirty="0" smtClean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3.7%</a:t>
                      </a:r>
                      <a:endParaRPr lang="it-IT" sz="1600" kern="1200" dirty="0">
                        <a:solidFill>
                          <a:srgbClr val="00000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0C346B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it-IT" sz="1600" kern="1200" dirty="0" err="1" smtClean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Chipmunk</a:t>
                      </a:r>
                      <a:r>
                        <a:rPr lang="it-IT" sz="1600" kern="1200" dirty="0" smtClean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600" kern="1200" dirty="0" err="1" smtClean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genotype</a:t>
                      </a:r>
                      <a:r>
                        <a:rPr lang="it-IT" sz="1600" kern="1200" dirty="0" smtClean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I</a:t>
                      </a:r>
                    </a:p>
                    <a:p>
                      <a:pPr marL="0" algn="ctr" defTabSz="457200" rtl="0" eaLnBrk="1" latinLnBrk="0" hangingPunct="1"/>
                      <a:r>
                        <a:rPr lang="it-IT" sz="1600" b="0" kern="1200" dirty="0" smtClean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Skunk </a:t>
                      </a:r>
                      <a:r>
                        <a:rPr lang="it-IT" sz="1600" b="0" kern="1200" dirty="0" err="1" smtClean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genotype</a:t>
                      </a:r>
                      <a:endParaRPr lang="it-IT" sz="1600" b="0" kern="1200" dirty="0" smtClean="0">
                        <a:solidFill>
                          <a:srgbClr val="00000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algn="ctr" defTabSz="457200" rtl="0" eaLnBrk="1" latinLnBrk="0" hangingPunct="1"/>
                      <a:r>
                        <a:rPr lang="it-IT" sz="1600" i="1" kern="1200" dirty="0" smtClean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C. </a:t>
                      </a:r>
                      <a:r>
                        <a:rPr lang="it-IT" sz="1600" i="1" kern="1200" dirty="0" err="1" smtClean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ubiquitum</a:t>
                      </a:r>
                      <a:endParaRPr lang="it-IT" sz="1600" i="1" kern="1200" dirty="0">
                        <a:solidFill>
                          <a:srgbClr val="00000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0C346B">
                        <a:alpha val="10196"/>
                      </a:srgbClr>
                    </a:solidFill>
                  </a:tcPr>
                </a:tc>
              </a:tr>
              <a:tr h="670415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it-IT" sz="1600" b="1" i="1" kern="1200" dirty="0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PALLAS’</a:t>
                      </a:r>
                      <a:r>
                        <a:rPr lang="it-IT" sz="1600" i="1" kern="1200" dirty="0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(n=72)</a:t>
                      </a:r>
                      <a:endParaRPr lang="it-IT" sz="1600" i="1" kern="1200" dirty="0">
                        <a:solidFill>
                          <a:schemeClr val="dk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0C346B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it-IT" sz="1600" kern="1200" dirty="0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2.8%</a:t>
                      </a:r>
                      <a:endParaRPr lang="it-IT" sz="1600" kern="1200" dirty="0">
                        <a:solidFill>
                          <a:schemeClr val="dk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0C346B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kern="1200" dirty="0" err="1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Chipmunk</a:t>
                      </a:r>
                      <a:r>
                        <a:rPr lang="it-IT" sz="1600" kern="1200" dirty="0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600" kern="1200" dirty="0" err="1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genotype</a:t>
                      </a:r>
                      <a:r>
                        <a:rPr lang="it-IT" sz="1600" kern="1200" dirty="0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I</a:t>
                      </a:r>
                    </a:p>
                  </a:txBody>
                  <a:tcPr anchor="ctr">
                    <a:solidFill>
                      <a:srgbClr val="0C346B">
                        <a:alpha val="10196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4098" name="Picture 2" descr="Risultati immagini per cryptosporidi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6568887" y="2427025"/>
            <a:ext cx="2952329" cy="1355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Risultati immagini per marker arrow 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1828229">
            <a:off x="4771074" y="4780197"/>
            <a:ext cx="375679" cy="6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asellaDiTesto 17"/>
          <p:cNvSpPr txBox="1"/>
          <p:nvPr/>
        </p:nvSpPr>
        <p:spPr>
          <a:xfrm>
            <a:off x="3131840" y="5517236"/>
            <a:ext cx="3769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it-IT" altLang="it-IT" sz="1800" b="1" dirty="0" smtClean="0">
                <a:solidFill>
                  <a:srgbClr val="0C346B"/>
                </a:solidFill>
                <a:latin typeface="Century Gothic" panose="020B0502020202020204" pitchFamily="34" charset="0"/>
                <a:cs typeface="Albany AMT" panose="020B0604020202020204" pitchFamily="34" charset="0"/>
              </a:rPr>
              <a:t>DATA SUGGEST NO INTERSPECIFIC TRANSMISSION</a:t>
            </a:r>
            <a:endParaRPr lang="it-IT" sz="1800" b="1" dirty="0">
              <a:solidFill>
                <a:srgbClr val="0C346B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2267744" y="6517333"/>
            <a:ext cx="402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i="1" dirty="0" smtClean="0">
                <a:latin typeface="Century Gothic" panose="020B0502020202020204" pitchFamily="34" charset="0"/>
                <a:cs typeface="Albany AMT" panose="020B0604020202020204" pitchFamily="34" charset="0"/>
              </a:rPr>
              <a:t>(</a:t>
            </a:r>
            <a:r>
              <a:rPr lang="it-IT" sz="1400" i="1" dirty="0" err="1" smtClean="0">
                <a:latin typeface="Century Gothic" panose="020B0502020202020204" pitchFamily="34" charset="0"/>
                <a:cs typeface="Albany AMT" panose="020B0604020202020204" pitchFamily="34" charset="0"/>
              </a:rPr>
              <a:t>Prediger</a:t>
            </a:r>
            <a:r>
              <a:rPr lang="it-IT" sz="1400" i="1" dirty="0" smtClean="0">
                <a:latin typeface="Century Gothic" panose="020B0502020202020204" pitchFamily="34" charset="0"/>
                <a:cs typeface="Albany AMT" panose="020B0604020202020204" pitchFamily="34" charset="0"/>
              </a:rPr>
              <a:t> </a:t>
            </a:r>
            <a:r>
              <a:rPr lang="it-IT" sz="1400" i="1" dirty="0">
                <a:latin typeface="Century Gothic" panose="020B0502020202020204" pitchFamily="34" charset="0"/>
                <a:cs typeface="Albany AMT" panose="020B0604020202020204" pitchFamily="34" charset="0"/>
              </a:rPr>
              <a:t>et al., Eu J </a:t>
            </a:r>
            <a:r>
              <a:rPr lang="it-IT" sz="1400" i="1" dirty="0" err="1">
                <a:latin typeface="Century Gothic" panose="020B0502020202020204" pitchFamily="34" charset="0"/>
                <a:cs typeface="Albany AMT" panose="020B0604020202020204" pitchFamily="34" charset="0"/>
              </a:rPr>
              <a:t>Protistol</a:t>
            </a:r>
            <a:r>
              <a:rPr lang="it-IT" sz="1400" i="1" dirty="0">
                <a:latin typeface="Century Gothic" panose="020B0502020202020204" pitchFamily="34" charset="0"/>
                <a:cs typeface="Albany AMT" panose="020B0604020202020204" pitchFamily="34" charset="0"/>
              </a:rPr>
              <a:t>, </a:t>
            </a:r>
            <a:r>
              <a:rPr lang="it-IT" sz="1400" i="1" dirty="0" smtClean="0">
                <a:latin typeface="Century Gothic" panose="020B0502020202020204" pitchFamily="34" charset="0"/>
                <a:cs typeface="Albany AMT" panose="020B0604020202020204" pitchFamily="34" charset="0"/>
              </a:rPr>
              <a:t>2017)</a:t>
            </a:r>
            <a:endParaRPr lang="it-IT" sz="1400" i="1" dirty="0">
              <a:latin typeface="Century Gothic" panose="020B0502020202020204" pitchFamily="34" charset="0"/>
              <a:cs typeface="Albany AMT" panose="020B0604020202020204" pitchFamily="34" charset="0"/>
            </a:endParaRPr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68618" y="5540427"/>
            <a:ext cx="1482626" cy="1243636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7351788" y="-27216"/>
            <a:ext cx="1756716" cy="1512000"/>
          </a:xfrm>
          <a:prstGeom prst="rect">
            <a:avLst/>
          </a:prstGeom>
        </p:spPr>
      </p:pic>
      <p:cxnSp>
        <p:nvCxnSpPr>
          <p:cNvPr id="12" name="Connettore 1 11"/>
          <p:cNvCxnSpPr/>
          <p:nvPr/>
        </p:nvCxnSpPr>
        <p:spPr bwMode="auto">
          <a:xfrm>
            <a:off x="5019310" y="3456038"/>
            <a:ext cx="1656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6" name="Picture 2" descr="Risultati immagini per alien face 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748472" y="3185477"/>
            <a:ext cx="233144" cy="315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56722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7499350" cy="914400"/>
          </a:xfrm>
          <a:effectLst/>
        </p:spPr>
        <p:txBody>
          <a:bodyPr lIns="0" tIns="0" rIns="0" bIns="0"/>
          <a:lstStyle/>
          <a:p>
            <a:pPr eaLnBrk="1" hangingPunct="1"/>
            <a:r>
              <a:rPr lang="it-IT" altLang="it-IT" sz="3200" b="0" dirty="0" smtClean="0">
                <a:solidFill>
                  <a:srgbClr val="AC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rPr>
              <a:t>Ectoparasites</a:t>
            </a:r>
            <a:endParaRPr lang="it-IT" altLang="it-IT" sz="3200" b="0" i="1" dirty="0">
              <a:solidFill>
                <a:srgbClr val="AC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7351788" y="-27216"/>
            <a:ext cx="1756716" cy="15120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241"/>
          <a:stretch/>
        </p:blipFill>
        <p:spPr>
          <a:xfrm>
            <a:off x="584264" y="5476428"/>
            <a:ext cx="1902697" cy="1414475"/>
          </a:xfrm>
          <a:prstGeom prst="rect">
            <a:avLst/>
          </a:prstGeom>
        </p:spPr>
      </p:pic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68148842"/>
              </p:ext>
            </p:extLst>
          </p:nvPr>
        </p:nvGraphicFramePr>
        <p:xfrm>
          <a:off x="1115616" y="1688271"/>
          <a:ext cx="6309321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4944"/>
                <a:gridCol w="1512168"/>
                <a:gridCol w="1872209"/>
              </a:tblGrid>
              <a:tr h="370840">
                <a:tc>
                  <a:txBody>
                    <a:bodyPr/>
                    <a:lstStyle/>
                    <a:p>
                      <a:r>
                        <a:rPr lang="it-IT" sz="1600" i="1" dirty="0" err="1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Taxon</a:t>
                      </a:r>
                      <a:endParaRPr lang="it-IT" sz="1600" i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0C346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err="1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Prevalence</a:t>
                      </a:r>
                      <a:endParaRPr lang="it-IT" sz="16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0C346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err="1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Mean</a:t>
                      </a:r>
                      <a:r>
                        <a:rPr lang="it-IT" sz="160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it-IT" sz="1600" dirty="0" err="1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Intensity</a:t>
                      </a:r>
                      <a:endParaRPr lang="it-IT" sz="16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0C346B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i="1" dirty="0" err="1" smtClean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Ceratophyllus</a:t>
                      </a:r>
                      <a:r>
                        <a:rPr lang="it-IT" sz="1600" i="1" dirty="0" smtClean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it-IT" sz="1600" i="1" dirty="0" err="1" smtClean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sciurorum</a:t>
                      </a:r>
                      <a:endParaRPr lang="it-IT" sz="1600" i="1" dirty="0">
                        <a:solidFill>
                          <a:srgbClr val="00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0C346B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26.5%</a:t>
                      </a:r>
                      <a:endParaRPr lang="it-IT" sz="1600" dirty="0">
                        <a:solidFill>
                          <a:srgbClr val="00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rgbClr val="0C346B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2.7 ± 0.3</a:t>
                      </a:r>
                      <a:endParaRPr lang="it-IT" sz="1600" dirty="0">
                        <a:solidFill>
                          <a:srgbClr val="00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rgbClr val="0C346B">
                        <a:alpha val="10196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it-IT" sz="1600" i="1" kern="1200" dirty="0" err="1" smtClean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Neaohaemathopinus</a:t>
                      </a:r>
                      <a:r>
                        <a:rPr lang="it-IT" sz="1600" i="1" kern="1200" dirty="0" smtClean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sciuri</a:t>
                      </a:r>
                      <a:endParaRPr lang="it-IT" sz="1600" i="1" kern="1200" dirty="0">
                        <a:solidFill>
                          <a:srgbClr val="00000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C346B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it-IT" sz="1600" kern="1200" dirty="0" smtClean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17.7%</a:t>
                      </a:r>
                      <a:endParaRPr lang="it-IT" sz="1600" kern="1200" dirty="0">
                        <a:solidFill>
                          <a:srgbClr val="00000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0C346B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it-IT" sz="1600" kern="1200" dirty="0" smtClean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3.6 </a:t>
                      </a:r>
                      <a:r>
                        <a:rPr lang="it-IT" sz="1600" dirty="0" smtClean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± </a:t>
                      </a:r>
                      <a:r>
                        <a:rPr lang="it-IT" sz="1600" kern="1200" dirty="0" smtClean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0.8</a:t>
                      </a:r>
                      <a:endParaRPr lang="it-IT" sz="1600" kern="1200" dirty="0">
                        <a:solidFill>
                          <a:srgbClr val="00000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0C346B">
                        <a:alpha val="10196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it-IT" sz="1600" i="1" kern="1200" dirty="0" err="1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Ixodes</a:t>
                      </a:r>
                      <a:r>
                        <a:rPr lang="it-IT" sz="1600" i="1" kern="1200" dirty="0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600" i="1" kern="1200" dirty="0" err="1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acuminatus</a:t>
                      </a:r>
                      <a:endParaRPr lang="it-IT" sz="1600" i="1" kern="1200" dirty="0">
                        <a:solidFill>
                          <a:schemeClr val="dk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C346B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it-IT" sz="1600" kern="1200" dirty="0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1.7%</a:t>
                      </a:r>
                      <a:endParaRPr lang="it-IT" sz="1600" kern="1200" dirty="0">
                        <a:solidFill>
                          <a:schemeClr val="dk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0C346B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kern="1200" dirty="0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anchor="ctr">
                    <a:solidFill>
                      <a:srgbClr val="0C346B">
                        <a:alpha val="10196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it-IT" sz="1600" i="1" kern="1200" dirty="0" err="1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Ctenocephalides</a:t>
                      </a:r>
                      <a:r>
                        <a:rPr lang="it-IT" sz="1600" i="1" kern="1200" dirty="0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600" i="1" kern="1200" dirty="0" err="1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felis</a:t>
                      </a:r>
                      <a:endParaRPr lang="it-IT" sz="1600" i="1" kern="1200" dirty="0">
                        <a:solidFill>
                          <a:schemeClr val="dk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C346B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it-IT" sz="1600" kern="1200" dirty="0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0.4%</a:t>
                      </a:r>
                      <a:endParaRPr lang="it-IT" sz="1600" kern="1200" dirty="0">
                        <a:solidFill>
                          <a:schemeClr val="dk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0C346B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kern="1200" dirty="0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anchor="ctr">
                    <a:solidFill>
                      <a:srgbClr val="0C346B">
                        <a:alpha val="10196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Tabel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96814093"/>
              </p:ext>
            </p:extLst>
          </p:nvPr>
        </p:nvGraphicFramePr>
        <p:xfrm>
          <a:off x="2411760" y="4581128"/>
          <a:ext cx="6309321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4944"/>
                <a:gridCol w="1512168"/>
                <a:gridCol w="1872209"/>
              </a:tblGrid>
              <a:tr h="370840">
                <a:tc>
                  <a:txBody>
                    <a:bodyPr/>
                    <a:lstStyle/>
                    <a:p>
                      <a:r>
                        <a:rPr lang="it-IT" sz="1600" i="1" dirty="0" err="1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Taxon</a:t>
                      </a:r>
                      <a:endParaRPr lang="it-IT" sz="1600" i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0C346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err="1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Prevalence</a:t>
                      </a:r>
                      <a:endParaRPr lang="it-IT" sz="16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0C346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err="1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Mean</a:t>
                      </a:r>
                      <a:r>
                        <a:rPr lang="it-IT" sz="160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it-IT" sz="1600" dirty="0" err="1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Intensity</a:t>
                      </a:r>
                      <a:endParaRPr lang="it-IT" sz="16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0C346B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it-IT" sz="1600" i="1" kern="1200" dirty="0" err="1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Ceratophyllus</a:t>
                      </a:r>
                      <a:r>
                        <a:rPr lang="it-IT" sz="1600" i="1" kern="1200" dirty="0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600" i="1" kern="1200" dirty="0" err="1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sciurorum</a:t>
                      </a:r>
                      <a:endParaRPr lang="it-IT" sz="1600" i="1" kern="1200" dirty="0">
                        <a:solidFill>
                          <a:schemeClr val="dk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C346B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latin typeface="Century Gothic" panose="020B0502020202020204" pitchFamily="34" charset="0"/>
                        </a:rPr>
                        <a:t>50%</a:t>
                      </a:r>
                      <a:endParaRPr lang="it-IT" sz="16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rgbClr val="0C346B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latin typeface="Century Gothic" panose="020B0502020202020204" pitchFamily="34" charset="0"/>
                        </a:rPr>
                        <a:t>1.0 ± 0.1</a:t>
                      </a:r>
                      <a:endParaRPr lang="it-IT" sz="16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rgbClr val="0C346B">
                        <a:alpha val="10196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it-IT" sz="1600" i="1" kern="1200" dirty="0" err="1" smtClean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Ixodes</a:t>
                      </a:r>
                      <a:r>
                        <a:rPr lang="it-IT" sz="1600" i="1" kern="1200" dirty="0" smtClean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600" i="1" kern="1200" dirty="0" err="1" smtClean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ricinus</a:t>
                      </a:r>
                      <a:endParaRPr lang="it-IT" sz="1600" i="1" kern="1200" dirty="0">
                        <a:solidFill>
                          <a:srgbClr val="00000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C346B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it-IT" sz="1600" kern="1200" dirty="0" smtClean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47%</a:t>
                      </a:r>
                      <a:endParaRPr lang="it-IT" sz="1600" kern="1200" dirty="0">
                        <a:solidFill>
                          <a:srgbClr val="00000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0C346B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 smtClean="0">
                          <a:latin typeface="Century Gothic" panose="020B0502020202020204" pitchFamily="34" charset="0"/>
                        </a:rPr>
                        <a:t>3.0± 0.7</a:t>
                      </a:r>
                    </a:p>
                  </a:txBody>
                  <a:tcPr anchor="ctr">
                    <a:solidFill>
                      <a:srgbClr val="0C346B">
                        <a:alpha val="10196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7" name="CasellaDiTesto 6"/>
          <p:cNvSpPr txBox="1"/>
          <p:nvPr/>
        </p:nvSpPr>
        <p:spPr>
          <a:xfrm>
            <a:off x="7956376" y="1542276"/>
            <a:ext cx="998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b="1" dirty="0" smtClean="0">
                <a:latin typeface="Century Gothic" panose="020B0502020202020204" pitchFamily="34" charset="0"/>
              </a:rPr>
              <a:t>n=231</a:t>
            </a:r>
            <a:endParaRPr lang="it-IT" sz="1800" b="1" dirty="0">
              <a:latin typeface="Century Gothic" panose="020B0502020202020204" pitchFamily="34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1125247" y="5435932"/>
            <a:ext cx="854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b="1" dirty="0" smtClean="0">
                <a:latin typeface="Century Gothic" panose="020B0502020202020204" pitchFamily="34" charset="0"/>
              </a:rPr>
              <a:t>n=135</a:t>
            </a:r>
            <a:endParaRPr lang="it-IT" sz="1800" b="1" dirty="0">
              <a:latin typeface="Century Gothic" panose="020B0502020202020204" pitchFamily="34" charset="0"/>
            </a:endParaRPr>
          </a:p>
        </p:txBody>
      </p:sp>
      <p:sp>
        <p:nvSpPr>
          <p:cNvPr id="15" name="Rettangolo 14"/>
          <p:cNvSpPr>
            <a:spLocks noChangeArrowheads="1"/>
          </p:cNvSpPr>
          <p:nvPr/>
        </p:nvSpPr>
        <p:spPr bwMode="auto">
          <a:xfrm>
            <a:off x="4688632" y="3553271"/>
            <a:ext cx="282748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DB66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50771B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0771B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0771B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0771B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0771B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400" i="1" dirty="0">
                <a:latin typeface="Century Gothic" panose="020B0502020202020204" pitchFamily="34" charset="0"/>
                <a:cs typeface="Albany AMT" panose="020B0604020202020204" pitchFamily="34" charset="0"/>
              </a:rPr>
              <a:t>(Romeo et al., </a:t>
            </a:r>
            <a:r>
              <a:rPr lang="it-IT" altLang="it-IT" sz="1400" i="1" dirty="0" err="1" smtClean="0">
                <a:latin typeface="Century Gothic" panose="020B0502020202020204" pitchFamily="34" charset="0"/>
                <a:cs typeface="Albany AMT" panose="020B0604020202020204" pitchFamily="34" charset="0"/>
              </a:rPr>
              <a:t>PloS</a:t>
            </a:r>
            <a:r>
              <a:rPr lang="it-IT" altLang="it-IT" sz="1400" i="1" dirty="0" smtClean="0">
                <a:latin typeface="Century Gothic" panose="020B0502020202020204" pitchFamily="34" charset="0"/>
                <a:cs typeface="Albany AMT" panose="020B0604020202020204" pitchFamily="34" charset="0"/>
              </a:rPr>
              <a:t> ONE 2014)</a:t>
            </a:r>
            <a:endParaRPr lang="it-IT" altLang="it-IT" sz="1400" i="1" dirty="0">
              <a:latin typeface="Century Gothic" panose="020B0502020202020204" pitchFamily="34" charset="0"/>
              <a:cs typeface="Albany AMT" panose="020B0604020202020204" pitchFamily="34" charset="0"/>
            </a:endParaRPr>
          </a:p>
        </p:txBody>
      </p:sp>
      <p:sp>
        <p:nvSpPr>
          <p:cNvPr id="16" name="Rettangolo 15"/>
          <p:cNvSpPr>
            <a:spLocks noChangeArrowheads="1"/>
          </p:cNvSpPr>
          <p:nvPr/>
        </p:nvSpPr>
        <p:spPr bwMode="auto">
          <a:xfrm>
            <a:off x="5164275" y="5693648"/>
            <a:ext cx="3688631" cy="311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DB66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50771B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0771B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0771B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0771B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0771B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400" i="1" dirty="0" smtClean="0">
                <a:latin typeface="Century Gothic" panose="020B0502020202020204" pitchFamily="34" charset="0"/>
                <a:cs typeface="Albany AMT" panose="020B0604020202020204" pitchFamily="34" charset="0"/>
              </a:rPr>
              <a:t>(</a:t>
            </a:r>
            <a:r>
              <a:rPr lang="it-IT" altLang="it-IT" sz="1400" i="1" dirty="0" err="1" smtClean="0">
                <a:latin typeface="Century Gothic" panose="020B0502020202020204" pitchFamily="34" charset="0"/>
                <a:cs typeface="Albany AMT" panose="020B0604020202020204" pitchFamily="34" charset="0"/>
              </a:rPr>
              <a:t>Mazzamuto</a:t>
            </a:r>
            <a:r>
              <a:rPr lang="it-IT" altLang="it-IT" sz="1400" i="1" dirty="0" smtClean="0">
                <a:latin typeface="Century Gothic" panose="020B0502020202020204" pitchFamily="34" charset="0"/>
                <a:cs typeface="Albany AMT" panose="020B0604020202020204" pitchFamily="34" charset="0"/>
              </a:rPr>
              <a:t> </a:t>
            </a:r>
            <a:r>
              <a:rPr lang="it-IT" altLang="it-IT" sz="1400" i="1" dirty="0">
                <a:latin typeface="Century Gothic" panose="020B0502020202020204" pitchFamily="34" charset="0"/>
                <a:cs typeface="Albany AMT" panose="020B0604020202020204" pitchFamily="34" charset="0"/>
              </a:rPr>
              <a:t>et al., </a:t>
            </a:r>
            <a:r>
              <a:rPr lang="it-IT" altLang="it-IT" sz="1400" i="1" dirty="0" err="1" smtClean="0">
                <a:latin typeface="Century Gothic" panose="020B0502020202020204" pitchFamily="34" charset="0"/>
                <a:cs typeface="Albany AMT" panose="020B0604020202020204" pitchFamily="34" charset="0"/>
              </a:rPr>
              <a:t>Ann</a:t>
            </a:r>
            <a:r>
              <a:rPr lang="it-IT" altLang="it-IT" sz="1400" i="1" dirty="0" smtClean="0">
                <a:latin typeface="Century Gothic" panose="020B0502020202020204" pitchFamily="34" charset="0"/>
                <a:cs typeface="Albany AMT" panose="020B0604020202020204" pitchFamily="34" charset="0"/>
              </a:rPr>
              <a:t> </a:t>
            </a:r>
            <a:r>
              <a:rPr lang="it-IT" altLang="it-IT" sz="1400" i="1" dirty="0" err="1" smtClean="0">
                <a:latin typeface="Century Gothic" panose="020B0502020202020204" pitchFamily="34" charset="0"/>
                <a:cs typeface="Albany AMT" panose="020B0604020202020204" pitchFamily="34" charset="0"/>
              </a:rPr>
              <a:t>Zool</a:t>
            </a:r>
            <a:r>
              <a:rPr lang="it-IT" altLang="it-IT" sz="1400" i="1" dirty="0" smtClean="0">
                <a:latin typeface="Century Gothic" panose="020B0502020202020204" pitchFamily="34" charset="0"/>
                <a:cs typeface="Albany AMT" panose="020B0604020202020204" pitchFamily="34" charset="0"/>
              </a:rPr>
              <a:t> </a:t>
            </a:r>
            <a:r>
              <a:rPr lang="it-IT" altLang="it-IT" sz="1400" i="1" dirty="0" err="1" smtClean="0">
                <a:latin typeface="Century Gothic" panose="020B0502020202020204" pitchFamily="34" charset="0"/>
                <a:cs typeface="Albany AMT" panose="020B0604020202020204" pitchFamily="34" charset="0"/>
              </a:rPr>
              <a:t>Fenn</a:t>
            </a:r>
            <a:r>
              <a:rPr lang="it-IT" altLang="it-IT" sz="1400" i="1" dirty="0" smtClean="0">
                <a:latin typeface="Century Gothic" panose="020B0502020202020204" pitchFamily="34" charset="0"/>
                <a:cs typeface="Albany AMT" panose="020B0604020202020204" pitchFamily="34" charset="0"/>
              </a:rPr>
              <a:t> 2016)</a:t>
            </a:r>
            <a:endParaRPr lang="it-IT" altLang="it-IT" sz="1400" i="1" dirty="0">
              <a:latin typeface="Century Gothic" panose="020B0502020202020204" pitchFamily="34" charset="0"/>
              <a:cs typeface="Albany AMT" panose="020B0604020202020204" pitchFamily="34" charset="0"/>
            </a:endParaRPr>
          </a:p>
        </p:txBody>
      </p:sp>
      <p:cxnSp>
        <p:nvCxnSpPr>
          <p:cNvPr id="11" name="Connettore 1 10"/>
          <p:cNvCxnSpPr/>
          <p:nvPr/>
        </p:nvCxnSpPr>
        <p:spPr bwMode="auto">
          <a:xfrm>
            <a:off x="1202614" y="2333890"/>
            <a:ext cx="2448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Connettore 1 12"/>
          <p:cNvCxnSpPr/>
          <p:nvPr/>
        </p:nvCxnSpPr>
        <p:spPr bwMode="auto">
          <a:xfrm>
            <a:off x="2484040" y="5229200"/>
            <a:ext cx="2448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Connettore 1 16"/>
          <p:cNvCxnSpPr/>
          <p:nvPr/>
        </p:nvCxnSpPr>
        <p:spPr bwMode="auto">
          <a:xfrm>
            <a:off x="2469050" y="5604230"/>
            <a:ext cx="1368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xmlns="" val="3356525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7499350" cy="914400"/>
          </a:xfrm>
          <a:effectLst/>
        </p:spPr>
        <p:txBody>
          <a:bodyPr lIns="0" tIns="0" rIns="0" bIns="0"/>
          <a:lstStyle/>
          <a:p>
            <a:pPr eaLnBrk="1" hangingPunct="1"/>
            <a:r>
              <a:rPr lang="it-IT" altLang="it-IT" sz="3200" b="0" dirty="0" err="1" smtClean="0">
                <a:solidFill>
                  <a:srgbClr val="AC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rPr>
              <a:t>Ectoparasites</a:t>
            </a:r>
            <a:endParaRPr lang="it-IT" altLang="it-IT" sz="3200" b="0" i="1" dirty="0">
              <a:solidFill>
                <a:srgbClr val="AC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7351788" y="-27216"/>
            <a:ext cx="1756716" cy="15120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3">
            <a:lum bright="5000" contrast="5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241"/>
          <a:stretch/>
        </p:blipFill>
        <p:spPr>
          <a:xfrm>
            <a:off x="584264" y="5476428"/>
            <a:ext cx="1902697" cy="1414475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 bwMode="auto">
          <a:xfrm>
            <a:off x="1115617" y="2967456"/>
            <a:ext cx="3672408" cy="1134184"/>
          </a:xfrm>
          <a:prstGeom prst="rect">
            <a:avLst/>
          </a:prstGeom>
          <a:solidFill>
            <a:srgbClr val="0C346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6" name="Rettangolo 5"/>
          <p:cNvSpPr/>
          <p:nvPr/>
        </p:nvSpPr>
        <p:spPr bwMode="auto">
          <a:xfrm>
            <a:off x="1681764" y="1401224"/>
            <a:ext cx="3672408" cy="1134184"/>
          </a:xfrm>
          <a:prstGeom prst="rect">
            <a:avLst/>
          </a:prstGeom>
          <a:solidFill>
            <a:srgbClr val="0C346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681764" y="1512072"/>
            <a:ext cx="367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dirty="0" err="1" smtClean="0">
                <a:solidFill>
                  <a:srgbClr val="FFFFFF"/>
                </a:solidFill>
                <a:latin typeface="Century Gothic" panose="020B0502020202020204" pitchFamily="34" charset="0"/>
              </a:rPr>
              <a:t>Both</a:t>
            </a:r>
            <a:r>
              <a:rPr lang="it-IT" sz="18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it-IT" sz="1800" dirty="0" err="1" smtClean="0">
                <a:solidFill>
                  <a:srgbClr val="FFFFFF"/>
                </a:solidFill>
                <a:latin typeface="Century Gothic" panose="020B0502020202020204" pitchFamily="34" charset="0"/>
              </a:rPr>
              <a:t>species</a:t>
            </a:r>
            <a:r>
              <a:rPr lang="it-IT" sz="18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it-IT" sz="1800" dirty="0" err="1" smtClean="0">
                <a:solidFill>
                  <a:srgbClr val="FFFFFF"/>
                </a:solidFill>
                <a:latin typeface="Century Gothic" panose="020B0502020202020204" pitchFamily="34" charset="0"/>
              </a:rPr>
              <a:t>harbour</a:t>
            </a:r>
            <a:r>
              <a:rPr lang="it-IT" sz="18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</a:p>
          <a:p>
            <a:pPr algn="ctr"/>
            <a:r>
              <a:rPr lang="it-IT" sz="1800" b="1" dirty="0" err="1" smtClean="0">
                <a:solidFill>
                  <a:srgbClr val="FFFFFF"/>
                </a:solidFill>
                <a:latin typeface="Century Gothic" panose="020B0502020202020204" pitchFamily="34" charset="0"/>
              </a:rPr>
              <a:t>poor</a:t>
            </a:r>
            <a:r>
              <a:rPr lang="it-IT" sz="18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it-IT" sz="1800" b="1" dirty="0" err="1" smtClean="0">
                <a:solidFill>
                  <a:srgbClr val="FFFFFF"/>
                </a:solidFill>
                <a:latin typeface="Century Gothic" panose="020B0502020202020204" pitchFamily="34" charset="0"/>
              </a:rPr>
              <a:t>helminth</a:t>
            </a:r>
            <a:r>
              <a:rPr lang="it-IT" sz="18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</a:p>
          <a:p>
            <a:pPr algn="ctr"/>
            <a:r>
              <a:rPr lang="it-IT" sz="1800" b="1" dirty="0" err="1" smtClean="0">
                <a:solidFill>
                  <a:srgbClr val="FFFFFF"/>
                </a:solidFill>
                <a:latin typeface="Century Gothic" panose="020B0502020202020204" pitchFamily="34" charset="0"/>
              </a:rPr>
              <a:t>communities</a:t>
            </a:r>
            <a:endParaRPr lang="it-IT" sz="18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1115616" y="3088358"/>
            <a:ext cx="367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dirty="0" err="1" smtClean="0">
                <a:solidFill>
                  <a:srgbClr val="FFFFFF"/>
                </a:solidFill>
                <a:latin typeface="Century Gothic" panose="020B0502020202020204" pitchFamily="34" charset="0"/>
              </a:rPr>
              <a:t>Neither</a:t>
            </a:r>
            <a:r>
              <a:rPr lang="it-IT" sz="18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it-IT" sz="1800" dirty="0" err="1" smtClean="0">
                <a:solidFill>
                  <a:srgbClr val="FFFFFF"/>
                </a:solidFill>
                <a:latin typeface="Century Gothic" panose="020B0502020202020204" pitchFamily="34" charset="0"/>
              </a:rPr>
              <a:t>grey</a:t>
            </a:r>
            <a:r>
              <a:rPr lang="it-IT" sz="18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it-IT" sz="1800" dirty="0" err="1" smtClean="0">
                <a:solidFill>
                  <a:srgbClr val="FFFFFF"/>
                </a:solidFill>
                <a:latin typeface="Century Gothic" panose="020B0502020202020204" pitchFamily="34" charset="0"/>
              </a:rPr>
              <a:t>nor</a:t>
            </a:r>
            <a:r>
              <a:rPr lang="it-IT" sz="18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it-IT" sz="1800" dirty="0" err="1" smtClean="0">
                <a:solidFill>
                  <a:srgbClr val="FFFFFF"/>
                </a:solidFill>
                <a:latin typeface="Century Gothic" panose="020B0502020202020204" pitchFamily="34" charset="0"/>
              </a:rPr>
              <a:t>Pallas</a:t>
            </a:r>
            <a:r>
              <a:rPr lang="it-IT" sz="18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’ </a:t>
            </a:r>
          </a:p>
          <a:p>
            <a:pPr algn="ctr"/>
            <a:r>
              <a:rPr lang="it-IT" sz="1800" dirty="0" err="1" smtClean="0">
                <a:solidFill>
                  <a:srgbClr val="FFFFFF"/>
                </a:solidFill>
                <a:latin typeface="Century Gothic" panose="020B0502020202020204" pitchFamily="34" charset="0"/>
              </a:rPr>
              <a:t>squirrels</a:t>
            </a:r>
            <a:r>
              <a:rPr lang="it-IT" sz="18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it-IT" sz="1800" dirty="0" err="1" smtClean="0">
                <a:solidFill>
                  <a:srgbClr val="FFFFFF"/>
                </a:solidFill>
                <a:latin typeface="Century Gothic" panose="020B0502020202020204" pitchFamily="34" charset="0"/>
              </a:rPr>
              <a:t>introduced</a:t>
            </a:r>
            <a:r>
              <a:rPr lang="it-IT" sz="18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it-IT" sz="1800" dirty="0" err="1" smtClean="0">
                <a:solidFill>
                  <a:srgbClr val="FFFFFF"/>
                </a:solidFill>
                <a:latin typeface="Century Gothic" panose="020B0502020202020204" pitchFamily="34" charset="0"/>
              </a:rPr>
              <a:t>any</a:t>
            </a:r>
            <a:r>
              <a:rPr lang="it-IT" sz="18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</a:p>
          <a:p>
            <a:pPr algn="ctr"/>
            <a:r>
              <a:rPr lang="it-IT" sz="1800" dirty="0" err="1" smtClean="0">
                <a:solidFill>
                  <a:srgbClr val="FFFFFF"/>
                </a:solidFill>
                <a:latin typeface="Century Gothic" panose="020B0502020202020204" pitchFamily="34" charset="0"/>
              </a:rPr>
              <a:t>alien</a:t>
            </a:r>
            <a:r>
              <a:rPr lang="it-IT" sz="18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it-IT" sz="1800" dirty="0" err="1" smtClean="0">
                <a:solidFill>
                  <a:srgbClr val="FFFFFF"/>
                </a:solidFill>
                <a:latin typeface="Century Gothic" panose="020B0502020202020204" pitchFamily="34" charset="0"/>
              </a:rPr>
              <a:t>parasites</a:t>
            </a:r>
            <a:endParaRPr lang="it-IT" sz="1800" b="1" i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Picture 2" descr="Risultati immagini per marker arrow 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6290843">
            <a:off x="5846542" y="1681750"/>
            <a:ext cx="375679" cy="6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isultati immagini per marker arrow 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6290843">
            <a:off x="5280393" y="3264249"/>
            <a:ext cx="375679" cy="6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sellaDiTesto 12"/>
          <p:cNvSpPr txBox="1"/>
          <p:nvPr/>
        </p:nvSpPr>
        <p:spPr>
          <a:xfrm>
            <a:off x="6516216" y="1688035"/>
            <a:ext cx="2098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dirty="0" smtClean="0">
                <a:solidFill>
                  <a:srgbClr val="AC0000"/>
                </a:solidFill>
                <a:latin typeface="Century Gothic" panose="020B0502020202020204" pitchFamily="34" charset="0"/>
              </a:rPr>
              <a:t>POTENTIAL FOR ENEMY-RELEASE</a:t>
            </a:r>
            <a:endParaRPr lang="it-IT" sz="1800" dirty="0">
              <a:solidFill>
                <a:srgbClr val="AC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6002244" y="3356992"/>
            <a:ext cx="2098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NO SPILLOVER</a:t>
            </a:r>
            <a:endParaRPr lang="it-IT" sz="1800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Rettangolo 14"/>
          <p:cNvSpPr/>
          <p:nvPr/>
        </p:nvSpPr>
        <p:spPr bwMode="auto">
          <a:xfrm>
            <a:off x="2051721" y="4527064"/>
            <a:ext cx="3672408" cy="1134184"/>
          </a:xfrm>
          <a:prstGeom prst="rect">
            <a:avLst/>
          </a:prstGeom>
          <a:solidFill>
            <a:srgbClr val="0C346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2051720" y="4653136"/>
            <a:ext cx="367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dirty="0" err="1" smtClean="0">
                <a:solidFill>
                  <a:srgbClr val="FFFFFF"/>
                </a:solidFill>
                <a:latin typeface="Century Gothic" panose="020B0502020202020204" pitchFamily="34" charset="0"/>
              </a:rPr>
              <a:t>Both</a:t>
            </a:r>
            <a:r>
              <a:rPr lang="it-IT" sz="18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it-IT" sz="1800" dirty="0" err="1" smtClean="0">
                <a:solidFill>
                  <a:srgbClr val="FFFFFF"/>
                </a:solidFill>
                <a:latin typeface="Century Gothic" panose="020B0502020202020204" pitchFamily="34" charset="0"/>
              </a:rPr>
              <a:t>squirrel</a:t>
            </a:r>
            <a:r>
              <a:rPr lang="it-IT" sz="18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it-IT" sz="1800" dirty="0" err="1" smtClean="0">
                <a:solidFill>
                  <a:srgbClr val="FFFFFF"/>
                </a:solidFill>
                <a:latin typeface="Century Gothic" panose="020B0502020202020204" pitchFamily="34" charset="0"/>
              </a:rPr>
              <a:t>species</a:t>
            </a:r>
            <a:r>
              <a:rPr lang="it-IT" sz="18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it-IT" sz="1800" dirty="0" err="1" smtClean="0">
                <a:solidFill>
                  <a:srgbClr val="FFFFFF"/>
                </a:solidFill>
                <a:latin typeface="Century Gothic" panose="020B0502020202020204" pitchFamily="34" charset="0"/>
              </a:rPr>
              <a:t>successfully</a:t>
            </a:r>
            <a:r>
              <a:rPr lang="it-IT" sz="18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it-IT" sz="1800" b="1" dirty="0" err="1" smtClean="0">
                <a:solidFill>
                  <a:srgbClr val="FFFFFF"/>
                </a:solidFill>
                <a:latin typeface="Century Gothic" panose="020B0502020202020204" pitchFamily="34" charset="0"/>
              </a:rPr>
              <a:t>acquired</a:t>
            </a:r>
            <a:r>
              <a:rPr lang="it-IT" sz="18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it-IT" sz="1800" b="1" dirty="0" err="1" smtClean="0">
                <a:solidFill>
                  <a:srgbClr val="FFFFFF"/>
                </a:solidFill>
                <a:latin typeface="Century Gothic" panose="020B0502020202020204" pitchFamily="34" charset="0"/>
              </a:rPr>
              <a:t>local</a:t>
            </a:r>
            <a:r>
              <a:rPr lang="it-IT" sz="18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it-IT" sz="1800" b="1" dirty="0" err="1" smtClean="0">
                <a:solidFill>
                  <a:srgbClr val="FFFFFF"/>
                </a:solidFill>
                <a:latin typeface="Century Gothic" panose="020B0502020202020204" pitchFamily="34" charset="0"/>
              </a:rPr>
              <a:t>parasites</a:t>
            </a:r>
            <a:endParaRPr lang="it-IT" sz="1800" b="1" i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2" descr="Risultati immagini per marker arrow 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6290843">
            <a:off x="6216497" y="4853353"/>
            <a:ext cx="375679" cy="6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asellaDiTesto 17"/>
          <p:cNvSpPr txBox="1"/>
          <p:nvPr/>
        </p:nvSpPr>
        <p:spPr>
          <a:xfrm>
            <a:off x="6759805" y="4859349"/>
            <a:ext cx="2098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b="1" dirty="0" smtClean="0">
                <a:solidFill>
                  <a:srgbClr val="AC0000"/>
                </a:solidFill>
                <a:latin typeface="Century Gothic" panose="020B0502020202020204" pitchFamily="34" charset="0"/>
              </a:rPr>
              <a:t>SPILL-BACK TO NATIVE SPECIES?</a:t>
            </a:r>
            <a:endParaRPr lang="it-IT" sz="1800" b="1" dirty="0">
              <a:solidFill>
                <a:srgbClr val="AC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3086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/>
      <p:bldP spid="7" grpId="1"/>
      <p:bldP spid="10" grpId="0"/>
      <p:bldP spid="10" grpId="1"/>
      <p:bldP spid="13" grpId="0"/>
      <p:bldP spid="13" grpId="1"/>
      <p:bldP spid="14" grpId="0"/>
      <p:bldP spid="14" grpId="1"/>
      <p:bldP spid="15" grpId="0" animBg="1"/>
      <p:bldP spid="16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magin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640" y="1622992"/>
            <a:ext cx="3462192" cy="346219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0064" y="1622992"/>
            <a:ext cx="3400368" cy="3462192"/>
          </a:xfrm>
          <a:prstGeom prst="rect">
            <a:avLst/>
          </a:prstGeom>
        </p:spPr>
      </p:pic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7499350" cy="914400"/>
          </a:xfrm>
          <a:effectLst/>
        </p:spPr>
        <p:txBody>
          <a:bodyPr lIns="0" tIns="0" rIns="0" bIns="0"/>
          <a:lstStyle/>
          <a:p>
            <a:pPr eaLnBrk="1" hangingPunct="1"/>
            <a:r>
              <a:rPr lang="it-IT" altLang="it-IT" sz="3200" b="0" dirty="0" err="1" smtClean="0">
                <a:solidFill>
                  <a:srgbClr val="AC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rPr>
              <a:t>Ectoparasites</a:t>
            </a:r>
            <a:endParaRPr lang="it-IT" altLang="it-IT" sz="3200" b="0" i="1" dirty="0">
              <a:solidFill>
                <a:srgbClr val="AC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13214" y="1665128"/>
            <a:ext cx="864096" cy="724809"/>
          </a:xfrm>
          <a:prstGeom prst="rect">
            <a:avLst/>
          </a:prstGeom>
        </p:spPr>
      </p:pic>
      <p:sp>
        <p:nvSpPr>
          <p:cNvPr id="19" name="Ovale 18"/>
          <p:cNvSpPr/>
          <p:nvPr/>
        </p:nvSpPr>
        <p:spPr>
          <a:xfrm>
            <a:off x="3207369" y="4575606"/>
            <a:ext cx="648419" cy="28769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itchFamily="34" charset="0"/>
              <a:buNone/>
              <a:defRPr/>
            </a:pPr>
            <a:endParaRPr lang="it-IT">
              <a:latin typeface="Albany AMT" pitchFamily="34" charset="0"/>
              <a:cs typeface="Albany AMT" pitchFamily="34" charset="0"/>
            </a:endParaRPr>
          </a:p>
        </p:txBody>
      </p:sp>
      <p:sp>
        <p:nvSpPr>
          <p:cNvPr id="20" name="Ovale 19"/>
          <p:cNvSpPr/>
          <p:nvPr/>
        </p:nvSpPr>
        <p:spPr>
          <a:xfrm>
            <a:off x="5779796" y="4575606"/>
            <a:ext cx="648420" cy="28769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itchFamily="34" charset="0"/>
              <a:buNone/>
              <a:defRPr/>
            </a:pPr>
            <a:endParaRPr lang="it-IT">
              <a:latin typeface="Albany AMT" pitchFamily="34" charset="0"/>
              <a:cs typeface="Albany AMT" pitchFamily="34" charset="0"/>
            </a:endParaRPr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7452320" y="1622992"/>
            <a:ext cx="952247" cy="819596"/>
          </a:xfrm>
          <a:prstGeom prst="rect">
            <a:avLst/>
          </a:prstGeom>
        </p:spPr>
      </p:pic>
      <p:pic>
        <p:nvPicPr>
          <p:cNvPr id="22" name="Picture 19" descr="Ceratophyllus-sciurorum-sciurorum-M_9468_TTrilar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DCDED1"/>
              </a:clrFrom>
              <a:clrTo>
                <a:srgbClr val="DCDED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08304" y="285326"/>
            <a:ext cx="1545808" cy="983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CasellaDiTesto 24"/>
          <p:cNvSpPr txBox="1">
            <a:spLocks noChangeArrowheads="1"/>
          </p:cNvSpPr>
          <p:nvPr/>
        </p:nvSpPr>
        <p:spPr bwMode="auto">
          <a:xfrm>
            <a:off x="2338780" y="5457998"/>
            <a:ext cx="496952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DB66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50771B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0771B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0771B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0771B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0771B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dirty="0" err="1" smtClean="0">
                <a:latin typeface="Century Gothic" panose="020B0502020202020204" pitchFamily="34" charset="0"/>
                <a:cs typeface="Albany AMT" panose="020B0604020202020204" pitchFamily="34" charset="0"/>
              </a:rPr>
              <a:t>Potential</a:t>
            </a:r>
            <a:r>
              <a:rPr lang="it-IT" altLang="it-IT" sz="1800" dirty="0" smtClean="0">
                <a:latin typeface="Century Gothic" panose="020B0502020202020204" pitchFamily="34" charset="0"/>
                <a:cs typeface="Albany AMT" panose="020B0604020202020204" pitchFamily="34" charset="0"/>
              </a:rPr>
              <a:t> </a:t>
            </a:r>
            <a:r>
              <a:rPr lang="it-IT" altLang="it-IT" sz="1800" dirty="0" err="1" smtClean="0">
                <a:latin typeface="Century Gothic" panose="020B0502020202020204" pitchFamily="34" charset="0"/>
                <a:cs typeface="Albany AMT" panose="020B0604020202020204" pitchFamily="34" charset="0"/>
              </a:rPr>
              <a:t>alteration</a:t>
            </a:r>
            <a:r>
              <a:rPr lang="it-IT" altLang="it-IT" sz="1800" dirty="0" smtClean="0">
                <a:latin typeface="Century Gothic" panose="020B0502020202020204" pitchFamily="34" charset="0"/>
                <a:cs typeface="Albany AMT" panose="020B0604020202020204" pitchFamily="34" charset="0"/>
              </a:rPr>
              <a:t> of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b="1" i="1" dirty="0" smtClean="0">
                <a:solidFill>
                  <a:srgbClr val="0C346B"/>
                </a:solidFill>
                <a:latin typeface="Century Gothic" panose="020B0502020202020204" pitchFamily="34" charset="0"/>
                <a:cs typeface="Albany AMT" panose="020B0604020202020204" pitchFamily="34" charset="0"/>
              </a:rPr>
              <a:t>C. </a:t>
            </a:r>
            <a:r>
              <a:rPr lang="it-IT" altLang="it-IT" sz="1800" b="1" i="1" dirty="0" err="1" smtClean="0">
                <a:solidFill>
                  <a:srgbClr val="0C346B"/>
                </a:solidFill>
                <a:latin typeface="Century Gothic" panose="020B0502020202020204" pitchFamily="34" charset="0"/>
                <a:cs typeface="Albany AMT" panose="020B0604020202020204" pitchFamily="34" charset="0"/>
              </a:rPr>
              <a:t>sciurorum</a:t>
            </a:r>
            <a:r>
              <a:rPr lang="it-IT" altLang="it-IT" sz="1800" b="1" i="1" dirty="0" smtClean="0">
                <a:solidFill>
                  <a:srgbClr val="0C346B"/>
                </a:solidFill>
                <a:latin typeface="Century Gothic" panose="020B0502020202020204" pitchFamily="34" charset="0"/>
                <a:cs typeface="Albany AMT" panose="020B0604020202020204" pitchFamily="34" charset="0"/>
              </a:rPr>
              <a:t> </a:t>
            </a:r>
            <a:r>
              <a:rPr lang="it-IT" altLang="it-IT" sz="1800" b="1" dirty="0" err="1" smtClean="0">
                <a:solidFill>
                  <a:srgbClr val="0C346B"/>
                </a:solidFill>
                <a:latin typeface="Century Gothic" panose="020B0502020202020204" pitchFamily="34" charset="0"/>
                <a:cs typeface="Albany AMT" panose="020B0604020202020204" pitchFamily="34" charset="0"/>
              </a:rPr>
              <a:t>seasonal</a:t>
            </a:r>
            <a:r>
              <a:rPr lang="it-IT" altLang="it-IT" sz="1800" b="1" dirty="0" smtClean="0">
                <a:solidFill>
                  <a:srgbClr val="0C346B"/>
                </a:solidFill>
                <a:latin typeface="Century Gothic" panose="020B0502020202020204" pitchFamily="34" charset="0"/>
                <a:cs typeface="Albany AMT" panose="020B0604020202020204" pitchFamily="34" charset="0"/>
              </a:rPr>
              <a:t> </a:t>
            </a:r>
            <a:r>
              <a:rPr lang="it-IT" altLang="it-IT" sz="1800" b="1" dirty="0" err="1" smtClean="0">
                <a:solidFill>
                  <a:srgbClr val="0C346B"/>
                </a:solidFill>
                <a:latin typeface="Century Gothic" panose="020B0502020202020204" pitchFamily="34" charset="0"/>
                <a:cs typeface="Albany AMT" panose="020B0604020202020204" pitchFamily="34" charset="0"/>
              </a:rPr>
              <a:t>distribution</a:t>
            </a:r>
            <a:r>
              <a:rPr lang="it-IT" altLang="it-IT" sz="1800" b="1" dirty="0" smtClean="0">
                <a:solidFill>
                  <a:srgbClr val="0C346B"/>
                </a:solidFill>
                <a:latin typeface="Century Gothic" panose="020B0502020202020204" pitchFamily="34" charset="0"/>
                <a:cs typeface="Albany AMT" panose="020B0604020202020204" pitchFamily="34" charset="0"/>
              </a:rPr>
              <a:t> </a:t>
            </a:r>
            <a:r>
              <a:rPr lang="it-IT" altLang="it-IT" sz="1800" dirty="0" smtClean="0">
                <a:latin typeface="Century Gothic" panose="020B0502020202020204" pitchFamily="34" charset="0"/>
                <a:cs typeface="Albany AMT" panose="020B0604020202020204" pitchFamily="34" charset="0"/>
              </a:rPr>
              <a:t>in </a:t>
            </a:r>
            <a:r>
              <a:rPr lang="it-IT" altLang="it-IT" sz="1800" dirty="0" err="1" smtClean="0">
                <a:latin typeface="Century Gothic" panose="020B0502020202020204" pitchFamily="34" charset="0"/>
                <a:cs typeface="Albany AMT" panose="020B0604020202020204" pitchFamily="34" charset="0"/>
              </a:rPr>
              <a:t>areas</a:t>
            </a:r>
            <a:r>
              <a:rPr lang="it-IT" altLang="it-IT" sz="1800" dirty="0" smtClean="0">
                <a:latin typeface="Century Gothic" panose="020B0502020202020204" pitchFamily="34" charset="0"/>
                <a:cs typeface="Albany AMT" panose="020B0604020202020204" pitchFamily="34" charset="0"/>
              </a:rPr>
              <a:t> co-</a:t>
            </a:r>
            <a:r>
              <a:rPr lang="it-IT" altLang="it-IT" sz="1800" dirty="0" err="1" smtClean="0">
                <a:latin typeface="Century Gothic" panose="020B0502020202020204" pitchFamily="34" charset="0"/>
                <a:cs typeface="Albany AMT" panose="020B0604020202020204" pitchFamily="34" charset="0"/>
              </a:rPr>
              <a:t>inhabited</a:t>
            </a:r>
            <a:r>
              <a:rPr lang="it-IT" altLang="it-IT" sz="1800" dirty="0" smtClean="0">
                <a:latin typeface="Century Gothic" panose="020B0502020202020204" pitchFamily="34" charset="0"/>
                <a:cs typeface="Albany AMT" panose="020B0604020202020204" pitchFamily="34" charset="0"/>
              </a:rPr>
              <a:t> by </a:t>
            </a:r>
            <a:r>
              <a:rPr lang="it-IT" altLang="it-IT" sz="1800" dirty="0" err="1" smtClean="0">
                <a:latin typeface="Century Gothic" panose="020B0502020202020204" pitchFamily="34" charset="0"/>
                <a:cs typeface="Albany AMT" panose="020B0604020202020204" pitchFamily="34" charset="0"/>
              </a:rPr>
              <a:t>grey</a:t>
            </a:r>
            <a:r>
              <a:rPr lang="it-IT" altLang="it-IT" sz="1800" dirty="0" smtClean="0">
                <a:latin typeface="Century Gothic" panose="020B0502020202020204" pitchFamily="34" charset="0"/>
                <a:cs typeface="Albany AMT" panose="020B0604020202020204" pitchFamily="34" charset="0"/>
              </a:rPr>
              <a:t> </a:t>
            </a:r>
            <a:r>
              <a:rPr lang="it-IT" altLang="it-IT" sz="1800" dirty="0" err="1" smtClean="0">
                <a:latin typeface="Century Gothic" panose="020B0502020202020204" pitchFamily="34" charset="0"/>
                <a:cs typeface="Albany AMT" panose="020B0604020202020204" pitchFamily="34" charset="0"/>
              </a:rPr>
              <a:t>squirrels</a:t>
            </a:r>
            <a:r>
              <a:rPr lang="it-IT" altLang="it-IT" sz="1800" dirty="0" smtClean="0">
                <a:latin typeface="Century Gothic" panose="020B0502020202020204" pitchFamily="34" charset="0"/>
                <a:cs typeface="Albany AMT" panose="020B0604020202020204" pitchFamily="34" charset="0"/>
              </a:rPr>
              <a:t> </a:t>
            </a:r>
            <a:endParaRPr lang="it-IT" altLang="it-IT" sz="1800" dirty="0">
              <a:latin typeface="Century Gothic" panose="020B0502020202020204" pitchFamily="34" charset="0"/>
              <a:cs typeface="Albany AMT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4132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7499350" cy="914400"/>
          </a:xfrm>
          <a:effectLst/>
        </p:spPr>
        <p:txBody>
          <a:bodyPr lIns="0" tIns="0" rIns="0" bIns="0"/>
          <a:lstStyle/>
          <a:p>
            <a:pPr eaLnBrk="1" hangingPunct="1"/>
            <a:r>
              <a:rPr lang="it-IT" altLang="it-IT" sz="3200" b="0" dirty="0" err="1" smtClean="0">
                <a:solidFill>
                  <a:srgbClr val="AC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rPr>
              <a:t>Ectoparasites</a:t>
            </a:r>
            <a:endParaRPr lang="it-IT" altLang="it-IT" sz="3200" b="0" i="1" dirty="0">
              <a:solidFill>
                <a:srgbClr val="AC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600" y="3358733"/>
            <a:ext cx="6550546" cy="1744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30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3">
            <a:lum bright="5000" contrast="5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241"/>
          <a:stretch/>
        </p:blipFill>
        <p:spPr>
          <a:xfrm>
            <a:off x="584264" y="5476428"/>
            <a:ext cx="1902697" cy="1414475"/>
          </a:xfrm>
          <a:prstGeom prst="rect">
            <a:avLst/>
          </a:prstGeom>
        </p:spPr>
      </p:pic>
      <p:pic>
        <p:nvPicPr>
          <p:cNvPr id="1026" name="Picture 2" descr="Risultati immagini per ixodes ricinus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78" r="6176"/>
          <a:stretch/>
        </p:blipFill>
        <p:spPr bwMode="auto">
          <a:xfrm>
            <a:off x="7236296" y="188640"/>
            <a:ext cx="1728192" cy="135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115616" y="1713582"/>
            <a:ext cx="2736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dirty="0" err="1" smtClean="0">
                <a:latin typeface="Century Gothic" panose="020B0502020202020204" pitchFamily="34" charset="0"/>
              </a:rPr>
              <a:t>Pallas</a:t>
            </a:r>
            <a:r>
              <a:rPr lang="it-IT" sz="1800" dirty="0" smtClean="0">
                <a:latin typeface="Century Gothic" panose="020B0502020202020204" pitchFamily="34" charset="0"/>
              </a:rPr>
              <a:t>’ </a:t>
            </a:r>
            <a:r>
              <a:rPr lang="it-IT" sz="1800" dirty="0" err="1" smtClean="0">
                <a:latin typeface="Century Gothic" panose="020B0502020202020204" pitchFamily="34" charset="0"/>
              </a:rPr>
              <a:t>squirrels</a:t>
            </a:r>
            <a:r>
              <a:rPr lang="it-IT" sz="1800" dirty="0" smtClean="0">
                <a:latin typeface="Century Gothic" panose="020B0502020202020204" pitchFamily="34" charset="0"/>
              </a:rPr>
              <a:t> are </a:t>
            </a:r>
            <a:r>
              <a:rPr lang="it-IT" sz="1800" dirty="0" err="1" smtClean="0">
                <a:latin typeface="Century Gothic" panose="020B0502020202020204" pitchFamily="34" charset="0"/>
              </a:rPr>
              <a:t>frequently</a:t>
            </a:r>
            <a:r>
              <a:rPr lang="it-IT" sz="1800" dirty="0" smtClean="0">
                <a:latin typeface="Century Gothic" panose="020B0502020202020204" pitchFamily="34" charset="0"/>
              </a:rPr>
              <a:t> </a:t>
            </a:r>
            <a:r>
              <a:rPr lang="it-IT" sz="1800" dirty="0" err="1" smtClean="0">
                <a:latin typeface="Century Gothic" panose="020B0502020202020204" pitchFamily="34" charset="0"/>
              </a:rPr>
              <a:t>infected</a:t>
            </a:r>
            <a:r>
              <a:rPr lang="it-IT" sz="1800" dirty="0" smtClean="0">
                <a:latin typeface="Century Gothic" panose="020B0502020202020204" pitchFamily="34" charset="0"/>
              </a:rPr>
              <a:t> by the hard </a:t>
            </a:r>
            <a:r>
              <a:rPr lang="it-IT" sz="1800" dirty="0" err="1" smtClean="0">
                <a:latin typeface="Century Gothic" panose="020B0502020202020204" pitchFamily="34" charset="0"/>
              </a:rPr>
              <a:t>tick</a:t>
            </a:r>
            <a:r>
              <a:rPr lang="it-IT" sz="1800" dirty="0" smtClean="0">
                <a:latin typeface="Century Gothic" panose="020B0502020202020204" pitchFamily="34" charset="0"/>
              </a:rPr>
              <a:t> </a:t>
            </a:r>
            <a:r>
              <a:rPr lang="it-IT" sz="1800" b="1" i="1" dirty="0" smtClean="0">
                <a:solidFill>
                  <a:srgbClr val="0C346B"/>
                </a:solidFill>
                <a:latin typeface="Century Gothic" panose="020B0502020202020204" pitchFamily="34" charset="0"/>
              </a:rPr>
              <a:t>I. </a:t>
            </a:r>
            <a:r>
              <a:rPr lang="it-IT" sz="1800" b="1" i="1" dirty="0" err="1" smtClean="0">
                <a:solidFill>
                  <a:srgbClr val="0C346B"/>
                </a:solidFill>
                <a:latin typeface="Century Gothic" panose="020B0502020202020204" pitchFamily="34" charset="0"/>
              </a:rPr>
              <a:t>ricinus</a:t>
            </a:r>
            <a:endParaRPr lang="it-IT" sz="1800" b="1" i="1" dirty="0">
              <a:solidFill>
                <a:srgbClr val="0C346B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2" descr="Risultati immagini per marker arrow 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6290843">
            <a:off x="4316601" y="1863485"/>
            <a:ext cx="375679" cy="6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sellaDiTesto 13"/>
          <p:cNvSpPr txBox="1"/>
          <p:nvPr/>
        </p:nvSpPr>
        <p:spPr>
          <a:xfrm>
            <a:off x="5076056" y="1715798"/>
            <a:ext cx="28301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dirty="0" smtClean="0">
                <a:solidFill>
                  <a:srgbClr val="AC0000"/>
                </a:solidFill>
                <a:latin typeface="Century Gothic" panose="020B0502020202020204" pitchFamily="34" charset="0"/>
              </a:rPr>
              <a:t>ALTERATION OF TICK-BORNE PATHOGENS DISTRIBUTION?</a:t>
            </a:r>
            <a:endParaRPr lang="it-IT" sz="1800" dirty="0">
              <a:solidFill>
                <a:srgbClr val="AC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Picture 4" descr="Tamia-sibiricus2.JPG"/>
          <p:cNvPicPr>
            <a:picLocks noChangeAspect="1" noChangeArrowheads="1"/>
          </p:cNvPicPr>
          <p:nvPr/>
        </p:nvPicPr>
        <p:blipFill>
          <a:blip r:embed="rId6"/>
          <a:srcRect b="4367"/>
          <a:stretch>
            <a:fillRect/>
          </a:stretch>
        </p:blipFill>
        <p:spPr bwMode="auto">
          <a:xfrm>
            <a:off x="7539318" y="3360141"/>
            <a:ext cx="1204416" cy="172796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2" descr="Risultati immagini per marker arrow 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8096848">
            <a:off x="3606202" y="5414646"/>
            <a:ext cx="375679" cy="6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sellaDiTesto 14"/>
          <p:cNvSpPr txBox="1"/>
          <p:nvPr/>
        </p:nvSpPr>
        <p:spPr>
          <a:xfrm>
            <a:off x="4355976" y="5662989"/>
            <a:ext cx="28301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dirty="0" smtClean="0">
                <a:solidFill>
                  <a:srgbClr val="AC0000"/>
                </a:solidFill>
                <a:latin typeface="Century Gothic" panose="020B0502020202020204" pitchFamily="34" charset="0"/>
              </a:rPr>
              <a:t>POTENTIAL SANITARY THREAT</a:t>
            </a:r>
            <a:endParaRPr lang="it-IT" sz="1800" dirty="0">
              <a:solidFill>
                <a:srgbClr val="AC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0278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7499350" cy="914400"/>
          </a:xfrm>
        </p:spPr>
        <p:txBody>
          <a:bodyPr lIns="0" tIns="0" rIns="0" bIns="0"/>
          <a:lstStyle/>
          <a:p>
            <a:pPr eaLnBrk="1" hangingPunct="1"/>
            <a:r>
              <a:rPr lang="it-IT" altLang="it-IT" sz="3200" b="0" dirty="0" smtClean="0">
                <a:solidFill>
                  <a:srgbClr val="AC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Alien </a:t>
            </a:r>
            <a:r>
              <a:rPr lang="it-IT" altLang="it-IT" sz="3200" b="0" dirty="0" err="1" smtClean="0">
                <a:solidFill>
                  <a:srgbClr val="AC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species</a:t>
            </a:r>
            <a:r>
              <a:rPr lang="it-IT" altLang="it-IT" sz="3200" b="0" dirty="0" smtClean="0">
                <a:solidFill>
                  <a:srgbClr val="AC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 &amp; </a:t>
            </a:r>
            <a:r>
              <a:rPr lang="it-IT" altLang="it-IT" sz="3200" b="0" dirty="0" err="1" smtClean="0">
                <a:solidFill>
                  <a:srgbClr val="AC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parasites</a:t>
            </a:r>
            <a:endParaRPr lang="it-IT" altLang="it-IT" sz="3200" b="0" dirty="0" smtClean="0">
              <a:solidFill>
                <a:srgbClr val="AC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7" name="Picture 2" descr="Risultati immagini per marker arrow 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6600000">
            <a:off x="4842973" y="2702719"/>
            <a:ext cx="375679" cy="6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/>
          <p:cNvSpPr/>
          <p:nvPr/>
        </p:nvSpPr>
        <p:spPr bwMode="auto">
          <a:xfrm>
            <a:off x="584264" y="1124744"/>
            <a:ext cx="8559736" cy="792088"/>
          </a:xfrm>
          <a:prstGeom prst="rect">
            <a:avLst/>
          </a:prstGeom>
          <a:solidFill>
            <a:srgbClr val="0C346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3247390" y="1336122"/>
            <a:ext cx="2660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1. PARASITE LOSS</a:t>
            </a:r>
            <a:endParaRPr lang="it-IT" sz="18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4292" y="4077072"/>
            <a:ext cx="4069355" cy="233306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929191" y="2262124"/>
            <a:ext cx="35611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dirty="0" err="1" smtClean="0">
                <a:latin typeface="Century Gothic" panose="020B0502020202020204" pitchFamily="34" charset="0"/>
              </a:rPr>
              <a:t>Invaders</a:t>
            </a:r>
            <a:r>
              <a:rPr lang="it-IT" sz="1800" dirty="0" smtClean="0">
                <a:latin typeface="Century Gothic" panose="020B0502020202020204" pitchFamily="34" charset="0"/>
              </a:rPr>
              <a:t> </a:t>
            </a:r>
            <a:r>
              <a:rPr lang="it-IT" sz="1800" dirty="0" err="1" smtClean="0">
                <a:latin typeface="Century Gothic" panose="020B0502020202020204" pitchFamily="34" charset="0"/>
              </a:rPr>
              <a:t>often</a:t>
            </a:r>
            <a:r>
              <a:rPr lang="it-IT" sz="1800" dirty="0" smtClean="0">
                <a:latin typeface="Century Gothic" panose="020B0502020202020204" pitchFamily="34" charset="0"/>
              </a:rPr>
              <a:t> </a:t>
            </a:r>
            <a:r>
              <a:rPr lang="it-IT" sz="1800" b="1" dirty="0" err="1" smtClean="0">
                <a:solidFill>
                  <a:srgbClr val="0C346B"/>
                </a:solidFill>
                <a:latin typeface="Century Gothic" panose="020B0502020202020204" pitchFamily="34" charset="0"/>
              </a:rPr>
              <a:t>lose</a:t>
            </a:r>
            <a:r>
              <a:rPr lang="it-IT" sz="1800" b="1" dirty="0" smtClean="0">
                <a:solidFill>
                  <a:srgbClr val="0C346B"/>
                </a:solidFill>
                <a:latin typeface="Century Gothic" panose="020B0502020202020204" pitchFamily="34" charset="0"/>
              </a:rPr>
              <a:t> part of </a:t>
            </a:r>
            <a:r>
              <a:rPr lang="it-IT" sz="1800" b="1" dirty="0" err="1" smtClean="0">
                <a:solidFill>
                  <a:srgbClr val="0C346B"/>
                </a:solidFill>
                <a:latin typeface="Century Gothic" panose="020B0502020202020204" pitchFamily="34" charset="0"/>
              </a:rPr>
              <a:t>their</a:t>
            </a:r>
            <a:r>
              <a:rPr lang="it-IT" sz="1800" b="1" dirty="0" smtClean="0">
                <a:solidFill>
                  <a:srgbClr val="0C346B"/>
                </a:solidFill>
                <a:latin typeface="Century Gothic" panose="020B0502020202020204" pitchFamily="34" charset="0"/>
              </a:rPr>
              <a:t> </a:t>
            </a:r>
            <a:r>
              <a:rPr lang="it-IT" sz="1800" b="1" dirty="0" err="1" smtClean="0">
                <a:solidFill>
                  <a:srgbClr val="0C346B"/>
                </a:solidFill>
                <a:latin typeface="Century Gothic" panose="020B0502020202020204" pitchFamily="34" charset="0"/>
              </a:rPr>
              <a:t>parasite</a:t>
            </a:r>
            <a:r>
              <a:rPr lang="it-IT" sz="1800" b="1" dirty="0" smtClean="0">
                <a:solidFill>
                  <a:srgbClr val="0C346B"/>
                </a:solidFill>
                <a:latin typeface="Century Gothic" panose="020B0502020202020204" pitchFamily="34" charset="0"/>
              </a:rPr>
              <a:t> community </a:t>
            </a:r>
            <a:r>
              <a:rPr lang="it-IT" sz="1800" dirty="0" err="1" smtClean="0">
                <a:latin typeface="Century Gothic" panose="020B0502020202020204" pitchFamily="34" charset="0"/>
              </a:rPr>
              <a:t>during</a:t>
            </a:r>
            <a:r>
              <a:rPr lang="it-IT" sz="1800" dirty="0" smtClean="0">
                <a:latin typeface="Century Gothic" panose="020B0502020202020204" pitchFamily="34" charset="0"/>
              </a:rPr>
              <a:t> </a:t>
            </a:r>
            <a:r>
              <a:rPr lang="it-IT" sz="1800" dirty="0" err="1" smtClean="0">
                <a:latin typeface="Century Gothic" panose="020B0502020202020204" pitchFamily="34" charset="0"/>
              </a:rPr>
              <a:t>invasion</a:t>
            </a:r>
            <a:r>
              <a:rPr lang="it-IT" sz="1800" dirty="0" smtClean="0">
                <a:latin typeface="Century Gothic" panose="020B0502020202020204" pitchFamily="34" charset="0"/>
              </a:rPr>
              <a:t> (e.g. </a:t>
            </a:r>
            <a:r>
              <a:rPr lang="it-IT" sz="1800" dirty="0" err="1" smtClean="0">
                <a:latin typeface="Century Gothic" panose="020B0502020202020204" pitchFamily="34" charset="0"/>
              </a:rPr>
              <a:t>founder</a:t>
            </a:r>
            <a:r>
              <a:rPr lang="it-IT" sz="1800" dirty="0" smtClean="0">
                <a:latin typeface="Century Gothic" panose="020B0502020202020204" pitchFamily="34" charset="0"/>
              </a:rPr>
              <a:t> </a:t>
            </a:r>
            <a:r>
              <a:rPr lang="it-IT" sz="1800" dirty="0" err="1" smtClean="0">
                <a:latin typeface="Century Gothic" panose="020B0502020202020204" pitchFamily="34" charset="0"/>
              </a:rPr>
              <a:t>effect</a:t>
            </a:r>
            <a:r>
              <a:rPr lang="it-IT" sz="1800" dirty="0" smtClean="0">
                <a:latin typeface="Century Gothic" panose="020B0502020202020204" pitchFamily="34" charset="0"/>
              </a:rPr>
              <a:t>, </a:t>
            </a:r>
            <a:r>
              <a:rPr lang="it-IT" sz="1800" dirty="0" err="1" smtClean="0">
                <a:latin typeface="Century Gothic" panose="020B0502020202020204" pitchFamily="34" charset="0"/>
              </a:rPr>
              <a:t>drugs</a:t>
            </a:r>
            <a:r>
              <a:rPr lang="it-IT" sz="1800" dirty="0" smtClean="0">
                <a:latin typeface="Century Gothic" panose="020B0502020202020204" pitchFamily="34" charset="0"/>
              </a:rPr>
              <a:t> </a:t>
            </a:r>
            <a:r>
              <a:rPr lang="it-IT" sz="1800" dirty="0" err="1" smtClean="0">
                <a:latin typeface="Century Gothic" panose="020B0502020202020204" pitchFamily="34" charset="0"/>
              </a:rPr>
              <a:t>during</a:t>
            </a:r>
            <a:r>
              <a:rPr lang="it-IT" sz="1800" dirty="0" smtClean="0">
                <a:latin typeface="Century Gothic" panose="020B0502020202020204" pitchFamily="34" charset="0"/>
              </a:rPr>
              <a:t> </a:t>
            </a:r>
            <a:r>
              <a:rPr lang="it-IT" sz="1800" dirty="0" err="1" smtClean="0">
                <a:latin typeface="Century Gothic" panose="020B0502020202020204" pitchFamily="34" charset="0"/>
              </a:rPr>
              <a:t>captivity</a:t>
            </a:r>
            <a:r>
              <a:rPr lang="it-IT" sz="1800" dirty="0" smtClean="0">
                <a:latin typeface="Century Gothic" panose="020B0502020202020204" pitchFamily="34" charset="0"/>
              </a:rPr>
              <a:t>, no intermediate </a:t>
            </a:r>
            <a:r>
              <a:rPr lang="it-IT" sz="1800" dirty="0" err="1" smtClean="0">
                <a:latin typeface="Century Gothic" panose="020B0502020202020204" pitchFamily="34" charset="0"/>
              </a:rPr>
              <a:t>hosts</a:t>
            </a:r>
            <a:r>
              <a:rPr lang="it-IT" sz="1800" dirty="0" smtClean="0">
                <a:latin typeface="Century Gothic" panose="020B0502020202020204" pitchFamily="34" charset="0"/>
              </a:rPr>
              <a:t>, etc.) </a:t>
            </a:r>
            <a:endParaRPr lang="it-IT" sz="1800" dirty="0">
              <a:latin typeface="Century Gothic" panose="020B0502020202020204" pitchFamily="34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5522618" y="5661248"/>
            <a:ext cx="3197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b="1" dirty="0" smtClean="0">
                <a:solidFill>
                  <a:srgbClr val="AC0000"/>
                </a:solidFill>
                <a:latin typeface="Century Gothic" panose="020B0502020202020204" pitchFamily="34" charset="0"/>
              </a:rPr>
              <a:t>ENEMY-RELEASE HYPOTHESIS</a:t>
            </a:r>
            <a:endParaRPr lang="it-IT" sz="1800" b="1" dirty="0">
              <a:solidFill>
                <a:srgbClr val="AC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5600668" y="2638653"/>
            <a:ext cx="3033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dirty="0" err="1" smtClean="0">
                <a:latin typeface="Century Gothic" panose="020B0502020202020204" pitchFamily="34" charset="0"/>
              </a:rPr>
              <a:t>They</a:t>
            </a:r>
            <a:r>
              <a:rPr lang="it-IT" sz="1800" dirty="0" smtClean="0">
                <a:latin typeface="Century Gothic" panose="020B0502020202020204" pitchFamily="34" charset="0"/>
              </a:rPr>
              <a:t> </a:t>
            </a:r>
            <a:r>
              <a:rPr lang="it-IT" sz="1800" dirty="0" err="1" smtClean="0">
                <a:latin typeface="Century Gothic" panose="020B0502020202020204" pitchFamily="34" charset="0"/>
              </a:rPr>
              <a:t>will</a:t>
            </a:r>
            <a:r>
              <a:rPr lang="it-IT" sz="1800" dirty="0" smtClean="0">
                <a:latin typeface="Century Gothic" panose="020B0502020202020204" pitchFamily="34" charset="0"/>
              </a:rPr>
              <a:t> </a:t>
            </a:r>
            <a:r>
              <a:rPr lang="it-IT" sz="1800" b="1" dirty="0" smtClean="0">
                <a:solidFill>
                  <a:srgbClr val="0C346B"/>
                </a:solidFill>
                <a:latin typeface="Century Gothic" panose="020B0502020202020204" pitchFamily="34" charset="0"/>
              </a:rPr>
              <a:t>benefit</a:t>
            </a:r>
            <a:r>
              <a:rPr lang="it-IT" sz="1800" dirty="0" smtClean="0">
                <a:latin typeface="Century Gothic" panose="020B0502020202020204" pitchFamily="34" charset="0"/>
              </a:rPr>
              <a:t> from </a:t>
            </a:r>
            <a:r>
              <a:rPr lang="it-IT" sz="1800" dirty="0" err="1" smtClean="0">
                <a:latin typeface="Century Gothic" panose="020B0502020202020204" pitchFamily="34" charset="0"/>
              </a:rPr>
              <a:t>this</a:t>
            </a:r>
            <a:r>
              <a:rPr lang="it-IT" sz="1800" dirty="0" smtClean="0">
                <a:latin typeface="Century Gothic" panose="020B0502020202020204" pitchFamily="34" charset="0"/>
              </a:rPr>
              <a:t> </a:t>
            </a:r>
            <a:r>
              <a:rPr lang="it-IT" sz="1800" dirty="0" err="1" smtClean="0">
                <a:latin typeface="Century Gothic" panose="020B0502020202020204" pitchFamily="34" charset="0"/>
              </a:rPr>
              <a:t>loss</a:t>
            </a:r>
            <a:r>
              <a:rPr lang="it-IT" sz="1800" dirty="0" smtClean="0">
                <a:latin typeface="Century Gothic" panose="020B0502020202020204" pitchFamily="34" charset="0"/>
              </a:rPr>
              <a:t> in </a:t>
            </a:r>
            <a:r>
              <a:rPr lang="it-IT" sz="1800" dirty="0" err="1" smtClean="0">
                <a:latin typeface="Century Gothic" panose="020B0502020202020204" pitchFamily="34" charset="0"/>
              </a:rPr>
              <a:t>terms</a:t>
            </a:r>
            <a:r>
              <a:rPr lang="it-IT" sz="1800" dirty="0" smtClean="0">
                <a:latin typeface="Century Gothic" panose="020B0502020202020204" pitchFamily="34" charset="0"/>
              </a:rPr>
              <a:t> of fitness</a:t>
            </a:r>
            <a:endParaRPr lang="it-IT" sz="1800" dirty="0">
              <a:latin typeface="Century Gothic" panose="020B0502020202020204" pitchFamily="34" charset="0"/>
            </a:endParaRPr>
          </a:p>
        </p:txBody>
      </p:sp>
      <p:pic>
        <p:nvPicPr>
          <p:cNvPr id="10" name="Picture 2" descr="Risultati immagini per marker arrow 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1905194">
            <a:off x="6972571" y="3708917"/>
            <a:ext cx="375679" cy="6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sellaDiTesto 10"/>
          <p:cNvSpPr txBox="1"/>
          <p:nvPr/>
        </p:nvSpPr>
        <p:spPr>
          <a:xfrm>
            <a:off x="5521823" y="4695538"/>
            <a:ext cx="31970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b="1" dirty="0" err="1" smtClean="0">
                <a:solidFill>
                  <a:srgbClr val="0C346B"/>
                </a:solidFill>
                <a:latin typeface="Century Gothic" panose="020B0502020202020204" pitchFamily="34" charset="0"/>
              </a:rPr>
              <a:t>Improved</a:t>
            </a:r>
            <a:r>
              <a:rPr lang="it-IT" sz="1800" b="1" dirty="0" smtClean="0">
                <a:solidFill>
                  <a:srgbClr val="0C346B"/>
                </a:solidFill>
                <a:latin typeface="Century Gothic" panose="020B0502020202020204" pitchFamily="34" charset="0"/>
              </a:rPr>
              <a:t> performances </a:t>
            </a:r>
            <a:r>
              <a:rPr lang="it-IT" sz="1800" dirty="0" smtClean="0">
                <a:latin typeface="Century Gothic" panose="020B0502020202020204" pitchFamily="34" charset="0"/>
              </a:rPr>
              <a:t>in the new </a:t>
            </a:r>
            <a:r>
              <a:rPr lang="it-IT" sz="1800" dirty="0" err="1" smtClean="0">
                <a:latin typeface="Century Gothic" panose="020B0502020202020204" pitchFamily="34" charset="0"/>
              </a:rPr>
              <a:t>range</a:t>
            </a:r>
            <a:r>
              <a:rPr lang="it-IT" sz="1800" dirty="0" smtClean="0">
                <a:latin typeface="Century Gothic" panose="020B0502020202020204" pitchFamily="34" charset="0"/>
              </a:rPr>
              <a:t> </a:t>
            </a:r>
            <a:r>
              <a:rPr lang="it-IT" sz="1800" dirty="0" err="1" smtClean="0">
                <a:latin typeface="Century Gothic" panose="020B0502020202020204" pitchFamily="34" charset="0"/>
              </a:rPr>
              <a:t>compared</a:t>
            </a:r>
            <a:r>
              <a:rPr lang="it-IT" sz="1800" dirty="0" smtClean="0">
                <a:latin typeface="Century Gothic" panose="020B0502020202020204" pitchFamily="34" charset="0"/>
              </a:rPr>
              <a:t> to the native </a:t>
            </a:r>
            <a:r>
              <a:rPr lang="it-IT" sz="1800" dirty="0" err="1" smtClean="0">
                <a:latin typeface="Century Gothic" panose="020B0502020202020204" pitchFamily="34" charset="0"/>
              </a:rPr>
              <a:t>range</a:t>
            </a:r>
            <a:endParaRPr lang="it-IT" sz="1800" dirty="0">
              <a:latin typeface="Century Gothic" panose="020B0502020202020204" pitchFamily="34" charset="0"/>
            </a:endParaRPr>
          </a:p>
        </p:txBody>
      </p:sp>
      <p:sp>
        <p:nvSpPr>
          <p:cNvPr id="12" name="Rettangolo 11"/>
          <p:cNvSpPr>
            <a:spLocks noChangeArrowheads="1"/>
          </p:cNvSpPr>
          <p:nvPr/>
        </p:nvSpPr>
        <p:spPr bwMode="auto">
          <a:xfrm>
            <a:off x="857183" y="6419639"/>
            <a:ext cx="624681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DB66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50771B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0771B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0771B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0771B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0771B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400" i="1" dirty="0" smtClean="0">
                <a:latin typeface="Century Gothic" panose="020B0502020202020204" pitchFamily="34" charset="0"/>
                <a:cs typeface="Albany AMT" panose="020B0604020202020204" pitchFamily="34" charset="0"/>
              </a:rPr>
              <a:t>(</a:t>
            </a:r>
            <a:r>
              <a:rPr lang="it-IT" altLang="it-IT" sz="1400" i="1" dirty="0" err="1" smtClean="0">
                <a:latin typeface="Century Gothic" panose="020B0502020202020204" pitchFamily="34" charset="0"/>
                <a:cs typeface="Albany AMT" panose="020B0604020202020204" pitchFamily="34" charset="0"/>
              </a:rPr>
              <a:t>Torchin</a:t>
            </a:r>
            <a:r>
              <a:rPr lang="it-IT" altLang="it-IT" sz="1400" i="1" dirty="0" smtClean="0">
                <a:latin typeface="Century Gothic" panose="020B0502020202020204" pitchFamily="34" charset="0"/>
                <a:cs typeface="Albany AMT" panose="020B0604020202020204" pitchFamily="34" charset="0"/>
              </a:rPr>
              <a:t> &amp; Mitchell, Front </a:t>
            </a:r>
            <a:r>
              <a:rPr lang="it-IT" altLang="it-IT" sz="1400" i="1" dirty="0" err="1" smtClean="0">
                <a:latin typeface="Century Gothic" panose="020B0502020202020204" pitchFamily="34" charset="0"/>
                <a:cs typeface="Albany AMT" panose="020B0604020202020204" pitchFamily="34" charset="0"/>
              </a:rPr>
              <a:t>Ecol</a:t>
            </a:r>
            <a:r>
              <a:rPr lang="it-IT" altLang="it-IT" sz="1400" i="1" dirty="0" smtClean="0">
                <a:latin typeface="Century Gothic" panose="020B0502020202020204" pitchFamily="34" charset="0"/>
                <a:cs typeface="Albany AMT" panose="020B0604020202020204" pitchFamily="34" charset="0"/>
              </a:rPr>
              <a:t> </a:t>
            </a:r>
            <a:r>
              <a:rPr lang="it-IT" altLang="it-IT" sz="1400" i="1" dirty="0" err="1" smtClean="0">
                <a:latin typeface="Century Gothic" panose="020B0502020202020204" pitchFamily="34" charset="0"/>
                <a:cs typeface="Albany AMT" panose="020B0604020202020204" pitchFamily="34" charset="0"/>
              </a:rPr>
              <a:t>Environ</a:t>
            </a:r>
            <a:r>
              <a:rPr lang="it-IT" altLang="it-IT" sz="1400" i="1" dirty="0" smtClean="0">
                <a:latin typeface="Century Gothic" panose="020B0502020202020204" pitchFamily="34" charset="0"/>
                <a:cs typeface="Albany AMT" panose="020B0604020202020204" pitchFamily="34" charset="0"/>
              </a:rPr>
              <a:t>, 2004)</a:t>
            </a:r>
            <a:endParaRPr lang="it-IT" altLang="it-IT" sz="1400" i="1" dirty="0">
              <a:latin typeface="Century Gothic" panose="020B0502020202020204" pitchFamily="34" charset="0"/>
              <a:cs typeface="Albany AMT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7499350" cy="914400"/>
          </a:xfrm>
        </p:spPr>
        <p:txBody>
          <a:bodyPr lIns="0" tIns="0" rIns="0" bIns="0"/>
          <a:lstStyle/>
          <a:p>
            <a:pPr eaLnBrk="1" hangingPunct="1"/>
            <a:r>
              <a:rPr lang="it-IT" altLang="it-IT" sz="3200" b="0" dirty="0" err="1" smtClean="0">
                <a:solidFill>
                  <a:srgbClr val="AC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rPr>
              <a:t>Conclusions</a:t>
            </a:r>
            <a:r>
              <a:rPr lang="it-IT" altLang="it-IT" sz="3200" b="0" dirty="0" smtClean="0">
                <a:solidFill>
                  <a:srgbClr val="AC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rPr>
              <a:t> &amp; future </a:t>
            </a:r>
            <a:r>
              <a:rPr lang="it-IT" altLang="it-IT" sz="3200" b="0" dirty="0" err="1" smtClean="0">
                <a:solidFill>
                  <a:srgbClr val="AC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rPr>
              <a:t>perspectives</a:t>
            </a:r>
            <a:r>
              <a:rPr lang="it-IT" altLang="it-IT" sz="3200" b="0" dirty="0" smtClean="0">
                <a:solidFill>
                  <a:srgbClr val="AC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rPr>
              <a:t> </a:t>
            </a:r>
          </a:p>
        </p:txBody>
      </p:sp>
      <p:sp>
        <p:nvSpPr>
          <p:cNvPr id="4" name="Rettangolo 3"/>
          <p:cNvSpPr/>
          <p:nvPr/>
        </p:nvSpPr>
        <p:spPr bwMode="auto">
          <a:xfrm>
            <a:off x="971600" y="2234844"/>
            <a:ext cx="3744416" cy="792088"/>
          </a:xfrm>
          <a:prstGeom prst="rect">
            <a:avLst/>
          </a:prstGeom>
          <a:solidFill>
            <a:srgbClr val="0C346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5" name="Rettangolo 4"/>
          <p:cNvSpPr/>
          <p:nvPr/>
        </p:nvSpPr>
        <p:spPr bwMode="auto">
          <a:xfrm>
            <a:off x="971600" y="3212976"/>
            <a:ext cx="3744416" cy="1008112"/>
          </a:xfrm>
          <a:prstGeom prst="rect">
            <a:avLst/>
          </a:prstGeom>
          <a:solidFill>
            <a:srgbClr val="0C346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6" name="Rettangolo 5"/>
          <p:cNvSpPr/>
          <p:nvPr/>
        </p:nvSpPr>
        <p:spPr bwMode="auto">
          <a:xfrm>
            <a:off x="971600" y="4437112"/>
            <a:ext cx="3744416" cy="1080120"/>
          </a:xfrm>
          <a:prstGeom prst="rect">
            <a:avLst/>
          </a:prstGeom>
          <a:solidFill>
            <a:srgbClr val="0C346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130606" y="2307047"/>
            <a:ext cx="3369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/>
            <a:r>
              <a:rPr lang="it-IT" sz="1800" dirty="0" smtClean="0">
                <a:solidFill>
                  <a:schemeClr val="bg1"/>
                </a:solidFill>
                <a:latin typeface="Century Gothic" pitchFamily="34" charset="0"/>
              </a:rPr>
              <a:t>2. 	</a:t>
            </a:r>
            <a:r>
              <a:rPr lang="it-IT" sz="1800" b="1" dirty="0" smtClean="0">
                <a:solidFill>
                  <a:schemeClr val="bg1"/>
                </a:solidFill>
                <a:latin typeface="Century Gothic" pitchFamily="34" charset="0"/>
              </a:rPr>
              <a:t>Parasite loss </a:t>
            </a:r>
            <a:r>
              <a:rPr lang="it-IT" sz="1800" dirty="0" smtClean="0">
                <a:solidFill>
                  <a:schemeClr val="bg1"/>
                </a:solidFill>
                <a:latin typeface="Century Gothic" pitchFamily="34" charset="0"/>
              </a:rPr>
              <a:t>in </a:t>
            </a:r>
            <a:r>
              <a:rPr lang="it-IT" sz="1800" dirty="0" err="1" smtClean="0">
                <a:solidFill>
                  <a:schemeClr val="bg1"/>
                </a:solidFill>
                <a:latin typeface="Century Gothic" pitchFamily="34" charset="0"/>
              </a:rPr>
              <a:t>both</a:t>
            </a:r>
            <a:r>
              <a:rPr lang="it-IT" sz="1800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it-IT" sz="1800" dirty="0" err="1" smtClean="0">
                <a:solidFill>
                  <a:schemeClr val="bg1"/>
                </a:solidFill>
                <a:latin typeface="Century Gothic" pitchFamily="34" charset="0"/>
              </a:rPr>
              <a:t>alien</a:t>
            </a:r>
            <a:r>
              <a:rPr lang="it-IT" sz="1800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it-IT" sz="1800" dirty="0" err="1" smtClean="0">
                <a:solidFill>
                  <a:schemeClr val="bg1"/>
                </a:solidFill>
                <a:latin typeface="Century Gothic" pitchFamily="34" charset="0"/>
              </a:rPr>
              <a:t>squirrel</a:t>
            </a:r>
            <a:r>
              <a:rPr lang="it-IT" sz="1800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it-IT" sz="1800" dirty="0" err="1" smtClean="0">
                <a:solidFill>
                  <a:schemeClr val="bg1"/>
                </a:solidFill>
                <a:latin typeface="Century Gothic" pitchFamily="34" charset="0"/>
              </a:rPr>
              <a:t>species</a:t>
            </a:r>
            <a:endParaRPr lang="it-IT" sz="18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115616" y="3256745"/>
            <a:ext cx="3456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/>
            <a:r>
              <a:rPr lang="it-IT" sz="1800" dirty="0" smtClean="0">
                <a:solidFill>
                  <a:schemeClr val="bg1"/>
                </a:solidFill>
                <a:latin typeface="Century Gothic" pitchFamily="34" charset="0"/>
              </a:rPr>
              <a:t>3. 	</a:t>
            </a:r>
            <a:r>
              <a:rPr lang="it-IT" sz="1800" b="1" dirty="0" err="1" smtClean="0">
                <a:solidFill>
                  <a:schemeClr val="bg1"/>
                </a:solidFill>
                <a:latin typeface="Century Gothic" pitchFamily="34" charset="0"/>
              </a:rPr>
              <a:t>Introduction</a:t>
            </a:r>
            <a:r>
              <a:rPr lang="it-IT" sz="1800" b="1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it-IT" sz="1800" b="1" dirty="0" err="1" smtClean="0">
                <a:solidFill>
                  <a:schemeClr val="bg1"/>
                </a:solidFill>
                <a:latin typeface="Century Gothic" pitchFamily="34" charset="0"/>
              </a:rPr>
              <a:t>of</a:t>
            </a:r>
            <a:r>
              <a:rPr lang="it-IT" sz="1800" b="1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it-IT" sz="1800" b="1" i="1" dirty="0" smtClean="0">
                <a:solidFill>
                  <a:schemeClr val="bg1"/>
                </a:solidFill>
                <a:latin typeface="Century Gothic" pitchFamily="34" charset="0"/>
              </a:rPr>
              <a:t>S. robustus </a:t>
            </a:r>
            <a:r>
              <a:rPr lang="it-IT" sz="1800" dirty="0" err="1" smtClean="0">
                <a:solidFill>
                  <a:schemeClr val="bg1"/>
                </a:solidFill>
                <a:latin typeface="Century Gothic" pitchFamily="34" charset="0"/>
              </a:rPr>
              <a:t>by</a:t>
            </a:r>
            <a:r>
              <a:rPr lang="it-IT" sz="1800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it-IT" sz="1800" dirty="0" err="1" smtClean="0">
                <a:solidFill>
                  <a:schemeClr val="bg1"/>
                </a:solidFill>
                <a:latin typeface="Century Gothic" pitchFamily="34" charset="0"/>
              </a:rPr>
              <a:t>grey</a:t>
            </a:r>
            <a:r>
              <a:rPr lang="it-IT" sz="1800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it-IT" sz="1800" dirty="0" err="1" smtClean="0">
                <a:solidFill>
                  <a:schemeClr val="bg1"/>
                </a:solidFill>
                <a:latin typeface="Century Gothic" pitchFamily="34" charset="0"/>
              </a:rPr>
              <a:t>squirrels</a:t>
            </a:r>
            <a:r>
              <a:rPr lang="it-IT" sz="1800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it-IT" sz="1800" dirty="0" err="1" smtClean="0">
                <a:solidFill>
                  <a:schemeClr val="bg1"/>
                </a:solidFill>
                <a:latin typeface="Century Gothic" pitchFamily="34" charset="0"/>
              </a:rPr>
              <a:t>with</a:t>
            </a:r>
            <a:r>
              <a:rPr lang="it-IT" sz="1800" dirty="0" smtClean="0">
                <a:solidFill>
                  <a:schemeClr val="bg1"/>
                </a:solidFill>
                <a:latin typeface="Century Gothic" pitchFamily="34" charset="0"/>
              </a:rPr>
              <a:t> spillover </a:t>
            </a:r>
            <a:r>
              <a:rPr lang="it-IT" sz="1800" dirty="0" err="1" smtClean="0">
                <a:solidFill>
                  <a:schemeClr val="bg1"/>
                </a:solidFill>
                <a:latin typeface="Century Gothic" pitchFamily="34" charset="0"/>
              </a:rPr>
              <a:t>to</a:t>
            </a:r>
            <a:r>
              <a:rPr lang="it-IT" sz="1800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it-IT" sz="1800" dirty="0" err="1" smtClean="0">
                <a:solidFill>
                  <a:schemeClr val="bg1"/>
                </a:solidFill>
                <a:latin typeface="Century Gothic" pitchFamily="34" charset="0"/>
              </a:rPr>
              <a:t>red</a:t>
            </a:r>
            <a:r>
              <a:rPr lang="it-IT" sz="1800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it-IT" sz="1800" dirty="0" err="1" smtClean="0">
                <a:solidFill>
                  <a:schemeClr val="bg1"/>
                </a:solidFill>
                <a:latin typeface="Century Gothic" pitchFamily="34" charset="0"/>
              </a:rPr>
              <a:t>squirrels</a:t>
            </a:r>
            <a:endParaRPr lang="it-IT" sz="18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1115616" y="4510861"/>
            <a:ext cx="3528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/>
            <a:r>
              <a:rPr lang="it-IT" sz="1800" dirty="0" smtClean="0">
                <a:solidFill>
                  <a:schemeClr val="bg1"/>
                </a:solidFill>
                <a:latin typeface="Century Gothic" pitchFamily="34" charset="0"/>
              </a:rPr>
              <a:t>4. 	</a:t>
            </a:r>
            <a:r>
              <a:rPr lang="it-IT" sz="1800" b="1" dirty="0" err="1" smtClean="0">
                <a:solidFill>
                  <a:schemeClr val="bg1"/>
                </a:solidFill>
                <a:latin typeface="Century Gothic" pitchFamily="34" charset="0"/>
              </a:rPr>
              <a:t>Acquisition</a:t>
            </a:r>
            <a:r>
              <a:rPr lang="it-IT" sz="1800" b="1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it-IT" sz="1800" b="1" dirty="0" err="1" smtClean="0">
                <a:solidFill>
                  <a:schemeClr val="bg1"/>
                </a:solidFill>
                <a:latin typeface="Century Gothic" pitchFamily="34" charset="0"/>
              </a:rPr>
              <a:t>of</a:t>
            </a:r>
            <a:r>
              <a:rPr lang="it-IT" sz="1800" b="1" dirty="0" smtClean="0">
                <a:solidFill>
                  <a:schemeClr val="bg1"/>
                </a:solidFill>
                <a:latin typeface="Century Gothic" pitchFamily="34" charset="0"/>
              </a:rPr>
              <a:t> the </a:t>
            </a:r>
            <a:r>
              <a:rPr lang="it-IT" sz="1800" b="1" dirty="0" err="1" smtClean="0">
                <a:solidFill>
                  <a:schemeClr val="bg1"/>
                </a:solidFill>
                <a:latin typeface="Century Gothic" pitchFamily="34" charset="0"/>
              </a:rPr>
              <a:t>flea</a:t>
            </a:r>
            <a:r>
              <a:rPr lang="it-IT" sz="1800" b="1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it-IT" sz="1800" b="1" i="1" dirty="0" smtClean="0">
                <a:solidFill>
                  <a:schemeClr val="bg1"/>
                </a:solidFill>
                <a:latin typeface="Century Gothic" pitchFamily="34" charset="0"/>
              </a:rPr>
              <a:t>C. </a:t>
            </a:r>
            <a:r>
              <a:rPr lang="it-IT" sz="1800" b="1" i="1" dirty="0" err="1" smtClean="0">
                <a:solidFill>
                  <a:schemeClr val="bg1"/>
                </a:solidFill>
                <a:latin typeface="Century Gothic" pitchFamily="34" charset="0"/>
              </a:rPr>
              <a:t>sciurorum</a:t>
            </a:r>
            <a:r>
              <a:rPr lang="it-IT" sz="1800" b="1" i="1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it-IT" sz="1800" dirty="0" err="1" smtClean="0">
                <a:solidFill>
                  <a:schemeClr val="bg1"/>
                </a:solidFill>
                <a:latin typeface="Century Gothic" pitchFamily="34" charset="0"/>
              </a:rPr>
              <a:t>by</a:t>
            </a:r>
            <a:r>
              <a:rPr lang="it-IT" sz="1800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it-IT" sz="1800" dirty="0" err="1" smtClean="0">
                <a:solidFill>
                  <a:schemeClr val="bg1"/>
                </a:solidFill>
                <a:latin typeface="Century Gothic" pitchFamily="34" charset="0"/>
              </a:rPr>
              <a:t>both</a:t>
            </a:r>
            <a:r>
              <a:rPr lang="it-IT" sz="1800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it-IT" sz="1800" dirty="0" err="1" smtClean="0">
                <a:solidFill>
                  <a:schemeClr val="bg1"/>
                </a:solidFill>
                <a:latin typeface="Century Gothic" pitchFamily="34" charset="0"/>
              </a:rPr>
              <a:t>alien</a:t>
            </a:r>
            <a:r>
              <a:rPr lang="it-IT" sz="1800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it-IT" sz="1800" dirty="0" err="1" smtClean="0">
                <a:solidFill>
                  <a:schemeClr val="bg1"/>
                </a:solidFill>
                <a:latin typeface="Century Gothic" pitchFamily="34" charset="0"/>
              </a:rPr>
              <a:t>squirrel</a:t>
            </a:r>
            <a:r>
              <a:rPr lang="it-IT" sz="1800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it-IT" sz="1800" dirty="0" err="1" smtClean="0">
                <a:solidFill>
                  <a:schemeClr val="bg1"/>
                </a:solidFill>
                <a:latin typeface="Century Gothic" pitchFamily="34" charset="0"/>
              </a:rPr>
              <a:t>species</a:t>
            </a:r>
            <a:endParaRPr lang="it-IT" sz="18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0" name="Rettangolo 9"/>
          <p:cNvSpPr/>
          <p:nvPr/>
        </p:nvSpPr>
        <p:spPr bwMode="auto">
          <a:xfrm>
            <a:off x="971600" y="1268760"/>
            <a:ext cx="3744416" cy="792088"/>
          </a:xfrm>
          <a:prstGeom prst="rect">
            <a:avLst/>
          </a:prstGeom>
          <a:solidFill>
            <a:srgbClr val="0C346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1128874" y="1475492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/>
            <a:r>
              <a:rPr lang="it-IT" sz="1800" dirty="0" smtClean="0">
                <a:solidFill>
                  <a:schemeClr val="bg1"/>
                </a:solidFill>
                <a:latin typeface="Century Gothic" pitchFamily="34" charset="0"/>
              </a:rPr>
              <a:t>1. 	</a:t>
            </a:r>
            <a:r>
              <a:rPr lang="it-IT" sz="1800" b="1" dirty="0" smtClean="0">
                <a:solidFill>
                  <a:schemeClr val="bg1"/>
                </a:solidFill>
                <a:latin typeface="Century Gothic" pitchFamily="34" charset="0"/>
              </a:rPr>
              <a:t>No </a:t>
            </a:r>
            <a:r>
              <a:rPr lang="it-IT" sz="1800" b="1" dirty="0" err="1" smtClean="0">
                <a:solidFill>
                  <a:schemeClr val="bg1"/>
                </a:solidFill>
                <a:latin typeface="Century Gothic" pitchFamily="34" charset="0"/>
              </a:rPr>
              <a:t>Squirrelpox</a:t>
            </a:r>
            <a:r>
              <a:rPr lang="it-IT" sz="1800" b="1" dirty="0" smtClean="0">
                <a:solidFill>
                  <a:schemeClr val="bg1"/>
                </a:solidFill>
                <a:latin typeface="Century Gothic" pitchFamily="34" charset="0"/>
              </a:rPr>
              <a:t> virus </a:t>
            </a:r>
            <a:r>
              <a:rPr lang="it-IT" sz="1800" dirty="0" smtClean="0">
                <a:solidFill>
                  <a:schemeClr val="bg1"/>
                </a:solidFill>
                <a:latin typeface="Century Gothic" pitchFamily="34" charset="0"/>
              </a:rPr>
              <a:t>in Italy</a:t>
            </a:r>
            <a:endParaRPr lang="it-IT" sz="18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2" name="Rettangolo 11"/>
          <p:cNvSpPr/>
          <p:nvPr/>
        </p:nvSpPr>
        <p:spPr bwMode="auto">
          <a:xfrm>
            <a:off x="971600" y="5733256"/>
            <a:ext cx="3744416" cy="792088"/>
          </a:xfrm>
          <a:prstGeom prst="rect">
            <a:avLst/>
          </a:prstGeom>
          <a:solidFill>
            <a:srgbClr val="0C346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1106876" y="5807005"/>
            <a:ext cx="3465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/>
            <a:r>
              <a:rPr lang="it-IT" sz="1800" dirty="0" smtClean="0">
                <a:solidFill>
                  <a:schemeClr val="bg1"/>
                </a:solidFill>
                <a:latin typeface="Century Gothic" pitchFamily="34" charset="0"/>
              </a:rPr>
              <a:t>5. 	</a:t>
            </a:r>
            <a:r>
              <a:rPr lang="it-IT" sz="1800" b="1" dirty="0" err="1" smtClean="0">
                <a:solidFill>
                  <a:schemeClr val="bg1"/>
                </a:solidFill>
                <a:latin typeface="Century Gothic" pitchFamily="34" charset="0"/>
              </a:rPr>
              <a:t>Acquisition</a:t>
            </a:r>
            <a:r>
              <a:rPr lang="it-IT" sz="1800" b="1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it-IT" sz="1800" b="1" dirty="0" err="1" smtClean="0">
                <a:solidFill>
                  <a:schemeClr val="bg1"/>
                </a:solidFill>
                <a:latin typeface="Century Gothic" pitchFamily="34" charset="0"/>
              </a:rPr>
              <a:t>of</a:t>
            </a:r>
            <a:r>
              <a:rPr lang="it-IT" sz="1800" b="1" dirty="0" smtClean="0">
                <a:solidFill>
                  <a:schemeClr val="bg1"/>
                </a:solidFill>
                <a:latin typeface="Century Gothic" pitchFamily="34" charset="0"/>
              </a:rPr>
              <a:t> the </a:t>
            </a:r>
            <a:r>
              <a:rPr lang="it-IT" sz="1800" b="1" dirty="0" err="1" smtClean="0">
                <a:solidFill>
                  <a:schemeClr val="bg1"/>
                </a:solidFill>
                <a:latin typeface="Century Gothic" pitchFamily="34" charset="0"/>
              </a:rPr>
              <a:t>tick</a:t>
            </a:r>
            <a:r>
              <a:rPr lang="it-IT" sz="1800" b="1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it-IT" sz="1800" b="1" i="1" dirty="0" smtClean="0">
                <a:solidFill>
                  <a:schemeClr val="bg1"/>
                </a:solidFill>
                <a:latin typeface="Century Gothic" pitchFamily="34" charset="0"/>
              </a:rPr>
              <a:t>I. </a:t>
            </a:r>
            <a:r>
              <a:rPr lang="it-IT" sz="1800" b="1" i="1" dirty="0" err="1" smtClean="0">
                <a:solidFill>
                  <a:schemeClr val="bg1"/>
                </a:solidFill>
                <a:latin typeface="Century Gothic" pitchFamily="34" charset="0"/>
              </a:rPr>
              <a:t>ricinus</a:t>
            </a:r>
            <a:r>
              <a:rPr lang="it-IT" sz="1800" b="1" i="1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it-IT" sz="1800" dirty="0" err="1" smtClean="0">
                <a:solidFill>
                  <a:schemeClr val="bg1"/>
                </a:solidFill>
                <a:latin typeface="Century Gothic" pitchFamily="34" charset="0"/>
              </a:rPr>
              <a:t>by</a:t>
            </a:r>
            <a:r>
              <a:rPr lang="it-IT" sz="1800" dirty="0" smtClean="0">
                <a:solidFill>
                  <a:schemeClr val="bg1"/>
                </a:solidFill>
                <a:latin typeface="Century Gothic" pitchFamily="34" charset="0"/>
              </a:rPr>
              <a:t>  </a:t>
            </a:r>
            <a:r>
              <a:rPr lang="it-IT" sz="1800" dirty="0" err="1" smtClean="0">
                <a:solidFill>
                  <a:schemeClr val="bg1"/>
                </a:solidFill>
                <a:latin typeface="Century Gothic" pitchFamily="34" charset="0"/>
              </a:rPr>
              <a:t>Pallas</a:t>
            </a:r>
            <a:r>
              <a:rPr lang="it-IT" sz="1800" dirty="0" smtClean="0">
                <a:solidFill>
                  <a:schemeClr val="bg1"/>
                </a:solidFill>
                <a:latin typeface="Century Gothic" pitchFamily="34" charset="0"/>
              </a:rPr>
              <a:t>’ </a:t>
            </a:r>
            <a:r>
              <a:rPr lang="it-IT" sz="1800" dirty="0" err="1" smtClean="0">
                <a:solidFill>
                  <a:schemeClr val="bg1"/>
                </a:solidFill>
                <a:latin typeface="Century Gothic" pitchFamily="34" charset="0"/>
              </a:rPr>
              <a:t>squirrels</a:t>
            </a:r>
            <a:endParaRPr lang="it-IT" sz="18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14" name="Picture 2" descr="Risultati immagini per marker arrow 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6290843">
            <a:off x="5021678" y="1362469"/>
            <a:ext cx="375679" cy="6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Risultati immagini per marker arrow 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6290843">
            <a:off x="5021678" y="2328554"/>
            <a:ext cx="375679" cy="6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Risultati immagini per marker arrow 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6290843">
            <a:off x="5042787" y="3458885"/>
            <a:ext cx="375679" cy="6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Risultati immagini per marker arrow 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6290843">
            <a:off x="5042787" y="4731856"/>
            <a:ext cx="375679" cy="6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Risultati immagini per marker arrow 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6290843">
            <a:off x="5021678" y="5880119"/>
            <a:ext cx="375679" cy="6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asellaDiTesto 18"/>
          <p:cNvSpPr txBox="1"/>
          <p:nvPr/>
        </p:nvSpPr>
        <p:spPr>
          <a:xfrm>
            <a:off x="5846315" y="1268760"/>
            <a:ext cx="28301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dirty="0" smtClean="0">
                <a:solidFill>
                  <a:srgbClr val="AC0000"/>
                </a:solidFill>
                <a:latin typeface="Century Gothic" panose="020B0502020202020204" pitchFamily="34" charset="0"/>
              </a:rPr>
              <a:t>GOOD NEWS, BUT WE NEED TO REMAIN VIGILANT!  </a:t>
            </a:r>
            <a:endParaRPr lang="it-IT" sz="1800" dirty="0">
              <a:solidFill>
                <a:srgbClr val="AC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6012160" y="2450868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dirty="0" smtClean="0">
                <a:solidFill>
                  <a:srgbClr val="AC0000"/>
                </a:solidFill>
                <a:latin typeface="Century Gothic" panose="020B0502020202020204" pitchFamily="34" charset="0"/>
              </a:rPr>
              <a:t>ENEMY-RELEASE?</a:t>
            </a:r>
            <a:endParaRPr lang="it-IT" sz="1800" dirty="0">
              <a:solidFill>
                <a:srgbClr val="AC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5796137" y="3356992"/>
            <a:ext cx="20882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dirty="0" smtClean="0">
                <a:solidFill>
                  <a:srgbClr val="AC0000"/>
                </a:solidFill>
                <a:latin typeface="Century Gothic" panose="020B0502020202020204" pitchFamily="34" charset="0"/>
              </a:rPr>
              <a:t>WHAT IS THE IMPACT ON NATIVE SPECIES?</a:t>
            </a:r>
            <a:endParaRPr lang="it-IT" sz="1800" dirty="0">
              <a:solidFill>
                <a:srgbClr val="AC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5724129" y="4725144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dirty="0" smtClean="0">
                <a:solidFill>
                  <a:srgbClr val="AC0000"/>
                </a:solidFill>
                <a:latin typeface="Century Gothic" panose="020B0502020202020204" pitchFamily="34" charset="0"/>
              </a:rPr>
              <a:t>SPILL-BACK TO NATIVE SPECIES?</a:t>
            </a:r>
            <a:endParaRPr lang="it-IT" sz="1800" dirty="0">
              <a:solidFill>
                <a:srgbClr val="AC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6012160" y="6011996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dirty="0" smtClean="0">
                <a:solidFill>
                  <a:srgbClr val="AC0000"/>
                </a:solidFill>
                <a:latin typeface="Century Gothic" panose="020B0502020202020204" pitchFamily="34" charset="0"/>
              </a:rPr>
              <a:t>SANITARY RISK?</a:t>
            </a:r>
            <a:endParaRPr lang="it-IT" sz="1800" dirty="0">
              <a:solidFill>
                <a:srgbClr val="AC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4" name="Picture 2" descr="Risultati immagini per work in progress 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40352" y="3284984"/>
            <a:ext cx="1224136" cy="980284"/>
          </a:xfrm>
          <a:prstGeom prst="rect">
            <a:avLst/>
          </a:prstGeom>
          <a:noFill/>
        </p:spPr>
      </p:pic>
      <p:pic>
        <p:nvPicPr>
          <p:cNvPr id="25" name="Picture 2" descr="Risultati immagini per work in progress 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40352" y="4536948"/>
            <a:ext cx="1224136" cy="9802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44707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>
                                      <p:cBhvr>
                                        <p:cTn id="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>
                                      <p:cBhvr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>
                                      <p:cBhvr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>
                                      <p:cBhvr>
                                        <p:cTn id="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>
                                      <p:cBhvr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8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>
                                      <p:cBhvr>
                                        <p:cTn id="8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>
                                      <p:cBhvr>
                                        <p:cTn id="9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9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>
                                      <p:cBhvr>
                                        <p:cTn id="9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>
                                      <p:cBhvr>
                                        <p:cTn id="9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>
                                      <p:cBhvr>
                                        <p:cTn id="9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>
                                      <p:cBhvr>
                                        <p:cTn id="10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0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>
                                      <p:cBhvr>
                                        <p:cTn id="10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>
                                      <p:cBhvr>
                                        <p:cTn id="10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0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>
                                      <p:cBhvr>
                                        <p:cTn id="10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>
                                      <p:cBhvr>
                                        <p:cTn id="1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>
                                      <p:cBhvr>
                                        <p:cTn id="1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>
                                      <p:cBhvr>
                                        <p:cTn id="1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>
                                      <p:cBhvr>
                                        <p:cTn id="1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>
                                      <p:cBhvr>
                                        <p:cTn id="1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2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>
                                      <p:cBhvr>
                                        <p:cTn id="1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>
                                      <p:cBhvr>
                                        <p:cTn id="1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>
                                      <p:cBhvr>
                                        <p:cTn id="1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>
                                      <p:cBhvr>
                                        <p:cTn id="1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2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>
                                      <p:cBhvr>
                                        <p:cTn id="1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>
                                      <p:cBhvr>
                                        <p:cTn id="1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>
                                      <p:cBhvr>
                                        <p:cTn id="1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>
                                      <p:cBhvr>
                                        <p:cTn id="1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>
                                      <p:cBhvr>
                                        <p:cTn id="1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>
                                      <p:cBhvr>
                                        <p:cTn id="1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2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>
                                      <p:cBhvr>
                                        <p:cTn id="1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>
                                      <p:cBhvr>
                                        <p:cTn id="1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>
                                      <p:cBhvr>
                                        <p:cTn id="1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>
                                      <p:cBhvr>
                                        <p:cTn id="1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6" grpId="0" animBg="1"/>
      <p:bldP spid="6" grpId="1" animBg="1"/>
      <p:bldP spid="7" grpId="0"/>
      <p:bldP spid="8" grpId="0"/>
      <p:bldP spid="8" grpId="1"/>
      <p:bldP spid="9" grpId="0"/>
      <p:bldP spid="9" grpId="1"/>
      <p:bldP spid="10" grpId="0" animBg="1"/>
      <p:bldP spid="10" grpId="1" animBg="1"/>
      <p:bldP spid="11" grpId="0"/>
      <p:bldP spid="11" grpId="1"/>
      <p:bldP spid="12" grpId="0" animBg="1"/>
      <p:bldP spid="12" grpId="1" animBg="1"/>
      <p:bldP spid="13" grpId="0"/>
      <p:bldP spid="13" grpId="1"/>
      <p:bldP spid="19" grpId="0"/>
      <p:bldP spid="19" grpId="1"/>
      <p:bldP spid="20" grpId="0"/>
      <p:bldP spid="21" grpId="0"/>
      <p:bldP spid="21" grpId="1"/>
      <p:bldP spid="22" grpId="0"/>
      <p:bldP spid="22" grpId="1"/>
      <p:bldP spid="23" grpId="0"/>
      <p:bldP spid="23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Segnaposto piè di pagina 3"/>
          <p:cNvSpPr txBox="1">
            <a:spLocks/>
          </p:cNvSpPr>
          <p:nvPr/>
        </p:nvSpPr>
        <p:spPr bwMode="auto">
          <a:xfrm>
            <a:off x="177552" y="6309320"/>
            <a:ext cx="396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ts val="1100"/>
              </a:lnSpc>
            </a:pPr>
            <a:r>
              <a:rPr lang="it-IT" altLang="it-IT" sz="1000" dirty="0" smtClean="0">
                <a:solidFill>
                  <a:srgbClr val="FFFFFF"/>
                </a:solidFill>
                <a:latin typeface="Garamond" panose="02020404030301010803" pitchFamily="18" charset="0"/>
              </a:rPr>
              <a:t>DIPARTIMENTO DI </a:t>
            </a:r>
          </a:p>
          <a:p>
            <a:pPr>
              <a:lnSpc>
                <a:spcPts val="1100"/>
              </a:lnSpc>
            </a:pPr>
            <a:r>
              <a:rPr lang="it-IT" altLang="it-IT" sz="1000" dirty="0" smtClean="0">
                <a:solidFill>
                  <a:srgbClr val="FFFFFF"/>
                </a:solidFill>
                <a:latin typeface="Garamond" panose="02020404030301010803" pitchFamily="18" charset="0"/>
              </a:rPr>
              <a:t>MEDICINA VETERINARIA</a:t>
            </a:r>
            <a:endParaRPr lang="it-IT" altLang="it-IT" sz="14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2058" name="Picture 10" descr="Immagine correlata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DCE0AE"/>
              </a:clrFrom>
              <a:clrTo>
                <a:srgbClr val="DCE0A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3568" y="3884881"/>
            <a:ext cx="2074118" cy="1416327"/>
          </a:xfrm>
          <a:prstGeom prst="rect">
            <a:avLst/>
          </a:prstGeom>
          <a:noFill/>
        </p:spPr>
      </p:pic>
      <p:pic>
        <p:nvPicPr>
          <p:cNvPr id="12" name="Picture 2" descr="Risultati immagini per ixodes ricinus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78" r="6176"/>
          <a:stretch/>
        </p:blipFill>
        <p:spPr bwMode="auto">
          <a:xfrm>
            <a:off x="6732240" y="3869881"/>
            <a:ext cx="1728192" cy="135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9" descr="Ceratophyllus-sciurorum-sciurorum-M_9468_TTrilar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DCDED1"/>
              </a:clrFrom>
              <a:clrTo>
                <a:srgbClr val="DCDED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86632" y="1844824"/>
            <a:ext cx="1545808" cy="983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60" name="Picture 12" descr="Risultati immagini per eimeria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E5D6D1"/>
              </a:clrFrom>
              <a:clrTo>
                <a:srgbClr val="E5D6D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504" y="1484784"/>
            <a:ext cx="2552700" cy="1790701"/>
          </a:xfrm>
          <a:prstGeom prst="rect">
            <a:avLst/>
          </a:prstGeom>
          <a:noFill/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971600" y="2708920"/>
            <a:ext cx="7499350" cy="1656184"/>
          </a:xfrm>
          <a:prstGeom prst="rect">
            <a:avLst/>
          </a:prstGeom>
          <a:effectLst/>
        </p:spPr>
        <p:txBody>
          <a:bodyPr lIns="0" tIns="0" rIns="0" bIns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5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AC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itchFamily="34" charset="0"/>
                <a:ea typeface="+mj-ea"/>
                <a:cs typeface="+mj-cs"/>
              </a:rPr>
              <a:t>Thank</a:t>
            </a:r>
            <a:r>
              <a:rPr kumimoji="0" lang="it-IT" altLang="it-IT" sz="5400" b="0" i="0" u="none" strike="noStrike" kern="0" cap="none" spc="0" normalizeH="0" noProof="0" dirty="0" smtClean="0">
                <a:ln>
                  <a:noFill/>
                </a:ln>
                <a:solidFill>
                  <a:srgbClr val="AC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itchFamily="34" charset="0"/>
                <a:ea typeface="+mj-ea"/>
                <a:cs typeface="+mj-cs"/>
              </a:rPr>
              <a:t> </a:t>
            </a:r>
            <a:r>
              <a:rPr kumimoji="0" lang="it-IT" altLang="it-IT" sz="5400" b="0" i="0" u="none" strike="noStrike" kern="0" cap="none" spc="0" normalizeH="0" noProof="0" dirty="0" err="1" smtClean="0">
                <a:ln>
                  <a:noFill/>
                </a:ln>
                <a:solidFill>
                  <a:srgbClr val="AC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itchFamily="34" charset="0"/>
                <a:ea typeface="+mj-ea"/>
                <a:cs typeface="+mj-cs"/>
              </a:rPr>
              <a:t>you</a:t>
            </a:r>
            <a:r>
              <a:rPr kumimoji="0" lang="it-IT" altLang="it-IT" sz="5400" b="0" i="0" u="none" strike="noStrike" kern="0" cap="none" spc="0" normalizeH="0" baseline="0" noProof="0" dirty="0" smtClean="0">
                <a:ln>
                  <a:noFill/>
                </a:ln>
                <a:solidFill>
                  <a:srgbClr val="AC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itchFamily="34" charset="0"/>
                <a:ea typeface="+mj-ea"/>
                <a:cs typeface="+mj-cs"/>
              </a:rPr>
              <a:t> </a:t>
            </a:r>
            <a:r>
              <a:rPr kumimoji="0" lang="it-IT" altLang="it-IT" sz="5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AC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itchFamily="34" charset="0"/>
                <a:ea typeface="+mj-ea"/>
                <a:cs typeface="+mj-cs"/>
              </a:rPr>
              <a:t>for</a:t>
            </a:r>
            <a:r>
              <a:rPr kumimoji="0" lang="it-IT" altLang="it-IT" sz="5400" b="0" i="0" u="none" strike="noStrike" kern="0" cap="none" spc="0" normalizeH="0" baseline="0" noProof="0" dirty="0" smtClean="0">
                <a:ln>
                  <a:noFill/>
                </a:ln>
                <a:solidFill>
                  <a:srgbClr val="AC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itchFamily="34" charset="0"/>
                <a:ea typeface="+mj-ea"/>
                <a:cs typeface="+mj-cs"/>
              </a:rPr>
              <a:t> </a:t>
            </a:r>
            <a:r>
              <a:rPr kumimoji="0" lang="it-IT" altLang="it-IT" sz="5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AC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itchFamily="34" charset="0"/>
                <a:ea typeface="+mj-ea"/>
                <a:cs typeface="+mj-cs"/>
              </a:rPr>
              <a:t>your</a:t>
            </a:r>
            <a:r>
              <a:rPr kumimoji="0" lang="it-IT" altLang="it-IT" sz="5400" b="0" i="0" u="none" strike="noStrike" kern="0" cap="none" spc="0" normalizeH="0" baseline="0" noProof="0" dirty="0" smtClean="0">
                <a:ln>
                  <a:noFill/>
                </a:ln>
                <a:solidFill>
                  <a:srgbClr val="AC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itchFamily="34" charset="0"/>
                <a:ea typeface="+mj-ea"/>
                <a:cs typeface="+mj-cs"/>
              </a:rPr>
              <a:t> </a:t>
            </a:r>
            <a:r>
              <a:rPr kumimoji="0" lang="it-IT" altLang="it-IT" sz="5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AC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itchFamily="34" charset="0"/>
                <a:ea typeface="+mj-ea"/>
                <a:cs typeface="+mj-cs"/>
              </a:rPr>
              <a:t>attention</a:t>
            </a:r>
            <a:r>
              <a:rPr kumimoji="0" lang="it-IT" altLang="it-IT" sz="5400" b="0" i="0" u="none" strike="noStrike" kern="0" cap="none" spc="0" normalizeH="0" baseline="0" noProof="0" dirty="0" smtClean="0">
                <a:ln>
                  <a:noFill/>
                </a:ln>
                <a:solidFill>
                  <a:srgbClr val="AC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itchFamily="34" charset="0"/>
                <a:ea typeface="+mj-ea"/>
                <a:cs typeface="+mj-cs"/>
              </a:rPr>
              <a:t>!</a:t>
            </a:r>
            <a:endParaRPr kumimoji="0" lang="it-IT" altLang="it-IT" sz="5400" b="0" i="1" u="none" strike="noStrike" kern="0" cap="none" spc="0" normalizeH="0" baseline="0" noProof="0" dirty="0">
              <a:ln>
                <a:noFill/>
              </a:ln>
              <a:solidFill>
                <a:srgbClr val="AC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pic>
        <p:nvPicPr>
          <p:cNvPr id="2062" name="Picture 14" descr="Risultati immagini per rossoscoiattolo 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12404" y="116632"/>
            <a:ext cx="998612" cy="674595"/>
          </a:xfrm>
          <a:prstGeom prst="rect">
            <a:avLst/>
          </a:prstGeom>
          <a:noFill/>
        </p:spPr>
      </p:pic>
      <p:pic>
        <p:nvPicPr>
          <p:cNvPr id="2064" name="Picture 16" descr="Risultati immagini per uninsubria png"/>
          <p:cNvPicPr>
            <a:picLocks noChangeAspect="1" noChangeArrowheads="1"/>
          </p:cNvPicPr>
          <p:nvPr/>
        </p:nvPicPr>
        <p:blipFill>
          <a:blip r:embed="rId7"/>
          <a:srcRect l="29935" r="26825"/>
          <a:stretch>
            <a:fillRect/>
          </a:stretch>
        </p:blipFill>
        <p:spPr bwMode="auto">
          <a:xfrm>
            <a:off x="794792" y="0"/>
            <a:ext cx="936104" cy="926927"/>
          </a:xfrm>
          <a:prstGeom prst="rect">
            <a:avLst/>
          </a:prstGeom>
          <a:noFill/>
        </p:spPr>
      </p:pic>
      <p:pic>
        <p:nvPicPr>
          <p:cNvPr id="2066" name="Picture 18" descr="Risultati immagini per musee histoire naturelle paris png"/>
          <p:cNvPicPr>
            <a:picLocks noChangeAspect="1" noChangeArrowheads="1"/>
          </p:cNvPicPr>
          <p:nvPr/>
        </p:nvPicPr>
        <p:blipFill>
          <a:blip r:embed="rId8"/>
          <a:srcRect l="6407" r="63162"/>
          <a:stretch>
            <a:fillRect/>
          </a:stretch>
        </p:blipFill>
        <p:spPr bwMode="auto">
          <a:xfrm>
            <a:off x="2883024" y="-29980"/>
            <a:ext cx="954429" cy="996702"/>
          </a:xfrm>
          <a:prstGeom prst="rect">
            <a:avLst/>
          </a:prstGeom>
          <a:noFill/>
        </p:spPr>
      </p:pic>
      <p:sp>
        <p:nvSpPr>
          <p:cNvPr id="2068" name="AutoShape 20" descr="Risultati immagini per moredun institute logo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070" name="AutoShape 22" descr="Risultati immagini per moredun institute logo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072" name="AutoShape 24" descr="Risultati immagini per moredun institute logo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076" name="AutoShape 28" descr="Risultati immagini per moredun institute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078" name="Picture 30" descr="Risultati immagini per moredun institute png"/>
          <p:cNvPicPr>
            <a:picLocks noChangeAspect="1" noChangeArrowheads="1"/>
          </p:cNvPicPr>
          <p:nvPr/>
        </p:nvPicPr>
        <p:blipFill>
          <a:blip r:embed="rId9"/>
          <a:srcRect t="9965" b="10311"/>
          <a:stretch>
            <a:fillRect/>
          </a:stretch>
        </p:blipFill>
        <p:spPr bwMode="auto">
          <a:xfrm>
            <a:off x="3819128" y="44624"/>
            <a:ext cx="1027887" cy="819472"/>
          </a:xfrm>
          <a:prstGeom prst="rect">
            <a:avLst/>
          </a:prstGeom>
          <a:noFill/>
        </p:spPr>
      </p:pic>
      <p:pic>
        <p:nvPicPr>
          <p:cNvPr id="2080" name="Picture 32" descr="Risultati immagini per brno university veterinary  png"/>
          <p:cNvPicPr>
            <a:picLocks noChangeAspect="1" noChangeArrowheads="1"/>
          </p:cNvPicPr>
          <p:nvPr/>
        </p:nvPicPr>
        <p:blipFill>
          <a:blip r:embed="rId10"/>
          <a:srcRect l="52174" t="16632" r="7561" b="15329"/>
          <a:stretch>
            <a:fillRect/>
          </a:stretch>
        </p:blipFill>
        <p:spPr bwMode="auto">
          <a:xfrm>
            <a:off x="4827240" y="24102"/>
            <a:ext cx="917487" cy="842590"/>
          </a:xfrm>
          <a:prstGeom prst="rect">
            <a:avLst/>
          </a:prstGeom>
          <a:noFill/>
        </p:spPr>
      </p:pic>
      <p:sp>
        <p:nvSpPr>
          <p:cNvPr id="2082" name="AutoShape 34" descr="Risultati immagini per european squirrel initiative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084" name="AutoShape 36" descr="Risultati immagini per european squirrel initiative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086" name="Picture 38" descr="Immagine correlata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236296" y="70523"/>
            <a:ext cx="1835696" cy="786728"/>
          </a:xfrm>
          <a:prstGeom prst="rect">
            <a:avLst/>
          </a:prstGeom>
          <a:noFill/>
        </p:spPr>
      </p:pic>
      <p:pic>
        <p:nvPicPr>
          <p:cNvPr id="2088" name="Picture 40" descr="Risultati immagini per liverpool university png"/>
          <p:cNvPicPr>
            <a:picLocks noChangeAspect="1" noChangeArrowheads="1"/>
          </p:cNvPicPr>
          <p:nvPr/>
        </p:nvPicPr>
        <p:blipFill>
          <a:blip r:embed="rId12"/>
          <a:srcRect l="8820" t="22802" r="74800" b="25662"/>
          <a:stretch>
            <a:fillRect/>
          </a:stretch>
        </p:blipFill>
        <p:spPr bwMode="auto">
          <a:xfrm>
            <a:off x="5695325" y="0"/>
            <a:ext cx="676875" cy="869600"/>
          </a:xfrm>
          <a:prstGeom prst="rect">
            <a:avLst/>
          </a:prstGeom>
          <a:noFill/>
        </p:spPr>
      </p:pic>
      <p:pic>
        <p:nvPicPr>
          <p:cNvPr id="29" name="Picture 7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527" r="10753" b="4878"/>
          <a:stretch>
            <a:fillRect/>
          </a:stretch>
        </p:blipFill>
        <p:spPr bwMode="auto">
          <a:xfrm>
            <a:off x="141204" y="0"/>
            <a:ext cx="586704" cy="923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0" name="Picture 42" descr="Risultati immagini per red squirrel survival trust pn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267400" y="0"/>
            <a:ext cx="1184920" cy="8886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7499350" cy="914400"/>
          </a:xfrm>
        </p:spPr>
        <p:txBody>
          <a:bodyPr lIns="0" tIns="0" rIns="0" bIns="0"/>
          <a:lstStyle/>
          <a:p>
            <a:pPr eaLnBrk="1" hangingPunct="1"/>
            <a:r>
              <a:rPr lang="it-IT" altLang="it-IT" sz="3200" b="0" dirty="0">
                <a:solidFill>
                  <a:srgbClr val="AC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Alien </a:t>
            </a:r>
            <a:r>
              <a:rPr lang="it-IT" altLang="it-IT" sz="3200" b="0" dirty="0" err="1">
                <a:solidFill>
                  <a:srgbClr val="AC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species</a:t>
            </a:r>
            <a:r>
              <a:rPr lang="it-IT" altLang="it-IT" sz="3200" b="0" dirty="0">
                <a:solidFill>
                  <a:srgbClr val="AC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 &amp; </a:t>
            </a:r>
            <a:r>
              <a:rPr lang="it-IT" altLang="it-IT" sz="3200" b="0" dirty="0" err="1">
                <a:solidFill>
                  <a:srgbClr val="AC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parasites</a:t>
            </a:r>
            <a:endParaRPr lang="it-IT" altLang="it-IT" sz="3200" b="0" dirty="0">
              <a:solidFill>
                <a:srgbClr val="AC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5" name="Rettangolo 4"/>
          <p:cNvSpPr/>
          <p:nvPr/>
        </p:nvSpPr>
        <p:spPr bwMode="auto">
          <a:xfrm>
            <a:off x="817704" y="1124744"/>
            <a:ext cx="3987736" cy="792088"/>
          </a:xfrm>
          <a:prstGeom prst="rect">
            <a:avLst/>
          </a:prstGeom>
          <a:solidFill>
            <a:srgbClr val="0C346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817704" y="1197622"/>
            <a:ext cx="3987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2</a:t>
            </a:r>
            <a:r>
              <a:rPr lang="it-IT" sz="18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. ALIEN PARASITE </a:t>
            </a:r>
          </a:p>
          <a:p>
            <a:pPr algn="ctr"/>
            <a:r>
              <a:rPr lang="it-IT" sz="18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INTRODUCTION</a:t>
            </a:r>
            <a:endParaRPr lang="it-IT" sz="18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ttangolo 5"/>
          <p:cNvSpPr/>
          <p:nvPr/>
        </p:nvSpPr>
        <p:spPr bwMode="auto">
          <a:xfrm>
            <a:off x="4904744" y="1124744"/>
            <a:ext cx="3987736" cy="792088"/>
          </a:xfrm>
          <a:prstGeom prst="rect">
            <a:avLst/>
          </a:prstGeom>
          <a:solidFill>
            <a:srgbClr val="0C346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4904744" y="1212136"/>
            <a:ext cx="3987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3. LOCAL PARASITE </a:t>
            </a:r>
          </a:p>
          <a:p>
            <a:pPr algn="ctr"/>
            <a:r>
              <a:rPr lang="it-IT" sz="18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ACQUISITION</a:t>
            </a:r>
            <a:endParaRPr lang="it-IT" sz="18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2" descr="Risultati immagini per marker arrow 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1905194">
            <a:off x="2623733" y="2170556"/>
            <a:ext cx="375679" cy="6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Risultati immagini per marker arrow 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1905194">
            <a:off x="6710772" y="2170557"/>
            <a:ext cx="375679" cy="6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1547664" y="3068960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b="1" dirty="0" err="1" smtClean="0">
                <a:solidFill>
                  <a:srgbClr val="0C346B"/>
                </a:solidFill>
                <a:latin typeface="Century Gothic" panose="020B0502020202020204" pitchFamily="34" charset="0"/>
              </a:rPr>
              <a:t>spillover</a:t>
            </a:r>
            <a:r>
              <a:rPr lang="it-IT" sz="1800" b="1" dirty="0" smtClean="0">
                <a:solidFill>
                  <a:srgbClr val="0C346B"/>
                </a:solidFill>
                <a:latin typeface="Century Gothic" panose="020B0502020202020204" pitchFamily="34" charset="0"/>
              </a:rPr>
              <a:t> </a:t>
            </a:r>
            <a:r>
              <a:rPr lang="it-IT" sz="1800" dirty="0" smtClean="0">
                <a:latin typeface="Century Gothic" panose="020B0502020202020204" pitchFamily="34" charset="0"/>
              </a:rPr>
              <a:t>to </a:t>
            </a:r>
            <a:r>
              <a:rPr lang="it-IT" sz="1800" dirty="0" err="1" smtClean="0">
                <a:latin typeface="Century Gothic" panose="020B0502020202020204" pitchFamily="34" charset="0"/>
              </a:rPr>
              <a:t>naive</a:t>
            </a:r>
            <a:r>
              <a:rPr lang="it-IT" sz="1800" dirty="0" smtClean="0">
                <a:latin typeface="Century Gothic" panose="020B0502020202020204" pitchFamily="34" charset="0"/>
              </a:rPr>
              <a:t> native </a:t>
            </a:r>
            <a:r>
              <a:rPr lang="it-IT" sz="1800" dirty="0" err="1" smtClean="0">
                <a:latin typeface="Century Gothic" panose="020B0502020202020204" pitchFamily="34" charset="0"/>
              </a:rPr>
              <a:t>species</a:t>
            </a:r>
            <a:endParaRPr lang="it-IT" sz="1800" dirty="0">
              <a:latin typeface="Century Gothic" panose="020B0502020202020204" pitchFamily="34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5220073" y="3071662"/>
            <a:ext cx="3384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dirty="0" err="1" smtClean="0">
                <a:latin typeface="Century Gothic" panose="020B0502020202020204" pitchFamily="34" charset="0"/>
              </a:rPr>
              <a:t>alteration</a:t>
            </a:r>
            <a:r>
              <a:rPr lang="it-IT" sz="1800" dirty="0" smtClean="0">
                <a:latin typeface="Century Gothic" panose="020B0502020202020204" pitchFamily="34" charset="0"/>
              </a:rPr>
              <a:t> of </a:t>
            </a:r>
            <a:r>
              <a:rPr lang="it-IT" sz="1800" dirty="0" err="1" smtClean="0">
                <a:latin typeface="Century Gothic" panose="020B0502020202020204" pitchFamily="34" charset="0"/>
              </a:rPr>
              <a:t>pre-existent</a:t>
            </a:r>
            <a:r>
              <a:rPr lang="it-IT" sz="1800" dirty="0" smtClean="0">
                <a:latin typeface="Century Gothic" panose="020B0502020202020204" pitchFamily="34" charset="0"/>
              </a:rPr>
              <a:t> </a:t>
            </a:r>
            <a:r>
              <a:rPr lang="it-IT" sz="1800" dirty="0" err="1" smtClean="0">
                <a:latin typeface="Century Gothic" panose="020B0502020202020204" pitchFamily="34" charset="0"/>
              </a:rPr>
              <a:t>epidemiology</a:t>
            </a:r>
            <a:r>
              <a:rPr lang="it-IT" sz="1800" dirty="0" smtClean="0">
                <a:latin typeface="Century Gothic" panose="020B0502020202020204" pitchFamily="34" charset="0"/>
              </a:rPr>
              <a:t> </a:t>
            </a:r>
          </a:p>
          <a:p>
            <a:pPr algn="ctr"/>
            <a:r>
              <a:rPr lang="it-IT" sz="1800" dirty="0" smtClean="0">
                <a:latin typeface="Century Gothic" panose="020B0502020202020204" pitchFamily="34" charset="0"/>
              </a:rPr>
              <a:t>and </a:t>
            </a:r>
            <a:r>
              <a:rPr lang="it-IT" sz="1800" b="1" dirty="0" err="1" smtClean="0">
                <a:solidFill>
                  <a:srgbClr val="0C346B"/>
                </a:solidFill>
                <a:latin typeface="Century Gothic" panose="020B0502020202020204" pitchFamily="34" charset="0"/>
              </a:rPr>
              <a:t>spill</a:t>
            </a:r>
            <a:r>
              <a:rPr lang="it-IT" sz="1800" b="1" dirty="0" smtClean="0">
                <a:solidFill>
                  <a:srgbClr val="0C346B"/>
                </a:solidFill>
                <a:latin typeface="Century Gothic" panose="020B0502020202020204" pitchFamily="34" charset="0"/>
              </a:rPr>
              <a:t>-back</a:t>
            </a:r>
            <a:r>
              <a:rPr lang="it-IT" sz="1800" dirty="0" smtClean="0">
                <a:solidFill>
                  <a:srgbClr val="0C346B"/>
                </a:solidFill>
                <a:latin typeface="Century Gothic" panose="020B0502020202020204" pitchFamily="34" charset="0"/>
              </a:rPr>
              <a:t> </a:t>
            </a:r>
          </a:p>
          <a:p>
            <a:pPr algn="ctr"/>
            <a:r>
              <a:rPr lang="it-IT" sz="1800" dirty="0" smtClean="0">
                <a:latin typeface="Century Gothic" panose="020B0502020202020204" pitchFamily="34" charset="0"/>
              </a:rPr>
              <a:t>to native </a:t>
            </a:r>
            <a:r>
              <a:rPr lang="it-IT" sz="1800" dirty="0" err="1" smtClean="0">
                <a:latin typeface="Century Gothic" panose="020B0502020202020204" pitchFamily="34" charset="0"/>
              </a:rPr>
              <a:t>species</a:t>
            </a:r>
            <a:endParaRPr lang="it-IT" sz="1800" dirty="0">
              <a:latin typeface="Century Gothic" panose="020B0502020202020204" pitchFamily="34" charset="0"/>
            </a:endParaRPr>
          </a:p>
        </p:txBody>
      </p:sp>
      <p:sp>
        <p:nvSpPr>
          <p:cNvPr id="11" name="Parentesi graffa aperta 10"/>
          <p:cNvSpPr/>
          <p:nvPr/>
        </p:nvSpPr>
        <p:spPr bwMode="auto">
          <a:xfrm rot="16200000">
            <a:off x="4660771" y="1266988"/>
            <a:ext cx="432048" cy="6916313"/>
          </a:xfrm>
          <a:prstGeom prst="leftBrace">
            <a:avLst/>
          </a:prstGeom>
          <a:noFill/>
          <a:ln w="38100" cap="flat" cmpd="sng" algn="ctr">
            <a:solidFill>
              <a:srgbClr val="0C346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noFill/>
              <a:effectLst/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2843808" y="6011996"/>
            <a:ext cx="4167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b="1" dirty="0" smtClean="0">
                <a:solidFill>
                  <a:srgbClr val="AC0000"/>
                </a:solidFill>
                <a:latin typeface="Century Gothic" panose="020B0502020202020204" pitchFamily="34" charset="0"/>
              </a:rPr>
              <a:t>APPARENT COMPETITION</a:t>
            </a:r>
            <a:endParaRPr lang="it-IT" sz="1800" dirty="0">
              <a:latin typeface="Century Gothic" panose="020B0502020202020204" pitchFamily="34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2808797" y="5294727"/>
            <a:ext cx="4167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b="1" dirty="0" err="1">
                <a:solidFill>
                  <a:srgbClr val="0C346B"/>
                </a:solidFill>
                <a:latin typeface="Century Gothic" panose="020B0502020202020204" pitchFamily="34" charset="0"/>
              </a:rPr>
              <a:t>c</a:t>
            </a:r>
            <a:r>
              <a:rPr lang="it-IT" sz="1800" b="1" dirty="0" err="1" smtClean="0">
                <a:solidFill>
                  <a:srgbClr val="0C346B"/>
                </a:solidFill>
                <a:latin typeface="Century Gothic" panose="020B0502020202020204" pitchFamily="34" charset="0"/>
              </a:rPr>
              <a:t>ompetition</a:t>
            </a:r>
            <a:r>
              <a:rPr lang="it-IT" sz="18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it-IT" sz="1800" dirty="0" err="1" smtClean="0">
                <a:solidFill>
                  <a:srgbClr val="000000"/>
                </a:solidFill>
                <a:latin typeface="Century Gothic" panose="020B0502020202020204" pitchFamily="34" charset="0"/>
              </a:rPr>
              <a:t>mediated</a:t>
            </a:r>
            <a:r>
              <a:rPr lang="it-IT" sz="18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by </a:t>
            </a:r>
            <a:r>
              <a:rPr lang="it-IT" sz="1800" dirty="0" err="1" smtClean="0">
                <a:solidFill>
                  <a:srgbClr val="000000"/>
                </a:solidFill>
                <a:latin typeface="Century Gothic" panose="020B0502020202020204" pitchFamily="34" charset="0"/>
              </a:rPr>
              <a:t>shared</a:t>
            </a:r>
            <a:r>
              <a:rPr lang="it-IT" sz="18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it-IT" sz="1800" dirty="0" err="1" smtClean="0">
                <a:solidFill>
                  <a:srgbClr val="000000"/>
                </a:solidFill>
                <a:latin typeface="Century Gothic" panose="020B0502020202020204" pitchFamily="34" charset="0"/>
              </a:rPr>
              <a:t>natural</a:t>
            </a:r>
            <a:r>
              <a:rPr lang="it-IT" sz="18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it-IT" sz="1800" dirty="0" err="1" smtClean="0">
                <a:solidFill>
                  <a:srgbClr val="000000"/>
                </a:solidFill>
                <a:latin typeface="Century Gothic" panose="020B0502020202020204" pitchFamily="34" charset="0"/>
              </a:rPr>
              <a:t>enemies</a:t>
            </a:r>
            <a:endParaRPr lang="it-IT" sz="1800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0265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6" grpId="0" animBg="1"/>
      <p:bldP spid="8" grpId="0"/>
      <p:bldP spid="3" grpId="0"/>
      <p:bldP spid="10" grpId="0"/>
      <p:bldP spid="11" grpId="0" animBg="1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tangolo 20"/>
          <p:cNvSpPr/>
          <p:nvPr/>
        </p:nvSpPr>
        <p:spPr bwMode="auto">
          <a:xfrm>
            <a:off x="584264" y="1124744"/>
            <a:ext cx="8559736" cy="792088"/>
          </a:xfrm>
          <a:prstGeom prst="rect">
            <a:avLst/>
          </a:prstGeom>
          <a:solidFill>
            <a:srgbClr val="0C346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7499350" cy="914400"/>
          </a:xfrm>
          <a:effectLst/>
        </p:spPr>
        <p:txBody>
          <a:bodyPr lIns="0" tIns="0" rIns="0" bIns="0"/>
          <a:lstStyle/>
          <a:p>
            <a:pPr eaLnBrk="1" hangingPunct="1"/>
            <a:r>
              <a:rPr lang="it-IT" altLang="it-IT" sz="3200" b="0" dirty="0" smtClean="0">
                <a:solidFill>
                  <a:srgbClr val="AC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rPr>
              <a:t>Alien </a:t>
            </a:r>
            <a:r>
              <a:rPr lang="it-IT" altLang="it-IT" sz="3200" b="0" dirty="0" err="1" smtClean="0">
                <a:solidFill>
                  <a:srgbClr val="AC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rPr>
              <a:t>squirrels</a:t>
            </a:r>
            <a:r>
              <a:rPr lang="it-IT" altLang="it-IT" sz="3200" b="0" dirty="0" smtClean="0">
                <a:solidFill>
                  <a:srgbClr val="AC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rPr>
              <a:t> &amp; </a:t>
            </a:r>
            <a:r>
              <a:rPr lang="it-IT" altLang="it-IT" sz="3200" b="0" dirty="0" err="1">
                <a:solidFill>
                  <a:srgbClr val="AC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rPr>
              <a:t>p</a:t>
            </a:r>
            <a:r>
              <a:rPr lang="it-IT" altLang="it-IT" sz="3200" b="0" dirty="0" err="1" smtClean="0">
                <a:solidFill>
                  <a:srgbClr val="AC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rPr>
              <a:t>arasites</a:t>
            </a:r>
            <a:endParaRPr lang="it-IT" altLang="it-IT" sz="3200" b="0" i="1" dirty="0">
              <a:solidFill>
                <a:srgbClr val="AC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itchFamily="34" charset="0"/>
            </a:endParaRPr>
          </a:p>
        </p:txBody>
      </p:sp>
      <p:grpSp>
        <p:nvGrpSpPr>
          <p:cNvPr id="3" name="Gruppo 17"/>
          <p:cNvGrpSpPr>
            <a:grpSpLocks noChangeAspect="1"/>
          </p:cNvGrpSpPr>
          <p:nvPr/>
        </p:nvGrpSpPr>
        <p:grpSpPr bwMode="auto">
          <a:xfrm>
            <a:off x="4008040" y="3574896"/>
            <a:ext cx="4886325" cy="3011488"/>
            <a:chOff x="755576" y="3429000"/>
            <a:chExt cx="4896544" cy="2988090"/>
          </a:xfrm>
        </p:grpSpPr>
        <p:pic>
          <p:nvPicPr>
            <p:cNvPr id="4" name="Picture 8" descr="http://www.cornwallredsquirrels.co.uk/userimages/Red%20squirrel%20distribution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6" y="3429000"/>
              <a:ext cx="2412776" cy="2988090"/>
            </a:xfrm>
            <a:prstGeom prst="rect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 descr="http://www.cornwallredsquirrels.co.uk/userimages/Red%20squirrel%20distribution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3429000"/>
              <a:ext cx="2376264" cy="2988090"/>
            </a:xfrm>
            <a:prstGeom prst="rect">
              <a:avLst/>
            </a:pr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8" descr="Squirrel pox virus"/>
          <p:cNvPicPr>
            <a:picLocks noChangeAspect="1" noChangeArrowheads="1"/>
          </p:cNvPicPr>
          <p:nvPr/>
        </p:nvPicPr>
        <p:blipFill>
          <a:blip r:embed="rId4">
            <a:lum bright="-6000" contrast="6000"/>
          </a:blip>
          <a:srcRect/>
          <a:stretch>
            <a:fillRect/>
          </a:stretch>
        </p:blipFill>
        <p:spPr bwMode="auto">
          <a:xfrm>
            <a:off x="1040259" y="3982264"/>
            <a:ext cx="2736850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CasellaDiTesto 12"/>
          <p:cNvSpPr txBox="1"/>
          <p:nvPr/>
        </p:nvSpPr>
        <p:spPr>
          <a:xfrm>
            <a:off x="971600" y="6176337"/>
            <a:ext cx="25956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i="1" dirty="0" smtClean="0">
                <a:latin typeface="Century Gothic" panose="020B0502020202020204" pitchFamily="34" charset="0"/>
              </a:rPr>
              <a:t>Photo credit: Sarah </a:t>
            </a:r>
            <a:r>
              <a:rPr lang="it-IT" sz="1200" i="1" dirty="0" err="1" smtClean="0">
                <a:latin typeface="Century Gothic" panose="020B0502020202020204" pitchFamily="34" charset="0"/>
              </a:rPr>
              <a:t>McNeil</a:t>
            </a:r>
            <a:endParaRPr lang="it-IT" sz="1200" i="1" dirty="0">
              <a:latin typeface="Century Gothic" panose="020B0502020202020204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1143000" y="1211940"/>
            <a:ext cx="7245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SQUIRRELPOX </a:t>
            </a:r>
            <a:r>
              <a:rPr lang="it-IT" sz="18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VIRUS </a:t>
            </a:r>
            <a:r>
              <a:rPr lang="it-IT" sz="1800" dirty="0" err="1" smtClean="0">
                <a:solidFill>
                  <a:srgbClr val="FFFFFF"/>
                </a:solidFill>
                <a:latin typeface="Century Gothic" panose="020B0502020202020204" pitchFamily="34" charset="0"/>
              </a:rPr>
              <a:t>mediates</a:t>
            </a:r>
            <a:r>
              <a:rPr lang="it-IT" sz="18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 the </a:t>
            </a:r>
            <a:r>
              <a:rPr lang="it-IT" sz="1800" dirty="0" err="1" smtClean="0">
                <a:solidFill>
                  <a:srgbClr val="FFFFFF"/>
                </a:solidFill>
                <a:latin typeface="Century Gothic" panose="020B0502020202020204" pitchFamily="34" charset="0"/>
              </a:rPr>
              <a:t>competition</a:t>
            </a:r>
            <a:r>
              <a:rPr lang="it-IT" sz="18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it-IT" sz="1800" dirty="0" err="1" smtClean="0">
                <a:solidFill>
                  <a:srgbClr val="FFFFFF"/>
                </a:solidFill>
                <a:latin typeface="Century Gothic" panose="020B0502020202020204" pitchFamily="34" charset="0"/>
              </a:rPr>
              <a:t>between</a:t>
            </a:r>
            <a:r>
              <a:rPr lang="it-IT" sz="18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it-IT" sz="1800" dirty="0" err="1" smtClean="0">
                <a:solidFill>
                  <a:srgbClr val="FFFFFF"/>
                </a:solidFill>
                <a:latin typeface="Century Gothic" panose="020B0502020202020204" pitchFamily="34" charset="0"/>
              </a:rPr>
              <a:t>red</a:t>
            </a:r>
            <a:r>
              <a:rPr lang="it-IT" sz="18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 &amp; </a:t>
            </a:r>
            <a:r>
              <a:rPr lang="it-IT" sz="1800" dirty="0" err="1" smtClean="0">
                <a:solidFill>
                  <a:srgbClr val="FFFFFF"/>
                </a:solidFill>
                <a:latin typeface="Century Gothic" panose="020B0502020202020204" pitchFamily="34" charset="0"/>
              </a:rPr>
              <a:t>grey</a:t>
            </a:r>
            <a:r>
              <a:rPr lang="it-IT" sz="18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it-IT" sz="1800" dirty="0" err="1" smtClean="0">
                <a:solidFill>
                  <a:srgbClr val="FFFFFF"/>
                </a:solidFill>
                <a:latin typeface="Century Gothic" panose="020B0502020202020204" pitchFamily="34" charset="0"/>
              </a:rPr>
              <a:t>squirrels</a:t>
            </a:r>
            <a:r>
              <a:rPr lang="it-IT" sz="18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 in Great </a:t>
            </a:r>
            <a:r>
              <a:rPr lang="it-IT" sz="1800" dirty="0">
                <a:solidFill>
                  <a:srgbClr val="FFFFFF"/>
                </a:solidFill>
                <a:latin typeface="Century Gothic" panose="020B0502020202020204" pitchFamily="34" charset="0"/>
              </a:rPr>
              <a:t>B</a:t>
            </a:r>
            <a:r>
              <a:rPr lang="it-IT" sz="18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ritain &amp; </a:t>
            </a:r>
            <a:r>
              <a:rPr lang="it-IT" sz="1800" dirty="0" err="1" smtClean="0">
                <a:solidFill>
                  <a:srgbClr val="FFFFFF"/>
                </a:solidFill>
                <a:latin typeface="Century Gothic" panose="020B0502020202020204" pitchFamily="34" charset="0"/>
              </a:rPr>
              <a:t>Ireland</a:t>
            </a:r>
            <a:endParaRPr lang="it-IT" sz="1800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827584" y="2289646"/>
            <a:ext cx="24242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b="1" dirty="0" smtClean="0">
                <a:solidFill>
                  <a:srgbClr val="0C346B"/>
                </a:solidFill>
                <a:latin typeface="Century Gothic" panose="020B0502020202020204" pitchFamily="34" charset="0"/>
              </a:rPr>
              <a:t>Grey </a:t>
            </a:r>
            <a:r>
              <a:rPr lang="it-IT" sz="1800" b="1" dirty="0" err="1" smtClean="0">
                <a:solidFill>
                  <a:srgbClr val="0C346B"/>
                </a:solidFill>
                <a:latin typeface="Century Gothic" panose="020B0502020202020204" pitchFamily="34" charset="0"/>
              </a:rPr>
              <a:t>squirrel</a:t>
            </a:r>
            <a:r>
              <a:rPr lang="it-IT" sz="18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:</a:t>
            </a:r>
          </a:p>
          <a:p>
            <a:pPr algn="ctr"/>
            <a:r>
              <a:rPr lang="it-IT" sz="18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h</a:t>
            </a:r>
            <a:r>
              <a:rPr lang="it-IT" sz="1800" dirty="0" err="1" smtClean="0">
                <a:solidFill>
                  <a:srgbClr val="000000"/>
                </a:solidFill>
                <a:latin typeface="Century Gothic" panose="020B0502020202020204" pitchFamily="34" charset="0"/>
              </a:rPr>
              <a:t>ealthy</a:t>
            </a:r>
            <a:r>
              <a:rPr lang="it-IT" sz="18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it-IT" sz="1800" dirty="0" err="1" smtClean="0">
                <a:solidFill>
                  <a:srgbClr val="000000"/>
                </a:solidFill>
                <a:latin typeface="Century Gothic" panose="020B0502020202020204" pitchFamily="34" charset="0"/>
              </a:rPr>
              <a:t>carrier</a:t>
            </a:r>
            <a:r>
              <a:rPr lang="it-IT" sz="18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(</a:t>
            </a:r>
            <a:r>
              <a:rPr lang="it-IT" sz="18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prevalence</a:t>
            </a:r>
            <a:r>
              <a:rPr lang="it-IT" sz="18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it-IT" sz="18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∼60%)</a:t>
            </a:r>
            <a:endParaRPr lang="it-IT" sz="1800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2" descr="Risultati immagini per marker arrow 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6600000">
            <a:off x="3301206" y="2439548"/>
            <a:ext cx="375679" cy="6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asellaDiTesto 17"/>
          <p:cNvSpPr txBox="1"/>
          <p:nvPr/>
        </p:nvSpPr>
        <p:spPr>
          <a:xfrm>
            <a:off x="3828069" y="2289644"/>
            <a:ext cx="20981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b="1" dirty="0" err="1" smtClean="0">
                <a:solidFill>
                  <a:srgbClr val="0C346B"/>
                </a:solidFill>
                <a:latin typeface="Century Gothic" panose="020B0502020202020204" pitchFamily="34" charset="0"/>
              </a:rPr>
              <a:t>Red</a:t>
            </a:r>
            <a:r>
              <a:rPr lang="it-IT" sz="1800" b="1" dirty="0" smtClean="0">
                <a:solidFill>
                  <a:srgbClr val="0C346B"/>
                </a:solidFill>
                <a:latin typeface="Century Gothic" panose="020B0502020202020204" pitchFamily="34" charset="0"/>
              </a:rPr>
              <a:t> </a:t>
            </a:r>
            <a:r>
              <a:rPr lang="it-IT" sz="1800" b="1" dirty="0" err="1" smtClean="0">
                <a:solidFill>
                  <a:srgbClr val="0C346B"/>
                </a:solidFill>
                <a:latin typeface="Century Gothic" panose="020B0502020202020204" pitchFamily="34" charset="0"/>
              </a:rPr>
              <a:t>squirrel</a:t>
            </a:r>
            <a:r>
              <a:rPr lang="it-IT" sz="18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:</a:t>
            </a:r>
          </a:p>
          <a:p>
            <a:pPr algn="ctr"/>
            <a:r>
              <a:rPr lang="it-IT" sz="18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l</a:t>
            </a:r>
            <a:r>
              <a:rPr lang="it-IT" sz="1800" dirty="0" err="1" smtClean="0">
                <a:solidFill>
                  <a:srgbClr val="000000"/>
                </a:solidFill>
                <a:latin typeface="Century Gothic" panose="020B0502020202020204" pitchFamily="34" charset="0"/>
              </a:rPr>
              <a:t>ethal</a:t>
            </a:r>
            <a:r>
              <a:rPr lang="it-IT" sz="18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in </a:t>
            </a:r>
            <a:r>
              <a:rPr lang="it-IT" sz="1800" dirty="0" err="1" smtClean="0">
                <a:solidFill>
                  <a:srgbClr val="000000"/>
                </a:solidFill>
                <a:latin typeface="Century Gothic" panose="020B0502020202020204" pitchFamily="34" charset="0"/>
              </a:rPr>
              <a:t>most</a:t>
            </a:r>
            <a:r>
              <a:rPr lang="it-IT" sz="18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it-IT" sz="1800" dirty="0" err="1" smtClean="0">
                <a:solidFill>
                  <a:srgbClr val="000000"/>
                </a:solidFill>
                <a:latin typeface="Century Gothic" panose="020B0502020202020204" pitchFamily="34" charset="0"/>
              </a:rPr>
              <a:t>cases</a:t>
            </a:r>
            <a:endParaRPr lang="it-IT" sz="1800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9" name="Picture 2" descr="Risultati immagini per marker arrow 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6446631">
            <a:off x="6082135" y="2427389"/>
            <a:ext cx="375679" cy="6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asellaDiTesto 19"/>
          <p:cNvSpPr txBox="1"/>
          <p:nvPr/>
        </p:nvSpPr>
        <p:spPr>
          <a:xfrm>
            <a:off x="6627180" y="2277485"/>
            <a:ext cx="20981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dirty="0" err="1">
                <a:solidFill>
                  <a:srgbClr val="AC0000"/>
                </a:solidFill>
                <a:latin typeface="Century Gothic" panose="020B0502020202020204" pitchFamily="34" charset="0"/>
              </a:rPr>
              <a:t>r</a:t>
            </a:r>
            <a:r>
              <a:rPr lang="it-IT" sz="1800" dirty="0" err="1" smtClean="0">
                <a:solidFill>
                  <a:srgbClr val="AC0000"/>
                </a:solidFill>
                <a:latin typeface="Century Gothic" panose="020B0502020202020204" pitchFamily="34" charset="0"/>
              </a:rPr>
              <a:t>eplacement</a:t>
            </a:r>
            <a:r>
              <a:rPr lang="it-IT" sz="1800" dirty="0" smtClean="0">
                <a:solidFill>
                  <a:srgbClr val="AC0000"/>
                </a:solidFill>
                <a:latin typeface="Century Gothic" panose="020B0502020202020204" pitchFamily="34" charset="0"/>
              </a:rPr>
              <a:t> </a:t>
            </a:r>
            <a:r>
              <a:rPr lang="it-IT" sz="1800" dirty="0" err="1" smtClean="0">
                <a:solidFill>
                  <a:srgbClr val="AC0000"/>
                </a:solidFill>
                <a:latin typeface="Century Gothic" panose="020B0502020202020204" pitchFamily="34" charset="0"/>
              </a:rPr>
              <a:t>accelerated</a:t>
            </a:r>
            <a:r>
              <a:rPr lang="it-IT" sz="1800" dirty="0" smtClean="0">
                <a:solidFill>
                  <a:srgbClr val="AC0000"/>
                </a:solidFill>
                <a:latin typeface="Century Gothic" panose="020B0502020202020204" pitchFamily="34" charset="0"/>
              </a:rPr>
              <a:t> up to </a:t>
            </a:r>
            <a:r>
              <a:rPr lang="it-IT" sz="1800" dirty="0">
                <a:solidFill>
                  <a:srgbClr val="AC0000"/>
                </a:solidFill>
                <a:latin typeface="Century Gothic" panose="020B0502020202020204" pitchFamily="34" charset="0"/>
              </a:rPr>
              <a:t>∼ </a:t>
            </a:r>
            <a:r>
              <a:rPr lang="it-IT" sz="1800" dirty="0" smtClean="0">
                <a:solidFill>
                  <a:srgbClr val="AC0000"/>
                </a:solidFill>
                <a:latin typeface="Century Gothic" panose="020B0502020202020204" pitchFamily="34" charset="0"/>
              </a:rPr>
              <a:t>25 </a:t>
            </a:r>
            <a:r>
              <a:rPr lang="it-IT" sz="1800" dirty="0" err="1" smtClean="0">
                <a:solidFill>
                  <a:srgbClr val="AC0000"/>
                </a:solidFill>
                <a:latin typeface="Century Gothic" panose="020B0502020202020204" pitchFamily="34" charset="0"/>
              </a:rPr>
              <a:t>times</a:t>
            </a:r>
            <a:endParaRPr lang="it-IT" sz="1800" dirty="0">
              <a:solidFill>
                <a:srgbClr val="AC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0865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3" grpId="0"/>
      <p:bldP spid="12" grpId="0"/>
      <p:bldP spid="16" grpId="0"/>
      <p:bldP spid="18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7499350" cy="914400"/>
          </a:xfrm>
        </p:spPr>
        <p:txBody>
          <a:bodyPr lIns="0" tIns="0" rIns="0" bIns="0"/>
          <a:lstStyle/>
          <a:p>
            <a:pPr eaLnBrk="1" hangingPunct="1"/>
            <a:r>
              <a:rPr lang="it-IT" altLang="it-IT" sz="3200" b="0" dirty="0" err="1" smtClean="0">
                <a:solidFill>
                  <a:srgbClr val="AC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Squirrelpoxvirus</a:t>
            </a:r>
            <a:r>
              <a:rPr lang="it-IT" altLang="it-IT" sz="3200" b="0" dirty="0" smtClean="0">
                <a:solidFill>
                  <a:srgbClr val="AC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 in </a:t>
            </a:r>
            <a:r>
              <a:rPr lang="it-IT" altLang="it-IT" sz="3200" b="0" dirty="0" err="1" smtClean="0">
                <a:solidFill>
                  <a:srgbClr val="AC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Italy</a:t>
            </a:r>
            <a:r>
              <a:rPr lang="it-IT" altLang="it-IT" sz="3200" b="0" dirty="0" smtClean="0">
                <a:solidFill>
                  <a:srgbClr val="AC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? 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7984" y="1628800"/>
            <a:ext cx="4176963" cy="3282441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6" name="Rettangolo 4"/>
          <p:cNvSpPr>
            <a:spLocks noChangeArrowheads="1"/>
          </p:cNvSpPr>
          <p:nvPr/>
        </p:nvSpPr>
        <p:spPr bwMode="auto">
          <a:xfrm>
            <a:off x="1043608" y="1628800"/>
            <a:ext cx="267173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95250" indent="-95250"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DB66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50771B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0771B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0771B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0771B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0771B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it-IT" altLang="it-IT" sz="1800" b="1" dirty="0" err="1" smtClean="0">
                <a:latin typeface="Century Gothic" panose="020B0502020202020204" pitchFamily="34" charset="0"/>
                <a:cs typeface="Albany AMT" panose="020B0604020202020204" pitchFamily="34" charset="0"/>
              </a:rPr>
              <a:t>Serology</a:t>
            </a:r>
            <a:r>
              <a:rPr lang="it-IT" altLang="it-IT" sz="1800" dirty="0" smtClean="0">
                <a:latin typeface="Century Gothic" panose="020B0502020202020204" pitchFamily="34" charset="0"/>
                <a:cs typeface="Albany AMT" panose="020B0604020202020204" pitchFamily="34" charset="0"/>
              </a:rPr>
              <a:t> (n=285) + </a:t>
            </a:r>
            <a:r>
              <a:rPr lang="it-IT" altLang="it-IT" sz="1800" b="1" dirty="0" err="1" smtClean="0">
                <a:latin typeface="Century Gothic" panose="020B0502020202020204" pitchFamily="34" charset="0"/>
                <a:cs typeface="Albany AMT" panose="020B0604020202020204" pitchFamily="34" charset="0"/>
              </a:rPr>
              <a:t>molecular</a:t>
            </a:r>
            <a:r>
              <a:rPr lang="it-IT" altLang="it-IT" sz="1800" dirty="0" smtClean="0">
                <a:latin typeface="Century Gothic" panose="020B0502020202020204" pitchFamily="34" charset="0"/>
                <a:cs typeface="Albany AMT" panose="020B0604020202020204" pitchFamily="34" charset="0"/>
              </a:rPr>
              <a:t> (n=66) (2011-2014)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7351788" y="-27216"/>
            <a:ext cx="1756716" cy="15120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1097024" y="2904969"/>
            <a:ext cx="2564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8900" indent="-88900" eaLnBrk="1" hangingPunct="1">
              <a:buFont typeface="Arial" panose="020B0604020202020204" pitchFamily="34" charset="0"/>
              <a:buChar char="•"/>
            </a:pPr>
            <a:r>
              <a:rPr lang="it-IT" altLang="it-IT" sz="1800" dirty="0" smtClean="0">
                <a:latin typeface="Century Gothic" panose="020B0502020202020204" pitchFamily="34" charset="0"/>
                <a:cs typeface="Albany AMT" panose="020B0604020202020204" pitchFamily="34" charset="0"/>
              </a:rPr>
              <a:t>ELISA: 4 positive </a:t>
            </a:r>
            <a:r>
              <a:rPr lang="it-IT" altLang="it-IT" sz="1800" dirty="0" err="1" smtClean="0">
                <a:latin typeface="Century Gothic" panose="020B0502020202020204" pitchFamily="34" charset="0"/>
                <a:cs typeface="Albany AMT" panose="020B0604020202020204" pitchFamily="34" charset="0"/>
              </a:rPr>
              <a:t>reactors</a:t>
            </a:r>
            <a:r>
              <a:rPr lang="it-IT" altLang="it-IT" sz="1800" dirty="0" smtClean="0">
                <a:latin typeface="Century Gothic" panose="020B0502020202020204" pitchFamily="34" charset="0"/>
                <a:cs typeface="Albany AMT" panose="020B0604020202020204" pitchFamily="34" charset="0"/>
              </a:rPr>
              <a:t> (</a:t>
            </a:r>
            <a:r>
              <a:rPr lang="it-IT" altLang="it-IT" sz="1800" dirty="0" err="1" smtClean="0">
                <a:latin typeface="Century Gothic" panose="020B0502020202020204" pitchFamily="34" charset="0"/>
                <a:cs typeface="Albany AMT" panose="020B0604020202020204" pitchFamily="34" charset="0"/>
              </a:rPr>
              <a:t>cross-reactions</a:t>
            </a:r>
            <a:r>
              <a:rPr lang="it-IT" altLang="it-IT" sz="1800" dirty="0" smtClean="0">
                <a:latin typeface="Century Gothic" panose="020B0502020202020204" pitchFamily="34" charset="0"/>
                <a:cs typeface="Albany AMT" panose="020B0604020202020204" pitchFamily="34" charset="0"/>
              </a:rPr>
              <a:t>!)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it-IT" altLang="it-IT" sz="1800" dirty="0" smtClean="0">
                <a:latin typeface="Century Gothic" panose="020B0502020202020204" pitchFamily="34" charset="0"/>
                <a:cs typeface="Albany AMT" panose="020B0604020202020204" pitchFamily="34" charset="0"/>
              </a:rPr>
              <a:t>PCR: </a:t>
            </a:r>
            <a:r>
              <a:rPr lang="it-IT" altLang="it-IT" sz="1800" dirty="0" err="1" smtClean="0">
                <a:latin typeface="Century Gothic" panose="020B0502020202020204" pitchFamily="34" charset="0"/>
                <a:cs typeface="Albany AMT" panose="020B0604020202020204" pitchFamily="34" charset="0"/>
              </a:rPr>
              <a:t>all</a:t>
            </a:r>
            <a:r>
              <a:rPr lang="it-IT" altLang="it-IT" sz="1800" dirty="0" smtClean="0">
                <a:latin typeface="Century Gothic" panose="020B0502020202020204" pitchFamily="34" charset="0"/>
                <a:cs typeface="Albany AMT" panose="020B0604020202020204" pitchFamily="34" charset="0"/>
              </a:rPr>
              <a:t> negative</a:t>
            </a:r>
            <a:endParaRPr lang="it-IT" sz="1800" dirty="0"/>
          </a:p>
        </p:txBody>
      </p:sp>
      <p:pic>
        <p:nvPicPr>
          <p:cNvPr id="9" name="Picture 2" descr="Risultati immagini per marker arrow 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9976601" flipH="1">
            <a:off x="2039491" y="4400766"/>
            <a:ext cx="375679" cy="6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/>
          <p:cNvSpPr txBox="1"/>
          <p:nvPr/>
        </p:nvSpPr>
        <p:spPr>
          <a:xfrm>
            <a:off x="1115616" y="5203967"/>
            <a:ext cx="2592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it-IT" altLang="it-IT" sz="1800" b="1" dirty="0" smtClean="0">
                <a:solidFill>
                  <a:srgbClr val="AC0000"/>
                </a:solidFill>
                <a:latin typeface="Century Gothic" panose="020B0502020202020204" pitchFamily="34" charset="0"/>
                <a:cs typeface="Albany AMT" panose="020B0604020202020204" pitchFamily="34" charset="0"/>
              </a:rPr>
              <a:t>No </a:t>
            </a:r>
            <a:r>
              <a:rPr lang="it-IT" altLang="it-IT" sz="1800" b="1" dirty="0" err="1" smtClean="0">
                <a:solidFill>
                  <a:srgbClr val="AC0000"/>
                </a:solidFill>
                <a:latin typeface="Century Gothic" panose="020B0502020202020204" pitchFamily="34" charset="0"/>
                <a:cs typeface="Albany AMT" panose="020B0604020202020204" pitchFamily="34" charset="0"/>
              </a:rPr>
              <a:t>evidence</a:t>
            </a:r>
            <a:r>
              <a:rPr lang="it-IT" altLang="it-IT" sz="1800" b="1" dirty="0" smtClean="0">
                <a:solidFill>
                  <a:srgbClr val="AC0000"/>
                </a:solidFill>
                <a:latin typeface="Century Gothic" panose="020B0502020202020204" pitchFamily="34" charset="0"/>
                <a:cs typeface="Albany AMT" panose="020B0604020202020204" pitchFamily="34" charset="0"/>
              </a:rPr>
              <a:t> of SQPV </a:t>
            </a:r>
            <a:r>
              <a:rPr lang="it-IT" altLang="it-IT" sz="1800" dirty="0" smtClean="0">
                <a:latin typeface="Century Gothic" panose="020B0502020202020204" pitchFamily="34" charset="0"/>
                <a:cs typeface="Albany AMT" panose="020B0604020202020204" pitchFamily="34" charset="0"/>
              </a:rPr>
              <a:t>in </a:t>
            </a:r>
            <a:r>
              <a:rPr lang="it-IT" altLang="it-IT" sz="1800" dirty="0" err="1" smtClean="0">
                <a:latin typeface="Century Gothic" panose="020B0502020202020204" pitchFamily="34" charset="0"/>
                <a:cs typeface="Albany AMT" panose="020B0604020202020204" pitchFamily="34" charset="0"/>
              </a:rPr>
              <a:t>Italian</a:t>
            </a:r>
            <a:r>
              <a:rPr lang="it-IT" altLang="it-IT" sz="1800" dirty="0" smtClean="0">
                <a:latin typeface="Century Gothic" panose="020B0502020202020204" pitchFamily="34" charset="0"/>
                <a:cs typeface="Albany AMT" panose="020B0604020202020204" pitchFamily="34" charset="0"/>
              </a:rPr>
              <a:t> </a:t>
            </a:r>
            <a:r>
              <a:rPr lang="it-IT" altLang="it-IT" sz="1800" dirty="0" err="1" smtClean="0">
                <a:latin typeface="Century Gothic" panose="020B0502020202020204" pitchFamily="34" charset="0"/>
                <a:cs typeface="Albany AMT" panose="020B0604020202020204" pitchFamily="34" charset="0"/>
              </a:rPr>
              <a:t>grey</a:t>
            </a:r>
            <a:r>
              <a:rPr lang="it-IT" altLang="it-IT" sz="1800" dirty="0" smtClean="0">
                <a:latin typeface="Century Gothic" panose="020B0502020202020204" pitchFamily="34" charset="0"/>
                <a:cs typeface="Albany AMT" panose="020B0604020202020204" pitchFamily="34" charset="0"/>
              </a:rPr>
              <a:t> </a:t>
            </a:r>
            <a:r>
              <a:rPr lang="it-IT" altLang="it-IT" sz="1800" dirty="0" err="1" smtClean="0">
                <a:latin typeface="Century Gothic" panose="020B0502020202020204" pitchFamily="34" charset="0"/>
                <a:cs typeface="Albany AMT" panose="020B0604020202020204" pitchFamily="34" charset="0"/>
              </a:rPr>
              <a:t>squirrel</a:t>
            </a:r>
            <a:r>
              <a:rPr lang="it-IT" altLang="it-IT" sz="1800" dirty="0" smtClean="0">
                <a:latin typeface="Century Gothic" panose="020B0502020202020204" pitchFamily="34" charset="0"/>
                <a:cs typeface="Albany AMT" panose="020B0604020202020204" pitchFamily="34" charset="0"/>
              </a:rPr>
              <a:t> </a:t>
            </a:r>
            <a:r>
              <a:rPr lang="it-IT" altLang="it-IT" sz="1800" dirty="0" err="1" smtClean="0">
                <a:latin typeface="Century Gothic" panose="020B0502020202020204" pitchFamily="34" charset="0"/>
                <a:cs typeface="Albany AMT" panose="020B0604020202020204" pitchFamily="34" charset="0"/>
              </a:rPr>
              <a:t>populations</a:t>
            </a:r>
            <a:endParaRPr lang="it-IT" sz="1800" dirty="0"/>
          </a:p>
        </p:txBody>
      </p:sp>
      <p:pic>
        <p:nvPicPr>
          <p:cNvPr id="11" name="Picture 2" descr="Risultati immagini per marker arrow 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7119047" flipH="1" flipV="1">
            <a:off x="4393892" y="5426521"/>
            <a:ext cx="375679" cy="6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ttangolo 11"/>
          <p:cNvSpPr>
            <a:spLocks noChangeArrowheads="1"/>
          </p:cNvSpPr>
          <p:nvPr/>
        </p:nvSpPr>
        <p:spPr bwMode="auto">
          <a:xfrm>
            <a:off x="987425" y="6484938"/>
            <a:ext cx="624681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DB66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50771B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0771B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0771B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0771B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0771B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400" i="1" dirty="0">
                <a:latin typeface="Century Gothic" panose="020B0502020202020204" pitchFamily="34" charset="0"/>
                <a:cs typeface="Albany AMT" panose="020B0604020202020204" pitchFamily="34" charset="0"/>
              </a:rPr>
              <a:t>(Romeo et al., </a:t>
            </a:r>
            <a:r>
              <a:rPr lang="it-IT" altLang="it-IT" sz="1400" i="1" dirty="0" smtClean="0">
                <a:latin typeface="Century Gothic" panose="020B0502020202020204" pitchFamily="34" charset="0"/>
                <a:cs typeface="Albany AMT" panose="020B0604020202020204" pitchFamily="34" charset="0"/>
              </a:rPr>
              <a:t>An </a:t>
            </a:r>
            <a:r>
              <a:rPr lang="it-IT" altLang="it-IT" sz="1400" i="1" dirty="0" err="1" smtClean="0">
                <a:latin typeface="Century Gothic" panose="020B0502020202020204" pitchFamily="34" charset="0"/>
                <a:cs typeface="Albany AMT" panose="020B0604020202020204" pitchFamily="34" charset="0"/>
              </a:rPr>
              <a:t>Cons</a:t>
            </a:r>
            <a:r>
              <a:rPr lang="it-IT" altLang="it-IT" sz="1400" i="1" dirty="0" smtClean="0">
                <a:latin typeface="Century Gothic" panose="020B0502020202020204" pitchFamily="34" charset="0"/>
                <a:cs typeface="Albany AMT" panose="020B0604020202020204" pitchFamily="34" charset="0"/>
              </a:rPr>
              <a:t>, under </a:t>
            </a:r>
            <a:r>
              <a:rPr lang="it-IT" altLang="it-IT" sz="1400" i="1" dirty="0" err="1" smtClean="0">
                <a:latin typeface="Century Gothic" panose="020B0502020202020204" pitchFamily="34" charset="0"/>
                <a:cs typeface="Albany AMT" panose="020B0604020202020204" pitchFamily="34" charset="0"/>
              </a:rPr>
              <a:t>review</a:t>
            </a:r>
            <a:r>
              <a:rPr lang="it-IT" altLang="it-IT" sz="1400" i="1" dirty="0" smtClean="0">
                <a:latin typeface="Century Gothic" panose="020B0502020202020204" pitchFamily="34" charset="0"/>
                <a:cs typeface="Albany AMT" panose="020B0604020202020204" pitchFamily="34" charset="0"/>
              </a:rPr>
              <a:t>)</a:t>
            </a:r>
            <a:endParaRPr lang="it-IT" altLang="it-IT" sz="1400" i="1" dirty="0">
              <a:latin typeface="Century Gothic" panose="020B0502020202020204" pitchFamily="34" charset="0"/>
              <a:cs typeface="Albany AMT" panose="020B0604020202020204" pitchFamily="34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5436096" y="5301208"/>
            <a:ext cx="2592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it-IT" altLang="it-IT" sz="1800" dirty="0" err="1" smtClean="0">
                <a:solidFill>
                  <a:srgbClr val="000000"/>
                </a:solidFill>
                <a:latin typeface="Century Gothic" panose="020B0502020202020204" pitchFamily="34" charset="0"/>
                <a:cs typeface="Albany AMT" panose="020B0604020202020204" pitchFamily="34" charset="0"/>
              </a:rPr>
              <a:t>however</a:t>
            </a:r>
            <a:r>
              <a:rPr lang="it-IT" altLang="it-IT" sz="1800" dirty="0" smtClean="0">
                <a:solidFill>
                  <a:srgbClr val="000000"/>
                </a:solidFill>
                <a:latin typeface="Century Gothic" panose="020B0502020202020204" pitchFamily="34" charset="0"/>
                <a:cs typeface="Albany AMT" panose="020B0604020202020204" pitchFamily="34" charset="0"/>
              </a:rPr>
              <a:t>, </a:t>
            </a:r>
            <a:r>
              <a:rPr lang="it-IT" altLang="it-IT" sz="1800" b="1" dirty="0" smtClean="0">
                <a:solidFill>
                  <a:srgbClr val="0C346B"/>
                </a:solidFill>
                <a:latin typeface="Century Gothic" panose="020B0502020202020204" pitchFamily="34" charset="0"/>
                <a:cs typeface="Albany AMT" panose="020B0604020202020204" pitchFamily="34" charset="0"/>
              </a:rPr>
              <a:t>passive </a:t>
            </a:r>
            <a:r>
              <a:rPr lang="it-IT" altLang="it-IT" sz="1800" b="1" dirty="0" err="1" smtClean="0">
                <a:solidFill>
                  <a:srgbClr val="0C346B"/>
                </a:solidFill>
                <a:latin typeface="Century Gothic" panose="020B0502020202020204" pitchFamily="34" charset="0"/>
                <a:cs typeface="Albany AMT" panose="020B0604020202020204" pitchFamily="34" charset="0"/>
              </a:rPr>
              <a:t>surveillance</a:t>
            </a:r>
            <a:r>
              <a:rPr lang="it-IT" altLang="it-IT" sz="1800" dirty="0" smtClean="0">
                <a:solidFill>
                  <a:srgbClr val="000000"/>
                </a:solidFill>
                <a:latin typeface="Century Gothic" panose="020B0502020202020204" pitchFamily="34" charset="0"/>
                <a:cs typeface="Albany AMT" panose="020B0604020202020204" pitchFamily="34" charset="0"/>
              </a:rPr>
              <a:t> </a:t>
            </a:r>
            <a:r>
              <a:rPr lang="it-IT" altLang="it-IT" sz="1800" dirty="0" err="1" smtClean="0">
                <a:solidFill>
                  <a:srgbClr val="000000"/>
                </a:solidFill>
                <a:latin typeface="Century Gothic" panose="020B0502020202020204" pitchFamily="34" charset="0"/>
                <a:cs typeface="Albany AMT" panose="020B0604020202020204" pitchFamily="34" charset="0"/>
              </a:rPr>
              <a:t>is</a:t>
            </a:r>
            <a:r>
              <a:rPr lang="it-IT" altLang="it-IT" sz="1800" dirty="0" smtClean="0">
                <a:solidFill>
                  <a:srgbClr val="000000"/>
                </a:solidFill>
                <a:latin typeface="Century Gothic" panose="020B0502020202020204" pitchFamily="34" charset="0"/>
                <a:cs typeface="Albany AMT" panose="020B0604020202020204" pitchFamily="34" charset="0"/>
              </a:rPr>
              <a:t> </a:t>
            </a:r>
            <a:r>
              <a:rPr lang="it-IT" altLang="it-IT" sz="1800" dirty="0" err="1" smtClean="0">
                <a:solidFill>
                  <a:srgbClr val="000000"/>
                </a:solidFill>
                <a:latin typeface="Century Gothic" panose="020B0502020202020204" pitchFamily="34" charset="0"/>
                <a:cs typeface="Albany AMT" panose="020B0604020202020204" pitchFamily="34" charset="0"/>
              </a:rPr>
              <a:t>recommended</a:t>
            </a:r>
            <a:endParaRPr lang="it-IT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3638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10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ttangolo 32"/>
          <p:cNvSpPr/>
          <p:nvPr/>
        </p:nvSpPr>
        <p:spPr bwMode="auto">
          <a:xfrm>
            <a:off x="584264" y="1124744"/>
            <a:ext cx="8559736" cy="792088"/>
          </a:xfrm>
          <a:prstGeom prst="rect">
            <a:avLst/>
          </a:prstGeom>
          <a:solidFill>
            <a:srgbClr val="0C346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7499350" cy="914400"/>
          </a:xfrm>
          <a:effectLst/>
        </p:spPr>
        <p:txBody>
          <a:bodyPr lIns="0" tIns="0" rIns="0" bIns="0"/>
          <a:lstStyle/>
          <a:p>
            <a:pPr eaLnBrk="1" hangingPunct="1"/>
            <a:r>
              <a:rPr lang="it-IT" altLang="it-IT" sz="3200" b="0" dirty="0">
                <a:solidFill>
                  <a:srgbClr val="AC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rPr>
              <a:t>Alien </a:t>
            </a:r>
            <a:r>
              <a:rPr lang="it-IT" altLang="it-IT" sz="3200" b="0" dirty="0" err="1">
                <a:solidFill>
                  <a:srgbClr val="AC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rPr>
              <a:t>squirrels</a:t>
            </a:r>
            <a:r>
              <a:rPr lang="it-IT" altLang="it-IT" sz="3200" b="0" dirty="0">
                <a:solidFill>
                  <a:srgbClr val="AC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rPr>
              <a:t> &amp; </a:t>
            </a:r>
            <a:r>
              <a:rPr lang="it-IT" altLang="it-IT" sz="3200" b="0" dirty="0" err="1">
                <a:solidFill>
                  <a:srgbClr val="AC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rPr>
              <a:t>parasites</a:t>
            </a:r>
            <a:endParaRPr lang="it-IT" altLang="it-IT" sz="3200" b="0" dirty="0">
              <a:solidFill>
                <a:srgbClr val="AC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itchFamily="34" charset="0"/>
            </a:endParaRPr>
          </a:p>
        </p:txBody>
      </p:sp>
      <p:sp>
        <p:nvSpPr>
          <p:cNvPr id="27" name="CasellaDiTesto 26"/>
          <p:cNvSpPr txBox="1"/>
          <p:nvPr/>
        </p:nvSpPr>
        <p:spPr>
          <a:xfrm>
            <a:off x="1016312" y="1165688"/>
            <a:ext cx="7245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 smtClean="0">
                <a:solidFill>
                  <a:srgbClr val="FFFFFF"/>
                </a:solidFill>
                <a:latin typeface="Century Gothic" pitchFamily="34" charset="0"/>
              </a:rPr>
              <a:t>Did</a:t>
            </a:r>
            <a:r>
              <a:rPr lang="it-IT" sz="2000" dirty="0" smtClean="0">
                <a:solidFill>
                  <a:srgbClr val="FFFFFF"/>
                </a:solidFill>
                <a:latin typeface="Century Gothic" pitchFamily="34" charset="0"/>
              </a:rPr>
              <a:t> </a:t>
            </a:r>
            <a:r>
              <a:rPr lang="it-IT" sz="2000" dirty="0" err="1" smtClean="0">
                <a:solidFill>
                  <a:srgbClr val="FFFFFF"/>
                </a:solidFill>
                <a:latin typeface="Century Gothic" pitchFamily="34" charset="0"/>
              </a:rPr>
              <a:t>alien</a:t>
            </a:r>
            <a:r>
              <a:rPr lang="it-IT" sz="2000" dirty="0" smtClean="0">
                <a:solidFill>
                  <a:srgbClr val="FFFFFF"/>
                </a:solidFill>
                <a:latin typeface="Century Gothic" pitchFamily="34" charset="0"/>
              </a:rPr>
              <a:t> </a:t>
            </a:r>
            <a:r>
              <a:rPr lang="it-IT" sz="2000" dirty="0" err="1" smtClean="0">
                <a:solidFill>
                  <a:srgbClr val="FFFFFF"/>
                </a:solidFill>
                <a:latin typeface="Century Gothic" pitchFamily="34" charset="0"/>
              </a:rPr>
              <a:t>squirrel</a:t>
            </a:r>
            <a:r>
              <a:rPr lang="it-IT" sz="2000" dirty="0" smtClean="0">
                <a:solidFill>
                  <a:srgbClr val="FFFFFF"/>
                </a:solidFill>
                <a:latin typeface="Century Gothic" pitchFamily="34" charset="0"/>
              </a:rPr>
              <a:t> </a:t>
            </a:r>
            <a:r>
              <a:rPr lang="it-IT" sz="2000" dirty="0" err="1" smtClean="0">
                <a:solidFill>
                  <a:srgbClr val="FFFFFF"/>
                </a:solidFill>
                <a:latin typeface="Century Gothic" pitchFamily="34" charset="0"/>
              </a:rPr>
              <a:t>introduced</a:t>
            </a:r>
            <a:r>
              <a:rPr lang="it-IT" sz="2000" dirty="0" smtClean="0">
                <a:solidFill>
                  <a:srgbClr val="FFFFFF"/>
                </a:solidFill>
                <a:latin typeface="Century Gothic" pitchFamily="34" charset="0"/>
              </a:rPr>
              <a:t> </a:t>
            </a:r>
            <a:r>
              <a:rPr lang="it-IT" sz="2000" dirty="0" err="1" smtClean="0">
                <a:solidFill>
                  <a:srgbClr val="FFFFFF"/>
                </a:solidFill>
                <a:latin typeface="Century Gothic" pitchFamily="34" charset="0"/>
              </a:rPr>
              <a:t>to</a:t>
            </a:r>
            <a:r>
              <a:rPr lang="it-IT" sz="2000" dirty="0" smtClean="0">
                <a:solidFill>
                  <a:srgbClr val="FFFFFF"/>
                </a:solidFill>
                <a:latin typeface="Century Gothic" pitchFamily="34" charset="0"/>
              </a:rPr>
              <a:t> Italy </a:t>
            </a:r>
            <a:r>
              <a:rPr lang="it-IT" sz="2000" b="1" dirty="0" err="1" smtClean="0">
                <a:solidFill>
                  <a:srgbClr val="FFFFFF"/>
                </a:solidFill>
                <a:latin typeface="Century Gothic" pitchFamily="34" charset="0"/>
              </a:rPr>
              <a:t>lose</a:t>
            </a:r>
            <a:r>
              <a:rPr lang="it-IT" sz="2000" dirty="0" smtClean="0">
                <a:solidFill>
                  <a:srgbClr val="FFFFFF"/>
                </a:solidFill>
                <a:latin typeface="Century Gothic" pitchFamily="34" charset="0"/>
              </a:rPr>
              <a:t>, </a:t>
            </a:r>
            <a:r>
              <a:rPr lang="it-IT" sz="2000" b="1" dirty="0" err="1" smtClean="0">
                <a:solidFill>
                  <a:srgbClr val="FFFFFF"/>
                </a:solidFill>
                <a:latin typeface="Century Gothic" pitchFamily="34" charset="0"/>
              </a:rPr>
              <a:t>acquire</a:t>
            </a:r>
            <a:r>
              <a:rPr lang="it-IT" sz="2000" dirty="0" smtClean="0">
                <a:solidFill>
                  <a:srgbClr val="FFFFFF"/>
                </a:solidFill>
                <a:latin typeface="Century Gothic" pitchFamily="34" charset="0"/>
              </a:rPr>
              <a:t> or </a:t>
            </a:r>
            <a:r>
              <a:rPr lang="it-IT" sz="2000" b="1" dirty="0" err="1" smtClean="0">
                <a:solidFill>
                  <a:srgbClr val="FFFFFF"/>
                </a:solidFill>
                <a:latin typeface="Century Gothic" pitchFamily="34" charset="0"/>
              </a:rPr>
              <a:t>carry</a:t>
            </a:r>
            <a:r>
              <a:rPr lang="it-IT" sz="2000" b="1" dirty="0" smtClean="0">
                <a:solidFill>
                  <a:srgbClr val="FFFFFF"/>
                </a:solidFill>
                <a:latin typeface="Century Gothic" pitchFamily="34" charset="0"/>
              </a:rPr>
              <a:t> </a:t>
            </a:r>
            <a:r>
              <a:rPr lang="it-IT" sz="2000" b="1" dirty="0" err="1" smtClean="0">
                <a:solidFill>
                  <a:srgbClr val="FFFFFF"/>
                </a:solidFill>
                <a:latin typeface="Century Gothic" pitchFamily="34" charset="0"/>
              </a:rPr>
              <a:t>along</a:t>
            </a:r>
            <a:r>
              <a:rPr lang="it-IT" sz="2000" dirty="0" smtClean="0">
                <a:solidFill>
                  <a:srgbClr val="FFFFFF"/>
                </a:solidFill>
                <a:latin typeface="Century Gothic" pitchFamily="34" charset="0"/>
              </a:rPr>
              <a:t> </a:t>
            </a:r>
            <a:r>
              <a:rPr lang="it-IT" sz="2000" dirty="0" err="1" smtClean="0">
                <a:solidFill>
                  <a:srgbClr val="FFFFFF"/>
                </a:solidFill>
                <a:latin typeface="Century Gothic" pitchFamily="34" charset="0"/>
              </a:rPr>
              <a:t>any</a:t>
            </a:r>
            <a:r>
              <a:rPr lang="it-IT" sz="2000" dirty="0" smtClean="0">
                <a:solidFill>
                  <a:srgbClr val="FFFFFF"/>
                </a:solidFill>
                <a:latin typeface="Century Gothic" pitchFamily="34" charset="0"/>
              </a:rPr>
              <a:t> parasite </a:t>
            </a:r>
            <a:r>
              <a:rPr lang="it-IT" sz="2000" dirty="0" err="1" smtClean="0">
                <a:solidFill>
                  <a:srgbClr val="FFFFFF"/>
                </a:solidFill>
                <a:latin typeface="Century Gothic" pitchFamily="34" charset="0"/>
              </a:rPr>
              <a:t>species</a:t>
            </a:r>
            <a:r>
              <a:rPr lang="it-IT" sz="2000" dirty="0" smtClean="0">
                <a:solidFill>
                  <a:srgbClr val="FFFFFF"/>
                </a:solidFill>
                <a:latin typeface="Century Gothic" pitchFamily="34" charset="0"/>
              </a:rPr>
              <a:t>?</a:t>
            </a:r>
            <a:endParaRPr lang="it-IT" sz="2000" dirty="0">
              <a:solidFill>
                <a:srgbClr val="FFFFFF"/>
              </a:solidFill>
              <a:latin typeface="Century Gothic" pitchFamily="34" charset="0"/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6371692" y="2276872"/>
            <a:ext cx="24487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b="1" dirty="0" err="1" smtClean="0">
                <a:solidFill>
                  <a:srgbClr val="0C346B"/>
                </a:solidFill>
                <a:latin typeface="Century Gothic" pitchFamily="34" charset="0"/>
              </a:rPr>
              <a:t>Grey</a:t>
            </a:r>
            <a:r>
              <a:rPr lang="it-IT" sz="1800" b="1" dirty="0" smtClean="0">
                <a:solidFill>
                  <a:srgbClr val="0C346B"/>
                </a:solidFill>
                <a:latin typeface="Century Gothic" pitchFamily="34" charset="0"/>
              </a:rPr>
              <a:t> </a:t>
            </a:r>
            <a:r>
              <a:rPr lang="it-IT" sz="1800" b="1" dirty="0" err="1" smtClean="0">
                <a:solidFill>
                  <a:srgbClr val="0C346B"/>
                </a:solidFill>
                <a:latin typeface="Century Gothic" pitchFamily="34" charset="0"/>
              </a:rPr>
              <a:t>squirrel</a:t>
            </a:r>
            <a:r>
              <a:rPr lang="it-IT" sz="1800" dirty="0" smtClean="0">
                <a:latin typeface="Century Gothic" pitchFamily="34" charset="0"/>
              </a:rPr>
              <a:t>:</a:t>
            </a:r>
          </a:p>
          <a:p>
            <a:pPr algn="ctr"/>
            <a:r>
              <a:rPr lang="it-IT" sz="1800" dirty="0" smtClean="0">
                <a:latin typeface="Century Gothic" pitchFamily="34" charset="0"/>
              </a:rPr>
              <a:t>7 </a:t>
            </a:r>
            <a:r>
              <a:rPr lang="it-IT" sz="1800" dirty="0" err="1" smtClean="0">
                <a:latin typeface="Century Gothic" pitchFamily="34" charset="0"/>
              </a:rPr>
              <a:t>sites</a:t>
            </a:r>
            <a:endParaRPr lang="it-IT" sz="1800" dirty="0" smtClean="0">
              <a:latin typeface="Century Gothic" pitchFamily="34" charset="0"/>
            </a:endParaRPr>
          </a:p>
          <a:p>
            <a:pPr algn="ctr"/>
            <a:r>
              <a:rPr lang="it-IT" sz="1800" dirty="0" smtClean="0">
                <a:latin typeface="Century Gothic" pitchFamily="34" charset="0"/>
              </a:rPr>
              <a:t>(2011-2013)</a:t>
            </a:r>
            <a:endParaRPr lang="it-IT" sz="1800" dirty="0">
              <a:latin typeface="Century Gothic" pitchFamily="34" charset="0"/>
            </a:endParaRPr>
          </a:p>
        </p:txBody>
      </p:sp>
      <p:grpSp>
        <p:nvGrpSpPr>
          <p:cNvPr id="30" name="Gruppo 29"/>
          <p:cNvGrpSpPr/>
          <p:nvPr/>
        </p:nvGrpSpPr>
        <p:grpSpPr>
          <a:xfrm>
            <a:off x="1115616" y="2276872"/>
            <a:ext cx="5112568" cy="4176464"/>
            <a:chOff x="1187624" y="2276872"/>
            <a:chExt cx="5112568" cy="4176464"/>
          </a:xfrm>
        </p:grpSpPr>
        <p:pic>
          <p:nvPicPr>
            <p:cNvPr id="1028" name="Picture 4" descr="Italia del nord : mappa gratuita, mappa muta gratuita, cartina muta gratuita : contorni, regioni, principali città"/>
            <p:cNvPicPr>
              <a:picLocks noChangeAspect="1" noChangeArrowheads="1"/>
            </p:cNvPicPr>
            <p:nvPr/>
          </p:nvPicPr>
          <p:blipFill>
            <a:blip r:embed="rId2"/>
            <a:srcRect l="5584" t="28968" r="54965" b="21893"/>
            <a:stretch>
              <a:fillRect/>
            </a:stretch>
          </p:blipFill>
          <p:spPr bwMode="auto">
            <a:xfrm>
              <a:off x="1187624" y="2276872"/>
              <a:ext cx="5112568" cy="4176464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</p:pic>
        <p:pic>
          <p:nvPicPr>
            <p:cNvPr id="13" name="Immagine 1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9241" b="16029"/>
            <a:stretch/>
          </p:blipFill>
          <p:spPr>
            <a:xfrm flipH="1">
              <a:off x="3779912" y="2776479"/>
              <a:ext cx="741459" cy="453856"/>
            </a:xfrm>
            <a:prstGeom prst="rect">
              <a:avLst/>
            </a:prstGeom>
          </p:spPr>
        </p:pic>
        <p:pic>
          <p:nvPicPr>
            <p:cNvPr id="14" name="Immagin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4814776" y="2709342"/>
              <a:ext cx="668808" cy="575642"/>
            </a:xfrm>
            <a:prstGeom prst="rect">
              <a:avLst/>
            </a:prstGeom>
          </p:spPr>
        </p:pic>
        <p:pic>
          <p:nvPicPr>
            <p:cNvPr id="16" name="Immagin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5174816" y="3501430"/>
              <a:ext cx="668808" cy="575642"/>
            </a:xfrm>
            <a:prstGeom prst="rect">
              <a:avLst/>
            </a:prstGeom>
          </p:spPr>
        </p:pic>
        <p:pic>
          <p:nvPicPr>
            <p:cNvPr id="17" name="Immagin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4742768" y="3213398"/>
              <a:ext cx="668808" cy="575642"/>
            </a:xfrm>
            <a:prstGeom prst="rect">
              <a:avLst/>
            </a:prstGeom>
          </p:spPr>
        </p:pic>
        <p:sp>
          <p:nvSpPr>
            <p:cNvPr id="21" name="CasellaDiTesto 20"/>
            <p:cNvSpPr txBox="1"/>
            <p:nvPr/>
          </p:nvSpPr>
          <p:spPr>
            <a:xfrm>
              <a:off x="1984041" y="4810800"/>
              <a:ext cx="6726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 smtClean="0"/>
                <a:t>Torino</a:t>
              </a:r>
              <a:endParaRPr lang="it-IT" sz="1400" dirty="0"/>
            </a:p>
          </p:txBody>
        </p:sp>
        <p:sp>
          <p:nvSpPr>
            <p:cNvPr id="22" name="CasellaDiTesto 21"/>
            <p:cNvSpPr txBox="1"/>
            <p:nvPr/>
          </p:nvSpPr>
          <p:spPr>
            <a:xfrm>
              <a:off x="4496774" y="3848921"/>
              <a:ext cx="79530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 smtClean="0"/>
                <a:t>Milano</a:t>
              </a:r>
              <a:endParaRPr lang="it-IT" sz="1400" dirty="0"/>
            </a:p>
          </p:txBody>
        </p:sp>
        <p:sp>
          <p:nvSpPr>
            <p:cNvPr id="23" name="Ovale 22"/>
            <p:cNvSpPr/>
            <p:nvPr/>
          </p:nvSpPr>
          <p:spPr bwMode="auto">
            <a:xfrm>
              <a:off x="1708297" y="3365720"/>
              <a:ext cx="343423" cy="279304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5" charset="0"/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24" name="Ovale 23"/>
            <p:cNvSpPr/>
            <p:nvPr/>
          </p:nvSpPr>
          <p:spPr bwMode="auto">
            <a:xfrm>
              <a:off x="5807214" y="3509736"/>
              <a:ext cx="276954" cy="135288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5" charset="0"/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25" name="Rettangolo 24"/>
            <p:cNvSpPr/>
            <p:nvPr/>
          </p:nvSpPr>
          <p:spPr bwMode="auto">
            <a:xfrm rot="19804627">
              <a:off x="4415327" y="3170888"/>
              <a:ext cx="175455" cy="20768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5" charset="0"/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pic>
          <p:nvPicPr>
            <p:cNvPr id="29" name="Immagine 2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1763688" y="5013176"/>
              <a:ext cx="668808" cy="575642"/>
            </a:xfrm>
            <a:prstGeom prst="rect">
              <a:avLst/>
            </a:prstGeom>
          </p:spPr>
        </p:pic>
        <p:pic>
          <p:nvPicPr>
            <p:cNvPr id="20" name="Immagin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2161352" y="5040472"/>
              <a:ext cx="668808" cy="575642"/>
            </a:xfrm>
            <a:prstGeom prst="rect">
              <a:avLst/>
            </a:prstGeom>
          </p:spPr>
        </p:pic>
        <p:pic>
          <p:nvPicPr>
            <p:cNvPr id="18" name="Immagin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1814960" y="5373216"/>
              <a:ext cx="668808" cy="575642"/>
            </a:xfrm>
            <a:prstGeom prst="rect">
              <a:avLst/>
            </a:prstGeom>
          </p:spPr>
        </p:pic>
        <p:pic>
          <p:nvPicPr>
            <p:cNvPr id="19" name="Immagin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2102992" y="5589240"/>
              <a:ext cx="668808" cy="575642"/>
            </a:xfrm>
            <a:prstGeom prst="rect">
              <a:avLst/>
            </a:prstGeom>
          </p:spPr>
        </p:pic>
      </p:grpSp>
      <p:sp>
        <p:nvSpPr>
          <p:cNvPr id="31" name="CasellaDiTesto 30"/>
          <p:cNvSpPr txBox="1"/>
          <p:nvPr/>
        </p:nvSpPr>
        <p:spPr>
          <a:xfrm>
            <a:off x="6372200" y="3501008"/>
            <a:ext cx="24487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b="1" dirty="0" err="1" smtClean="0">
                <a:solidFill>
                  <a:srgbClr val="0C346B"/>
                </a:solidFill>
                <a:latin typeface="Century Gothic" pitchFamily="34" charset="0"/>
              </a:rPr>
              <a:t>Pallas</a:t>
            </a:r>
            <a:r>
              <a:rPr lang="it-IT" sz="1800" b="1" dirty="0" smtClean="0">
                <a:solidFill>
                  <a:srgbClr val="0C346B"/>
                </a:solidFill>
                <a:latin typeface="Century Gothic" pitchFamily="34" charset="0"/>
              </a:rPr>
              <a:t>’ </a:t>
            </a:r>
            <a:r>
              <a:rPr lang="it-IT" sz="1800" b="1" dirty="0" err="1" smtClean="0">
                <a:solidFill>
                  <a:srgbClr val="0C346B"/>
                </a:solidFill>
                <a:latin typeface="Century Gothic" pitchFamily="34" charset="0"/>
              </a:rPr>
              <a:t>squirrel</a:t>
            </a:r>
            <a:r>
              <a:rPr lang="it-IT" sz="1800" dirty="0" smtClean="0">
                <a:latin typeface="Century Gothic" pitchFamily="34" charset="0"/>
              </a:rPr>
              <a:t>:</a:t>
            </a:r>
          </a:p>
          <a:p>
            <a:pPr algn="ctr"/>
            <a:r>
              <a:rPr lang="it-IT" sz="1800" dirty="0" smtClean="0">
                <a:latin typeface="Century Gothic" pitchFamily="34" charset="0"/>
              </a:rPr>
              <a:t>1 site</a:t>
            </a:r>
          </a:p>
          <a:p>
            <a:pPr algn="ctr"/>
            <a:r>
              <a:rPr lang="it-IT" sz="1800" dirty="0" smtClean="0">
                <a:latin typeface="Century Gothic" pitchFamily="34" charset="0"/>
              </a:rPr>
              <a:t>(2011-2014)</a:t>
            </a:r>
            <a:endParaRPr lang="it-IT" sz="1800" dirty="0">
              <a:latin typeface="Century Gothic" pitchFamily="34" charset="0"/>
            </a:endParaRPr>
          </a:p>
        </p:txBody>
      </p:sp>
      <p:sp>
        <p:nvSpPr>
          <p:cNvPr id="32" name="CasellaDiTesto 31"/>
          <p:cNvSpPr txBox="1"/>
          <p:nvPr/>
        </p:nvSpPr>
        <p:spPr>
          <a:xfrm>
            <a:off x="6444208" y="4869160"/>
            <a:ext cx="24487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dirty="0" err="1" smtClean="0">
                <a:latin typeface="Century Gothic" pitchFamily="34" charset="0"/>
              </a:rPr>
              <a:t>Direct</a:t>
            </a:r>
            <a:r>
              <a:rPr lang="it-IT" sz="1800" dirty="0" smtClean="0">
                <a:latin typeface="Century Gothic" pitchFamily="34" charset="0"/>
              </a:rPr>
              <a:t> </a:t>
            </a:r>
            <a:r>
              <a:rPr lang="it-IT" sz="1800" b="1" dirty="0" err="1" smtClean="0">
                <a:latin typeface="Century Gothic" pitchFamily="34" charset="0"/>
              </a:rPr>
              <a:t>parasitological</a:t>
            </a:r>
            <a:r>
              <a:rPr lang="it-IT" sz="1800" b="1" dirty="0" smtClean="0">
                <a:latin typeface="Century Gothic" pitchFamily="34" charset="0"/>
              </a:rPr>
              <a:t> </a:t>
            </a:r>
            <a:r>
              <a:rPr lang="it-IT" sz="1800" b="1" dirty="0" err="1" smtClean="0">
                <a:latin typeface="Century Gothic" pitchFamily="34" charset="0"/>
              </a:rPr>
              <a:t>survey</a:t>
            </a:r>
            <a:r>
              <a:rPr lang="it-IT" sz="1800" b="1" dirty="0" smtClean="0">
                <a:latin typeface="Century Gothic" pitchFamily="34" charset="0"/>
              </a:rPr>
              <a:t> </a:t>
            </a:r>
            <a:r>
              <a:rPr lang="it-IT" sz="1800" dirty="0" err="1" smtClean="0">
                <a:latin typeface="Century Gothic" pitchFamily="34" charset="0"/>
              </a:rPr>
              <a:t>through</a:t>
            </a:r>
            <a:r>
              <a:rPr lang="it-IT" sz="1800" dirty="0" smtClean="0">
                <a:latin typeface="Century Gothic" pitchFamily="34" charset="0"/>
              </a:rPr>
              <a:t> </a:t>
            </a:r>
            <a:r>
              <a:rPr lang="it-IT" sz="1800" b="1" dirty="0" smtClean="0">
                <a:latin typeface="Century Gothic" pitchFamily="34" charset="0"/>
              </a:rPr>
              <a:t>PM </a:t>
            </a:r>
            <a:r>
              <a:rPr lang="it-IT" sz="1800" b="1" dirty="0" err="1" smtClean="0">
                <a:latin typeface="Century Gothic" pitchFamily="34" charset="0"/>
              </a:rPr>
              <a:t>examination</a:t>
            </a:r>
            <a:r>
              <a:rPr lang="it-IT" sz="1800" dirty="0" smtClean="0">
                <a:latin typeface="Century Gothic" pitchFamily="34" charset="0"/>
              </a:rPr>
              <a:t> </a:t>
            </a:r>
            <a:r>
              <a:rPr lang="it-IT" sz="1800" dirty="0" err="1" smtClean="0">
                <a:latin typeface="Century Gothic" pitchFamily="34" charset="0"/>
              </a:rPr>
              <a:t>of</a:t>
            </a:r>
            <a:r>
              <a:rPr lang="it-IT" sz="1800" dirty="0" smtClean="0">
                <a:latin typeface="Century Gothic" pitchFamily="34" charset="0"/>
              </a:rPr>
              <a:t> </a:t>
            </a:r>
            <a:r>
              <a:rPr lang="it-IT" sz="1800" dirty="0" err="1" smtClean="0">
                <a:latin typeface="Century Gothic" pitchFamily="34" charset="0"/>
              </a:rPr>
              <a:t>carcasses</a:t>
            </a:r>
            <a:endParaRPr lang="it-IT" sz="180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0865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ttangolo 43"/>
          <p:cNvSpPr/>
          <p:nvPr/>
        </p:nvSpPr>
        <p:spPr bwMode="auto">
          <a:xfrm>
            <a:off x="584264" y="5589240"/>
            <a:ext cx="8559736" cy="792088"/>
          </a:xfrm>
          <a:prstGeom prst="rect">
            <a:avLst/>
          </a:prstGeom>
          <a:solidFill>
            <a:srgbClr val="0C346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7499350" cy="914400"/>
          </a:xfrm>
          <a:effectLst/>
        </p:spPr>
        <p:txBody>
          <a:bodyPr lIns="0" tIns="0" rIns="0" bIns="0"/>
          <a:lstStyle/>
          <a:p>
            <a:pPr eaLnBrk="1" hangingPunct="1"/>
            <a:r>
              <a:rPr lang="it-IT" altLang="it-IT" sz="3200" b="0" dirty="0" err="1" smtClean="0">
                <a:solidFill>
                  <a:srgbClr val="AC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rPr>
              <a:t>Alien</a:t>
            </a:r>
            <a:r>
              <a:rPr lang="it-IT" altLang="it-IT" sz="3200" b="0" dirty="0" smtClean="0">
                <a:solidFill>
                  <a:srgbClr val="AC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rPr>
              <a:t> </a:t>
            </a:r>
            <a:r>
              <a:rPr lang="it-IT" altLang="it-IT" sz="3200" b="0" dirty="0" err="1" smtClean="0">
                <a:solidFill>
                  <a:srgbClr val="AC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rPr>
              <a:t>squirrels</a:t>
            </a:r>
            <a:r>
              <a:rPr lang="it-IT" altLang="it-IT" sz="3200" b="0" dirty="0" smtClean="0">
                <a:solidFill>
                  <a:srgbClr val="AC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rPr>
              <a:t> &amp; </a:t>
            </a:r>
            <a:r>
              <a:rPr lang="it-IT" altLang="it-IT" sz="3200" b="0" dirty="0" err="1">
                <a:solidFill>
                  <a:srgbClr val="AC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rPr>
              <a:t>p</a:t>
            </a:r>
            <a:r>
              <a:rPr lang="it-IT" altLang="it-IT" sz="3200" b="0" dirty="0" err="1" smtClean="0">
                <a:solidFill>
                  <a:srgbClr val="AC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rPr>
              <a:t>arasites</a:t>
            </a:r>
            <a:endParaRPr lang="it-IT" altLang="it-IT" sz="3200" b="0" i="1" dirty="0">
              <a:solidFill>
                <a:srgbClr val="AC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54274" name="Picture 2" descr="South and east Asia : free map, free blank map, free outline map, free base map : states (white)"/>
          <p:cNvPicPr>
            <a:picLocks noChangeAspect="1" noChangeArrowheads="1"/>
          </p:cNvPicPr>
          <p:nvPr/>
        </p:nvPicPr>
        <p:blipFill>
          <a:blip r:embed="rId2"/>
          <a:srcRect l="15329" t="28392" r="11094" b="17910"/>
          <a:stretch>
            <a:fillRect/>
          </a:stretch>
        </p:blipFill>
        <p:spPr bwMode="auto">
          <a:xfrm>
            <a:off x="4860032" y="1354416"/>
            <a:ext cx="4248472" cy="3069048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54276" name="Picture 4" descr="North America : free map, free blank map, free outline map, free base map : states (white)"/>
          <p:cNvPicPr>
            <a:picLocks noChangeAspect="1" noChangeArrowheads="1"/>
          </p:cNvPicPr>
          <p:nvPr/>
        </p:nvPicPr>
        <p:blipFill>
          <a:blip r:embed="rId3"/>
          <a:srcRect l="17530" t="32601" r="9988" b="20870"/>
          <a:stretch>
            <a:fillRect/>
          </a:stretch>
        </p:blipFill>
        <p:spPr bwMode="auto">
          <a:xfrm>
            <a:off x="611560" y="1354416"/>
            <a:ext cx="4204360" cy="306896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54280" name="Picture 8" descr="http://www.ecologyasia.com/images-thumbs/variable-squirrel_9390_m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24328" y="1858472"/>
            <a:ext cx="1045468" cy="78410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282" name="Picture 10" descr="http://www.ecologyasia.com/images-thumbs/plantain-squirrel_0004_m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24328" y="3288617"/>
            <a:ext cx="973460" cy="7300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284" name="Picture 12" descr="http://www.ecologyasia.com/images-thumbs/grey-bellied-squirrel_0037_m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40152" y="1642448"/>
            <a:ext cx="1045468" cy="78410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286" name="Picture 14" descr="http://www.ecologyasia.com/images-thumbs/black-giant-squirrel_0072_m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40152" y="3450635"/>
            <a:ext cx="1045468" cy="78410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288" name="Picture 16" descr="http://www.ecologyasia.com/images-thumbs/prevosts-squirrel_8146_m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076056" y="2506544"/>
            <a:ext cx="1045468" cy="77663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290" name="Picture 18" descr="http://www.ecologyasia.com/images-thumbs/mountain-red-bellied-squirrel_1058_m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166825" y="2362528"/>
            <a:ext cx="1573527" cy="118014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4292" name="AutoShape 20" descr="Risultati immagini per sciurus carolinensi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4294" name="AutoShape 22" descr="Risultati immagini per sciurus carolinensi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4296" name="AutoShape 24" descr="Risultati immagini per sciurus carolinensi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54300" name="Picture 28" descr="Risultati immagini per tamiasciurus hudsonicus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662728" y="1570440"/>
            <a:ext cx="1064960" cy="80937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302" name="Picture 30" descr="Risultati immagini per tamiasciurus douglasii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087728" y="1822468"/>
            <a:ext cx="1183399" cy="8875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304" name="Picture 32" descr="Risultati immagini per sciurus niger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002432" y="2434536"/>
            <a:ext cx="933168" cy="104769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306" name="Picture 34" descr="Risultati immagini per sciurus aberti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087728" y="3010600"/>
            <a:ext cx="1129408" cy="84705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308" name="Picture 36" descr="Risultati immagini per sciurus griseus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596744" y="3510888"/>
            <a:ext cx="1032115" cy="7740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298" name="Picture 26" descr="Risultati immagini per sciurus carolinensis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007608" y="2290520"/>
            <a:ext cx="1296144" cy="129614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Picture 2" descr="Risultati immagini per marker arrow png"/>
          <p:cNvPicPr>
            <a:picLocks noChangeAspect="1" noChangeArrowheads="1"/>
          </p:cNvPicPr>
          <p:nvPr/>
        </p:nvPicPr>
        <p:blipFill>
          <a:blip r:embed="rId1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1778230">
            <a:off x="2797150" y="4765340"/>
            <a:ext cx="375679" cy="6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Risultati immagini per marker arrow png"/>
          <p:cNvPicPr>
            <a:picLocks noChangeAspect="1" noChangeArrowheads="1"/>
          </p:cNvPicPr>
          <p:nvPr/>
        </p:nvPicPr>
        <p:blipFill>
          <a:blip r:embed="rId1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1778230">
            <a:off x="4764425" y="4767612"/>
            <a:ext cx="375679" cy="6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Risultati immagini per marker arrow png"/>
          <p:cNvPicPr>
            <a:picLocks noChangeAspect="1" noChangeArrowheads="1"/>
          </p:cNvPicPr>
          <p:nvPr/>
        </p:nvPicPr>
        <p:blipFill>
          <a:blip r:embed="rId1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1778230">
            <a:off x="6852657" y="4762150"/>
            <a:ext cx="375679" cy="6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CasellaDiTesto 42"/>
          <p:cNvSpPr txBox="1"/>
          <p:nvPr/>
        </p:nvSpPr>
        <p:spPr>
          <a:xfrm>
            <a:off x="597046" y="5795972"/>
            <a:ext cx="8568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err="1" smtClean="0">
                <a:solidFill>
                  <a:srgbClr val="FFFFFF"/>
                </a:solidFill>
                <a:latin typeface="Century Gothic" pitchFamily="34" charset="0"/>
              </a:rPr>
              <a:t>Rich</a:t>
            </a:r>
            <a:r>
              <a:rPr lang="it-IT" sz="2000" dirty="0" smtClean="0">
                <a:solidFill>
                  <a:srgbClr val="FFFFFF"/>
                </a:solidFill>
                <a:latin typeface="Century Gothic" pitchFamily="34" charset="0"/>
              </a:rPr>
              <a:t> </a:t>
            </a:r>
            <a:r>
              <a:rPr lang="it-IT" sz="2000" dirty="0" err="1" smtClean="0">
                <a:solidFill>
                  <a:srgbClr val="FFFFFF"/>
                </a:solidFill>
                <a:latin typeface="Century Gothic" pitchFamily="34" charset="0"/>
              </a:rPr>
              <a:t>Host</a:t>
            </a:r>
            <a:r>
              <a:rPr lang="it-IT" sz="2000" dirty="0" smtClean="0">
                <a:solidFill>
                  <a:srgbClr val="FFFFFF"/>
                </a:solidFill>
                <a:latin typeface="Century Gothic" pitchFamily="34" charset="0"/>
              </a:rPr>
              <a:t> Community = </a:t>
            </a:r>
            <a:r>
              <a:rPr lang="it-IT" sz="2000" b="1" dirty="0" err="1" smtClean="0">
                <a:solidFill>
                  <a:srgbClr val="FFFFFF"/>
                </a:solidFill>
                <a:latin typeface="Century Gothic" pitchFamily="34" charset="0"/>
              </a:rPr>
              <a:t>Rich</a:t>
            </a:r>
            <a:r>
              <a:rPr lang="it-IT" sz="2000" b="1" dirty="0" smtClean="0">
                <a:solidFill>
                  <a:srgbClr val="FFFFFF"/>
                </a:solidFill>
                <a:latin typeface="Century Gothic" pitchFamily="34" charset="0"/>
              </a:rPr>
              <a:t> Parasite Community</a:t>
            </a:r>
            <a:endParaRPr lang="it-IT" sz="2000" b="1" dirty="0">
              <a:solidFill>
                <a:srgbClr val="FFFFFF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0865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7499350" cy="914400"/>
          </a:xfrm>
          <a:effectLst/>
        </p:spPr>
        <p:txBody>
          <a:bodyPr lIns="0" tIns="0" rIns="0" bIns="0"/>
          <a:lstStyle/>
          <a:p>
            <a:pPr eaLnBrk="1" hangingPunct="1"/>
            <a:r>
              <a:rPr lang="it-IT" altLang="it-IT" sz="3200" b="0" dirty="0" err="1" smtClean="0">
                <a:solidFill>
                  <a:srgbClr val="AC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rPr>
              <a:t>Alien</a:t>
            </a:r>
            <a:r>
              <a:rPr lang="it-IT" altLang="it-IT" sz="3200" b="0" dirty="0" smtClean="0">
                <a:solidFill>
                  <a:srgbClr val="AC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rPr>
              <a:t> </a:t>
            </a:r>
            <a:r>
              <a:rPr lang="it-IT" altLang="it-IT" sz="3200" b="0" dirty="0" err="1" smtClean="0">
                <a:solidFill>
                  <a:srgbClr val="AC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rPr>
              <a:t>squirrels</a:t>
            </a:r>
            <a:r>
              <a:rPr lang="it-IT" altLang="it-IT" sz="3200" b="0" dirty="0" smtClean="0">
                <a:solidFill>
                  <a:srgbClr val="AC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rPr>
              <a:t> &amp; </a:t>
            </a:r>
            <a:r>
              <a:rPr lang="it-IT" altLang="it-IT" sz="3200" b="0" dirty="0" err="1">
                <a:solidFill>
                  <a:srgbClr val="AC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rPr>
              <a:t>p</a:t>
            </a:r>
            <a:r>
              <a:rPr lang="it-IT" altLang="it-IT" sz="3200" b="0" dirty="0" err="1" smtClean="0">
                <a:solidFill>
                  <a:srgbClr val="AC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rPr>
              <a:t>arasites</a:t>
            </a:r>
            <a:endParaRPr lang="it-IT" altLang="it-IT" sz="3200" b="0" i="1" dirty="0">
              <a:solidFill>
                <a:srgbClr val="AC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57346" name="Picture 2" descr="Europe : free map, free blank map, free outline map, free base map : states (white)"/>
          <p:cNvPicPr>
            <a:picLocks noChangeAspect="1" noChangeArrowheads="1"/>
          </p:cNvPicPr>
          <p:nvPr/>
        </p:nvPicPr>
        <p:blipFill>
          <a:blip r:embed="rId2"/>
          <a:srcRect l="1477" t="10964" r="14324" b="2119"/>
          <a:stretch>
            <a:fillRect/>
          </a:stretch>
        </p:blipFill>
        <p:spPr bwMode="auto">
          <a:xfrm>
            <a:off x="827584" y="1196752"/>
            <a:ext cx="3816424" cy="3280786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57348" name="Picture 4" descr="Risultati immagini per red squirrel wik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91680" y="2243547"/>
            <a:ext cx="1606864" cy="125746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ttangolo 4"/>
          <p:cNvSpPr/>
          <p:nvPr/>
        </p:nvSpPr>
        <p:spPr bwMode="auto">
          <a:xfrm>
            <a:off x="584264" y="5589240"/>
            <a:ext cx="8559736" cy="792088"/>
          </a:xfrm>
          <a:prstGeom prst="rect">
            <a:avLst/>
          </a:prstGeom>
          <a:solidFill>
            <a:srgbClr val="0C346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pic>
        <p:nvPicPr>
          <p:cNvPr id="6" name="Picture 2" descr="Risultati immagini per marker arrow 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1778230">
            <a:off x="2797150" y="4765340"/>
            <a:ext cx="375679" cy="6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Risultati immagini per marker arrow 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1778230">
            <a:off x="4836433" y="4767612"/>
            <a:ext cx="375679" cy="6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isultati immagini per marker arrow 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1778230">
            <a:off x="6852657" y="4762150"/>
            <a:ext cx="375679" cy="6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/>
          <p:cNvSpPr txBox="1"/>
          <p:nvPr/>
        </p:nvSpPr>
        <p:spPr>
          <a:xfrm>
            <a:off x="597046" y="5795972"/>
            <a:ext cx="8568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err="1" smtClean="0">
                <a:solidFill>
                  <a:srgbClr val="FFFFFF"/>
                </a:solidFill>
                <a:latin typeface="Century Gothic" pitchFamily="34" charset="0"/>
              </a:rPr>
              <a:t>Vulnerability</a:t>
            </a:r>
            <a:r>
              <a:rPr lang="it-IT" sz="2000" dirty="0" smtClean="0">
                <a:solidFill>
                  <a:srgbClr val="FFFFFF"/>
                </a:solidFill>
                <a:latin typeface="Century Gothic" pitchFamily="34" charset="0"/>
              </a:rPr>
              <a:t> to </a:t>
            </a:r>
            <a:r>
              <a:rPr lang="it-IT" sz="2000" b="1" dirty="0" err="1" smtClean="0">
                <a:solidFill>
                  <a:srgbClr val="FFFFFF"/>
                </a:solidFill>
                <a:latin typeface="Century Gothic" pitchFamily="34" charset="0"/>
              </a:rPr>
              <a:t>Spillover</a:t>
            </a:r>
            <a:r>
              <a:rPr lang="it-IT" sz="2000" dirty="0" smtClean="0">
                <a:solidFill>
                  <a:srgbClr val="FFFFFF"/>
                </a:solidFill>
                <a:latin typeface="Century Gothic" pitchFamily="34" charset="0"/>
              </a:rPr>
              <a:t>?</a:t>
            </a:r>
            <a:endParaRPr lang="it-IT" sz="2000" dirty="0">
              <a:solidFill>
                <a:srgbClr val="FFFFFF"/>
              </a:solidFill>
              <a:latin typeface="Century Gothic" pitchFamily="34" charset="0"/>
            </a:endParaRPr>
          </a:p>
        </p:txBody>
      </p:sp>
      <p:sp>
        <p:nvSpPr>
          <p:cNvPr id="10" name="CasellaDiTesto 9"/>
          <p:cNvSpPr txBox="1">
            <a:spLocks noChangeArrowheads="1"/>
          </p:cNvSpPr>
          <p:nvPr/>
        </p:nvSpPr>
        <p:spPr bwMode="auto">
          <a:xfrm>
            <a:off x="4824536" y="1844824"/>
            <a:ext cx="40679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DB66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50771B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0771B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0771B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0771B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0771B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b="1" dirty="0" smtClean="0">
                <a:solidFill>
                  <a:srgbClr val="AC0000"/>
                </a:solidFill>
                <a:latin typeface="Century Gothic" panose="020B0502020202020204" pitchFamily="34" charset="0"/>
                <a:cs typeface="Albany AMT" panose="020B0604020202020204" pitchFamily="34" charset="0"/>
              </a:rPr>
              <a:t>POOR PARASITE COMMUNITY</a:t>
            </a:r>
            <a:endParaRPr lang="it-IT" altLang="it-IT" sz="1800" b="1" dirty="0">
              <a:solidFill>
                <a:srgbClr val="AC0000"/>
              </a:solidFill>
              <a:latin typeface="Century Gothic" panose="020B0502020202020204" pitchFamily="34" charset="0"/>
              <a:cs typeface="Albany AMT" panose="020B0604020202020204" pitchFamily="34" charset="0"/>
            </a:endParaRPr>
          </a:p>
        </p:txBody>
      </p:sp>
      <p:sp>
        <p:nvSpPr>
          <p:cNvPr id="11" name="CasellaDiTesto 10"/>
          <p:cNvSpPr txBox="1">
            <a:spLocks noChangeArrowheads="1"/>
          </p:cNvSpPr>
          <p:nvPr/>
        </p:nvSpPr>
        <p:spPr bwMode="auto">
          <a:xfrm>
            <a:off x="5242070" y="2214156"/>
            <a:ext cx="3203848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DB66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50771B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0771B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0771B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0771B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0771B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dirty="0" smtClean="0">
                <a:latin typeface="Century Gothic" panose="020B0502020202020204" pitchFamily="34" charset="0"/>
                <a:cs typeface="Albany AMT" panose="020B0604020202020204" pitchFamily="34" charset="0"/>
              </a:rPr>
              <a:t>e.g. a single </a:t>
            </a:r>
            <a:r>
              <a:rPr lang="it-IT" altLang="it-IT" sz="1800" dirty="0" err="1" smtClean="0">
                <a:latin typeface="Century Gothic" panose="020B0502020202020204" pitchFamily="34" charset="0"/>
                <a:cs typeface="Albany AMT" panose="020B0604020202020204" pitchFamily="34" charset="0"/>
              </a:rPr>
              <a:t>gastro-intestinal</a:t>
            </a:r>
            <a:r>
              <a:rPr lang="it-IT" altLang="it-IT" sz="1800" dirty="0" smtClean="0">
                <a:latin typeface="Century Gothic" panose="020B0502020202020204" pitchFamily="34" charset="0"/>
                <a:cs typeface="Albany AMT" panose="020B0604020202020204" pitchFamily="34" charset="0"/>
              </a:rPr>
              <a:t>, </a:t>
            </a:r>
            <a:r>
              <a:rPr lang="it-IT" altLang="it-IT" sz="1800" dirty="0" err="1" smtClean="0">
                <a:latin typeface="Century Gothic" panose="020B0502020202020204" pitchFamily="34" charset="0"/>
                <a:cs typeface="Albany AMT" panose="020B0604020202020204" pitchFamily="34" charset="0"/>
              </a:rPr>
              <a:t>scarcely</a:t>
            </a:r>
            <a:r>
              <a:rPr lang="it-IT" altLang="it-IT" sz="1800" dirty="0" smtClean="0">
                <a:latin typeface="Century Gothic" panose="020B0502020202020204" pitchFamily="34" charset="0"/>
                <a:cs typeface="Albany AMT" panose="020B0604020202020204" pitchFamily="34" charset="0"/>
              </a:rPr>
              <a:t> </a:t>
            </a:r>
            <a:r>
              <a:rPr lang="it-IT" altLang="it-IT" sz="1800" dirty="0" err="1" smtClean="0">
                <a:latin typeface="Century Gothic" panose="020B0502020202020204" pitchFamily="34" charset="0"/>
                <a:cs typeface="Albany AMT" panose="020B0604020202020204" pitchFamily="34" charset="0"/>
              </a:rPr>
              <a:t>pathogenic</a:t>
            </a:r>
            <a:r>
              <a:rPr lang="it-IT" altLang="it-IT" sz="1800" dirty="0" smtClean="0">
                <a:latin typeface="Century Gothic" panose="020B0502020202020204" pitchFamily="34" charset="0"/>
                <a:cs typeface="Albany AMT" panose="020B060402020202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dirty="0" smtClean="0">
                <a:latin typeface="Century Gothic" panose="020B0502020202020204" pitchFamily="34" charset="0"/>
                <a:cs typeface="Albany AMT" panose="020B0604020202020204" pitchFamily="34" charset="0"/>
              </a:rPr>
              <a:t>helminth </a:t>
            </a:r>
            <a:r>
              <a:rPr lang="it-IT" altLang="it-IT" sz="1800" dirty="0" err="1" smtClean="0">
                <a:latin typeface="Century Gothic" panose="020B0502020202020204" pitchFamily="34" charset="0"/>
                <a:cs typeface="Albany AMT" panose="020B0604020202020204" pitchFamily="34" charset="0"/>
              </a:rPr>
              <a:t>species</a:t>
            </a:r>
            <a:r>
              <a:rPr lang="it-IT" altLang="it-IT" sz="1800" dirty="0" smtClean="0">
                <a:latin typeface="Century Gothic" panose="020B0502020202020204" pitchFamily="34" charset="0"/>
                <a:cs typeface="Albany AMT" panose="020B0604020202020204" pitchFamily="34" charset="0"/>
              </a:rPr>
              <a:t>: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i="1" dirty="0" smtClean="0">
                <a:latin typeface="Century Gothic" panose="020B0502020202020204" pitchFamily="34" charset="0"/>
                <a:cs typeface="Albany AMT" panose="020B0604020202020204" pitchFamily="34" charset="0"/>
              </a:rPr>
              <a:t>Trypanoxyuris sciuri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dirty="0" smtClean="0">
                <a:latin typeface="Century Gothic" panose="020B0502020202020204" pitchFamily="34" charset="0"/>
                <a:cs typeface="Albany AMT" panose="020B0604020202020204" pitchFamily="34" charset="0"/>
              </a:rPr>
              <a:t>(&gt; 80% </a:t>
            </a:r>
            <a:r>
              <a:rPr lang="it-IT" altLang="it-IT" sz="1800" dirty="0" err="1" smtClean="0">
                <a:latin typeface="Century Gothic" panose="020B0502020202020204" pitchFamily="34" charset="0"/>
                <a:cs typeface="Albany AMT" panose="020B0604020202020204" pitchFamily="34" charset="0"/>
              </a:rPr>
              <a:t>prevalence</a:t>
            </a:r>
            <a:r>
              <a:rPr lang="it-IT" altLang="it-IT" sz="1800" dirty="0" smtClean="0">
                <a:latin typeface="Century Gothic" panose="020B0502020202020204" pitchFamily="34" charset="0"/>
                <a:cs typeface="Albany AMT" panose="020B0604020202020204" pitchFamily="34" charset="0"/>
              </a:rPr>
              <a:t>)</a:t>
            </a:r>
            <a:endParaRPr lang="it-IT" altLang="it-IT" sz="1800" dirty="0">
              <a:latin typeface="Century Gothic" panose="020B0502020202020204" pitchFamily="34" charset="0"/>
              <a:cs typeface="Albany AMT" panose="020B0604020202020204" pitchFamily="34" charset="0"/>
            </a:endParaRPr>
          </a:p>
        </p:txBody>
      </p:sp>
      <p:pic>
        <p:nvPicPr>
          <p:cNvPr id="1028" name="Picture 4" descr="×¡× ×× ××¢××¤×£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186" r="15538" b="5636"/>
          <a:stretch/>
        </p:blipFill>
        <p:spPr bwMode="auto">
          <a:xfrm>
            <a:off x="3730312" y="1628800"/>
            <a:ext cx="587853" cy="44917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'Italia ha un nuovo mammifero: lo scoiattolo meridional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747" t="13477" r="3703"/>
          <a:stretch/>
        </p:blipFill>
        <p:spPr bwMode="auto">
          <a:xfrm>
            <a:off x="2359118" y="3861049"/>
            <a:ext cx="629849" cy="42843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isultati immagini per sciurus anomalus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" b="12088"/>
          <a:stretch/>
        </p:blipFill>
        <p:spPr bwMode="auto">
          <a:xfrm>
            <a:off x="3872606" y="3789041"/>
            <a:ext cx="617963" cy="45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ttangolo 14"/>
          <p:cNvSpPr>
            <a:spLocks noChangeArrowheads="1"/>
          </p:cNvSpPr>
          <p:nvPr/>
        </p:nvSpPr>
        <p:spPr bwMode="auto">
          <a:xfrm>
            <a:off x="987425" y="6484938"/>
            <a:ext cx="624681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DB66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50771B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0771B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0771B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0771B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0771B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400" i="1" dirty="0">
                <a:latin typeface="Century Gothic" panose="020B0502020202020204" pitchFamily="34" charset="0"/>
                <a:cs typeface="Albany AMT" panose="020B0604020202020204" pitchFamily="34" charset="0"/>
              </a:rPr>
              <a:t>(Romeo et al., </a:t>
            </a:r>
            <a:r>
              <a:rPr lang="it-IT" altLang="it-IT" sz="1400" i="1" dirty="0" err="1" smtClean="0">
                <a:latin typeface="Century Gothic" panose="020B0502020202020204" pitchFamily="34" charset="0"/>
                <a:cs typeface="Albany AMT" panose="020B0604020202020204" pitchFamily="34" charset="0"/>
              </a:rPr>
              <a:t>Parasitol</a:t>
            </a:r>
            <a:r>
              <a:rPr lang="it-IT" altLang="it-IT" sz="1400" i="1" dirty="0" smtClean="0">
                <a:latin typeface="Century Gothic" panose="020B0502020202020204" pitchFamily="34" charset="0"/>
                <a:cs typeface="Albany AMT" panose="020B0604020202020204" pitchFamily="34" charset="0"/>
              </a:rPr>
              <a:t> </a:t>
            </a:r>
            <a:r>
              <a:rPr lang="it-IT" altLang="it-IT" sz="1400" i="1" dirty="0" err="1" smtClean="0">
                <a:latin typeface="Century Gothic" panose="020B0502020202020204" pitchFamily="34" charset="0"/>
                <a:cs typeface="Albany AMT" panose="020B0604020202020204" pitchFamily="34" charset="0"/>
              </a:rPr>
              <a:t>Res</a:t>
            </a:r>
            <a:r>
              <a:rPr lang="it-IT" altLang="it-IT" sz="1400" i="1" dirty="0" smtClean="0">
                <a:latin typeface="Century Gothic" panose="020B0502020202020204" pitchFamily="34" charset="0"/>
                <a:cs typeface="Albany AMT" panose="020B0604020202020204" pitchFamily="34" charset="0"/>
              </a:rPr>
              <a:t>, 2013)</a:t>
            </a:r>
            <a:endParaRPr lang="it-IT" altLang="it-IT" sz="1400" i="1" dirty="0">
              <a:latin typeface="Century Gothic" panose="020B0502020202020204" pitchFamily="34" charset="0"/>
              <a:cs typeface="Albany AMT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0865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0" grpId="0"/>
      <p:bldP spid="11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7499350" cy="914400"/>
          </a:xfrm>
          <a:effectLst/>
        </p:spPr>
        <p:txBody>
          <a:bodyPr lIns="0" tIns="0" rIns="0" bIns="0"/>
          <a:lstStyle/>
          <a:p>
            <a:pPr eaLnBrk="1" hangingPunct="1"/>
            <a:r>
              <a:rPr lang="it-IT" altLang="it-IT" sz="3200" b="0" dirty="0" err="1" smtClean="0">
                <a:solidFill>
                  <a:srgbClr val="AC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rPr>
              <a:t>Endoparasites</a:t>
            </a:r>
            <a:r>
              <a:rPr lang="it-IT" altLang="it-IT" sz="3200" b="0" dirty="0" smtClean="0">
                <a:solidFill>
                  <a:srgbClr val="AC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rPr>
              <a:t> </a:t>
            </a:r>
            <a:r>
              <a:rPr lang="it-IT" altLang="it-IT" sz="3200" b="0" dirty="0">
                <a:solidFill>
                  <a:srgbClr val="AC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rPr>
              <a:t>– </a:t>
            </a:r>
            <a:r>
              <a:rPr lang="it-IT" altLang="it-IT" sz="3200" b="0" i="1" dirty="0" err="1" smtClean="0">
                <a:solidFill>
                  <a:srgbClr val="AC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rPr>
              <a:t>Helminths</a:t>
            </a:r>
            <a:endParaRPr lang="it-IT" altLang="it-IT" sz="3200" b="0" i="1" dirty="0">
              <a:solidFill>
                <a:srgbClr val="AC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7351788" y="-27216"/>
            <a:ext cx="1756716" cy="15120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241"/>
          <a:stretch/>
        </p:blipFill>
        <p:spPr>
          <a:xfrm>
            <a:off x="584264" y="5476428"/>
            <a:ext cx="1902697" cy="1414475"/>
          </a:xfrm>
          <a:prstGeom prst="rect">
            <a:avLst/>
          </a:prstGeom>
        </p:spPr>
      </p:pic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41114058"/>
              </p:ext>
            </p:extLst>
          </p:nvPr>
        </p:nvGraphicFramePr>
        <p:xfrm>
          <a:off x="1143000" y="1472247"/>
          <a:ext cx="6309321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4944"/>
                <a:gridCol w="1512168"/>
                <a:gridCol w="1872209"/>
              </a:tblGrid>
              <a:tr h="370840">
                <a:tc>
                  <a:txBody>
                    <a:bodyPr/>
                    <a:lstStyle/>
                    <a:p>
                      <a:r>
                        <a:rPr lang="it-IT" sz="1600" i="1" dirty="0" err="1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Taxon</a:t>
                      </a:r>
                      <a:endParaRPr lang="it-IT" sz="1600" i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0C346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err="1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Prevalence</a:t>
                      </a:r>
                      <a:endParaRPr lang="it-IT" sz="16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0C346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err="1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Mean</a:t>
                      </a:r>
                      <a:r>
                        <a:rPr lang="it-IT" sz="160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it-IT" sz="1600" dirty="0" err="1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Intensity</a:t>
                      </a:r>
                      <a:endParaRPr lang="it-IT" sz="16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0C346B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i="1" dirty="0" err="1" smtClean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Strongyloides</a:t>
                      </a:r>
                      <a:r>
                        <a:rPr lang="it-IT" sz="1600" i="1" baseline="0" dirty="0" smtClean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it-IT" sz="1600" i="1" baseline="0" dirty="0" err="1" smtClean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robustus</a:t>
                      </a:r>
                      <a:endParaRPr lang="it-IT" sz="1600" i="1" dirty="0">
                        <a:solidFill>
                          <a:srgbClr val="00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0C346B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56.5%</a:t>
                      </a:r>
                      <a:endParaRPr lang="it-IT" sz="1600" dirty="0">
                        <a:solidFill>
                          <a:srgbClr val="00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rgbClr val="0C346B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16.9 ± 2.1</a:t>
                      </a:r>
                      <a:endParaRPr lang="it-IT" sz="1600" dirty="0">
                        <a:solidFill>
                          <a:srgbClr val="00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rgbClr val="0C346B">
                        <a:alpha val="10196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it-IT" sz="1600" i="1" kern="1200" dirty="0" err="1" smtClean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Trichostrongylus</a:t>
                      </a:r>
                      <a:r>
                        <a:rPr lang="it-IT" sz="1600" i="1" kern="1200" baseline="0" dirty="0" smtClean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600" i="1" kern="1200" baseline="0" dirty="0" err="1" smtClean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calcaratus</a:t>
                      </a:r>
                      <a:endParaRPr lang="it-IT" sz="1600" i="1" kern="1200" dirty="0">
                        <a:solidFill>
                          <a:srgbClr val="00000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C346B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it-IT" sz="1600" kern="1200" dirty="0" smtClean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6.5%</a:t>
                      </a:r>
                      <a:endParaRPr lang="it-IT" sz="1600" kern="1200" dirty="0">
                        <a:solidFill>
                          <a:srgbClr val="00000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0C346B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it-IT" sz="1600" kern="1200" dirty="0" smtClean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1.9 </a:t>
                      </a:r>
                      <a:r>
                        <a:rPr lang="it-IT" sz="1600" dirty="0" smtClean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± </a:t>
                      </a:r>
                      <a:r>
                        <a:rPr lang="it-IT" sz="1600" kern="1200" dirty="0" smtClean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0.3</a:t>
                      </a:r>
                      <a:endParaRPr lang="it-IT" sz="1600" kern="1200" dirty="0">
                        <a:solidFill>
                          <a:srgbClr val="00000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0C346B">
                        <a:alpha val="10196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it-IT" sz="1600" i="1" kern="1200" dirty="0" err="1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Trichuris</a:t>
                      </a:r>
                      <a:r>
                        <a:rPr lang="it-IT" sz="1600" i="1" kern="1200" dirty="0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600" i="1" kern="1200" dirty="0" err="1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muris</a:t>
                      </a:r>
                      <a:endParaRPr lang="it-IT" sz="1600" i="1" kern="1200" dirty="0">
                        <a:solidFill>
                          <a:schemeClr val="dk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C346B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it-IT" sz="1600" kern="1200" dirty="0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4.2%</a:t>
                      </a:r>
                      <a:endParaRPr lang="it-IT" sz="1600" kern="1200" dirty="0">
                        <a:solidFill>
                          <a:schemeClr val="dk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0C346B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kern="1200" dirty="0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1.3 </a:t>
                      </a:r>
                      <a:r>
                        <a:rPr lang="it-IT" sz="1600" dirty="0" smtClean="0">
                          <a:latin typeface="Century Gothic" panose="020B0502020202020204" pitchFamily="34" charset="0"/>
                        </a:rPr>
                        <a:t>± </a:t>
                      </a:r>
                      <a:r>
                        <a:rPr lang="it-IT" sz="1600" kern="1200" dirty="0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0.2</a:t>
                      </a:r>
                    </a:p>
                  </a:txBody>
                  <a:tcPr anchor="ctr">
                    <a:solidFill>
                      <a:srgbClr val="0C346B">
                        <a:alpha val="10196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it-IT" sz="1600" i="1" kern="1200" dirty="0" err="1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Trypanoxyuris</a:t>
                      </a:r>
                      <a:r>
                        <a:rPr lang="it-IT" sz="1600" i="1" kern="1200" dirty="0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sciuri</a:t>
                      </a:r>
                      <a:endParaRPr lang="it-IT" sz="1600" i="1" kern="1200" dirty="0">
                        <a:solidFill>
                          <a:schemeClr val="dk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C346B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it-IT" sz="1600" kern="1200" dirty="0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1.9%</a:t>
                      </a:r>
                      <a:endParaRPr lang="it-IT" sz="1600" kern="1200" dirty="0">
                        <a:solidFill>
                          <a:schemeClr val="dk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0C346B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kern="1200" dirty="0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80 </a:t>
                      </a:r>
                      <a:r>
                        <a:rPr lang="it-IT" sz="1600" dirty="0" smtClean="0">
                          <a:latin typeface="Century Gothic" panose="020B0502020202020204" pitchFamily="34" charset="0"/>
                        </a:rPr>
                        <a:t>± </a:t>
                      </a:r>
                      <a:r>
                        <a:rPr lang="it-IT" sz="1600" kern="1200" dirty="0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2.5</a:t>
                      </a:r>
                    </a:p>
                  </a:txBody>
                  <a:tcPr anchor="ctr">
                    <a:solidFill>
                      <a:srgbClr val="0C346B">
                        <a:alpha val="10196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it-IT" sz="1600" i="1" kern="1200" dirty="0" err="1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Aonchotheca</a:t>
                      </a:r>
                      <a:r>
                        <a:rPr lang="it-IT" sz="1600" i="1" kern="1200" dirty="0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600" i="1" kern="1200" dirty="0" err="1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annulosa</a:t>
                      </a:r>
                      <a:endParaRPr lang="it-IT" sz="1600" i="1" kern="1200" dirty="0">
                        <a:solidFill>
                          <a:schemeClr val="dk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C346B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it-IT" sz="1600" kern="1200" dirty="0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1.5%</a:t>
                      </a:r>
                      <a:endParaRPr lang="it-IT" sz="1600" kern="1200" dirty="0">
                        <a:solidFill>
                          <a:schemeClr val="dk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0C346B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kern="1200" dirty="0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2.2 </a:t>
                      </a:r>
                      <a:r>
                        <a:rPr lang="it-IT" sz="1600" dirty="0" smtClean="0">
                          <a:latin typeface="Century Gothic" panose="020B0502020202020204" pitchFamily="34" charset="0"/>
                        </a:rPr>
                        <a:t>± </a:t>
                      </a:r>
                      <a:r>
                        <a:rPr lang="it-IT" sz="1600" kern="1200" dirty="0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0.6</a:t>
                      </a:r>
                    </a:p>
                  </a:txBody>
                  <a:tcPr anchor="ctr">
                    <a:solidFill>
                      <a:srgbClr val="0C346B">
                        <a:alpha val="10196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Tabel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26702870"/>
              </p:ext>
            </p:extLst>
          </p:nvPr>
        </p:nvGraphicFramePr>
        <p:xfrm>
          <a:off x="2573810" y="4725144"/>
          <a:ext cx="6309321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4944"/>
                <a:gridCol w="1512168"/>
                <a:gridCol w="1872209"/>
              </a:tblGrid>
              <a:tr h="370840">
                <a:tc>
                  <a:txBody>
                    <a:bodyPr/>
                    <a:lstStyle/>
                    <a:p>
                      <a:r>
                        <a:rPr lang="it-IT" sz="1600" i="1" dirty="0" err="1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Taxon</a:t>
                      </a:r>
                      <a:endParaRPr lang="it-IT" sz="1600" i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0C346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err="1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Prevalence</a:t>
                      </a:r>
                      <a:endParaRPr lang="it-IT" sz="16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0C346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err="1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Mean</a:t>
                      </a:r>
                      <a:r>
                        <a:rPr lang="it-IT" sz="160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it-IT" sz="1600" dirty="0" err="1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Intensity</a:t>
                      </a:r>
                      <a:endParaRPr lang="it-IT" sz="16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0C346B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it-IT" sz="1600" i="1" kern="1200" dirty="0" err="1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Trypanoxyuris</a:t>
                      </a:r>
                      <a:r>
                        <a:rPr lang="it-IT" sz="1600" i="1" kern="1200" dirty="0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sciuri</a:t>
                      </a:r>
                      <a:endParaRPr lang="it-IT" sz="1600" i="1" kern="1200" dirty="0">
                        <a:solidFill>
                          <a:schemeClr val="dk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C346B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latin typeface="Century Gothic" panose="020B0502020202020204" pitchFamily="34" charset="0"/>
                        </a:rPr>
                        <a:t>5.5%</a:t>
                      </a:r>
                      <a:endParaRPr lang="it-IT" sz="16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rgbClr val="0C346B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latin typeface="Century Gothic" panose="020B0502020202020204" pitchFamily="34" charset="0"/>
                        </a:rPr>
                        <a:t>2.3 ± 1.3</a:t>
                      </a:r>
                      <a:endParaRPr lang="it-IT" sz="16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rgbClr val="0C346B">
                        <a:alpha val="10196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it-IT" sz="1600" i="1" kern="1200" dirty="0" err="1" smtClean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Trichuris</a:t>
                      </a:r>
                      <a:r>
                        <a:rPr lang="it-IT" sz="1600" i="1" kern="1200" dirty="0" smtClean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600" i="1" kern="1200" dirty="0" err="1" smtClean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muris</a:t>
                      </a:r>
                      <a:endParaRPr lang="it-IT" sz="1600" i="1" kern="1200" dirty="0">
                        <a:solidFill>
                          <a:srgbClr val="00000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C346B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it-IT" sz="1600" kern="1200" dirty="0" smtClean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5.5%</a:t>
                      </a:r>
                      <a:endParaRPr lang="it-IT" sz="1600" kern="1200" dirty="0">
                        <a:solidFill>
                          <a:srgbClr val="00000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0C346B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it-IT" sz="1600" kern="1200" dirty="0" smtClean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 </a:t>
                      </a:r>
                      <a:endParaRPr lang="it-IT" sz="1600" kern="1200" dirty="0">
                        <a:solidFill>
                          <a:srgbClr val="00000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0C346B">
                        <a:alpha val="10196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i="1" kern="1200" dirty="0" smtClean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Strongyloides </a:t>
                      </a:r>
                      <a:r>
                        <a:rPr lang="it-IT" sz="1600" i="1" kern="1200" dirty="0" err="1" smtClean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callosciureus</a:t>
                      </a:r>
                      <a:endParaRPr lang="it-IT" sz="1600" i="1" kern="1200" dirty="0">
                        <a:solidFill>
                          <a:schemeClr val="dk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C346B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it-IT" sz="1600" kern="1200" dirty="0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2.7%</a:t>
                      </a:r>
                      <a:endParaRPr lang="it-IT" sz="1600" kern="1200" dirty="0">
                        <a:solidFill>
                          <a:schemeClr val="dk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0C346B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it-IT" sz="1600" kern="1200" dirty="0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</a:t>
                      </a:r>
                      <a:endParaRPr lang="it-IT" sz="1600" kern="1200" dirty="0">
                        <a:solidFill>
                          <a:schemeClr val="dk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0C346B">
                        <a:alpha val="10196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7" name="CasellaDiTesto 6"/>
          <p:cNvSpPr txBox="1"/>
          <p:nvPr/>
        </p:nvSpPr>
        <p:spPr>
          <a:xfrm>
            <a:off x="7971366" y="1526812"/>
            <a:ext cx="998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b="1" dirty="0">
                <a:latin typeface="Century Gothic" panose="020B0502020202020204" pitchFamily="34" charset="0"/>
              </a:rPr>
              <a:t>n</a:t>
            </a:r>
            <a:r>
              <a:rPr lang="it-IT" sz="1800" b="1" dirty="0" smtClean="0">
                <a:latin typeface="Century Gothic" panose="020B0502020202020204" pitchFamily="34" charset="0"/>
              </a:rPr>
              <a:t>=262</a:t>
            </a:r>
            <a:endParaRPr lang="it-IT" sz="1800" b="1" dirty="0">
              <a:latin typeface="Century Gothic" panose="020B0502020202020204" pitchFamily="34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1197255" y="5435932"/>
            <a:ext cx="782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b="1" dirty="0" smtClean="0">
                <a:latin typeface="Century Gothic" panose="020B0502020202020204" pitchFamily="34" charset="0"/>
              </a:rPr>
              <a:t>n=73</a:t>
            </a:r>
            <a:endParaRPr lang="it-IT" sz="1800" b="1" dirty="0">
              <a:latin typeface="Century Gothic" panose="020B0502020202020204" pitchFamily="34" charset="0"/>
            </a:endParaRPr>
          </a:p>
        </p:txBody>
      </p:sp>
      <p:sp>
        <p:nvSpPr>
          <p:cNvPr id="15" name="Rettangolo 14"/>
          <p:cNvSpPr>
            <a:spLocks noChangeArrowheads="1"/>
          </p:cNvSpPr>
          <p:nvPr/>
        </p:nvSpPr>
        <p:spPr bwMode="auto">
          <a:xfrm>
            <a:off x="4716016" y="3697287"/>
            <a:ext cx="282748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DB66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50771B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0771B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0771B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0771B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0771B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400" i="1" dirty="0">
                <a:latin typeface="Century Gothic" panose="020B0502020202020204" pitchFamily="34" charset="0"/>
                <a:cs typeface="Albany AMT" panose="020B0604020202020204" pitchFamily="34" charset="0"/>
              </a:rPr>
              <a:t>(Romeo et al., </a:t>
            </a:r>
            <a:r>
              <a:rPr lang="it-IT" altLang="it-IT" sz="1400" i="1" dirty="0" err="1" smtClean="0">
                <a:latin typeface="Century Gothic" panose="020B0502020202020204" pitchFamily="34" charset="0"/>
                <a:cs typeface="Albany AMT" panose="020B0604020202020204" pitchFamily="34" charset="0"/>
              </a:rPr>
              <a:t>PloS</a:t>
            </a:r>
            <a:r>
              <a:rPr lang="it-IT" altLang="it-IT" sz="1400" i="1" dirty="0" smtClean="0">
                <a:latin typeface="Century Gothic" panose="020B0502020202020204" pitchFamily="34" charset="0"/>
                <a:cs typeface="Albany AMT" panose="020B0604020202020204" pitchFamily="34" charset="0"/>
              </a:rPr>
              <a:t> ONE 2014)</a:t>
            </a:r>
            <a:endParaRPr lang="it-IT" altLang="it-IT" sz="1400" i="1" dirty="0">
              <a:latin typeface="Century Gothic" panose="020B0502020202020204" pitchFamily="34" charset="0"/>
              <a:cs typeface="Albany AMT" panose="020B0604020202020204" pitchFamily="34" charset="0"/>
            </a:endParaRPr>
          </a:p>
        </p:txBody>
      </p:sp>
      <p:sp>
        <p:nvSpPr>
          <p:cNvPr id="16" name="Rettangolo 15"/>
          <p:cNvSpPr>
            <a:spLocks noChangeArrowheads="1"/>
          </p:cNvSpPr>
          <p:nvPr/>
        </p:nvSpPr>
        <p:spPr bwMode="auto">
          <a:xfrm>
            <a:off x="5275857" y="6208504"/>
            <a:ext cx="3688631" cy="311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DB66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50771B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0771B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0771B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0771B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0771B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400" i="1" dirty="0" smtClean="0">
                <a:latin typeface="Century Gothic" panose="020B0502020202020204" pitchFamily="34" charset="0"/>
                <a:cs typeface="Albany AMT" panose="020B0604020202020204" pitchFamily="34" charset="0"/>
              </a:rPr>
              <a:t>(</a:t>
            </a:r>
            <a:r>
              <a:rPr lang="it-IT" altLang="it-IT" sz="1400" i="1" dirty="0" err="1" smtClean="0">
                <a:latin typeface="Century Gothic" panose="020B0502020202020204" pitchFamily="34" charset="0"/>
                <a:cs typeface="Albany AMT" panose="020B0604020202020204" pitchFamily="34" charset="0"/>
              </a:rPr>
              <a:t>Mazzamuto</a:t>
            </a:r>
            <a:r>
              <a:rPr lang="it-IT" altLang="it-IT" sz="1400" i="1" dirty="0" smtClean="0">
                <a:latin typeface="Century Gothic" panose="020B0502020202020204" pitchFamily="34" charset="0"/>
                <a:cs typeface="Albany AMT" panose="020B0604020202020204" pitchFamily="34" charset="0"/>
              </a:rPr>
              <a:t> </a:t>
            </a:r>
            <a:r>
              <a:rPr lang="it-IT" altLang="it-IT" sz="1400" i="1" dirty="0">
                <a:latin typeface="Century Gothic" panose="020B0502020202020204" pitchFamily="34" charset="0"/>
                <a:cs typeface="Albany AMT" panose="020B0604020202020204" pitchFamily="34" charset="0"/>
              </a:rPr>
              <a:t>et al., </a:t>
            </a:r>
            <a:r>
              <a:rPr lang="it-IT" altLang="it-IT" sz="1400" i="1" dirty="0" err="1" smtClean="0">
                <a:latin typeface="Century Gothic" panose="020B0502020202020204" pitchFamily="34" charset="0"/>
                <a:cs typeface="Albany AMT" panose="020B0604020202020204" pitchFamily="34" charset="0"/>
              </a:rPr>
              <a:t>Ann</a:t>
            </a:r>
            <a:r>
              <a:rPr lang="it-IT" altLang="it-IT" sz="1400" i="1" dirty="0" smtClean="0">
                <a:latin typeface="Century Gothic" panose="020B0502020202020204" pitchFamily="34" charset="0"/>
                <a:cs typeface="Albany AMT" panose="020B0604020202020204" pitchFamily="34" charset="0"/>
              </a:rPr>
              <a:t> </a:t>
            </a:r>
            <a:r>
              <a:rPr lang="it-IT" altLang="it-IT" sz="1400" i="1" dirty="0" err="1" smtClean="0">
                <a:latin typeface="Century Gothic" panose="020B0502020202020204" pitchFamily="34" charset="0"/>
                <a:cs typeface="Albany AMT" panose="020B0604020202020204" pitchFamily="34" charset="0"/>
              </a:rPr>
              <a:t>Zool</a:t>
            </a:r>
            <a:r>
              <a:rPr lang="it-IT" altLang="it-IT" sz="1400" i="1" dirty="0" smtClean="0">
                <a:latin typeface="Century Gothic" panose="020B0502020202020204" pitchFamily="34" charset="0"/>
                <a:cs typeface="Albany AMT" panose="020B0604020202020204" pitchFamily="34" charset="0"/>
              </a:rPr>
              <a:t> </a:t>
            </a:r>
            <a:r>
              <a:rPr lang="it-IT" altLang="it-IT" sz="1400" i="1" dirty="0" err="1" smtClean="0">
                <a:latin typeface="Century Gothic" panose="020B0502020202020204" pitchFamily="34" charset="0"/>
                <a:cs typeface="Albany AMT" panose="020B0604020202020204" pitchFamily="34" charset="0"/>
              </a:rPr>
              <a:t>Fenn</a:t>
            </a:r>
            <a:r>
              <a:rPr lang="it-IT" altLang="it-IT" sz="1400" i="1" dirty="0" smtClean="0">
                <a:latin typeface="Century Gothic" panose="020B0502020202020204" pitchFamily="34" charset="0"/>
                <a:cs typeface="Albany AMT" panose="020B0604020202020204" pitchFamily="34" charset="0"/>
              </a:rPr>
              <a:t> 2016)</a:t>
            </a:r>
            <a:endParaRPr lang="it-IT" altLang="it-IT" sz="1400" i="1" dirty="0">
              <a:latin typeface="Century Gothic" panose="020B0502020202020204" pitchFamily="34" charset="0"/>
              <a:cs typeface="Albany AMT" panose="020B0604020202020204" pitchFamily="34" charset="0"/>
            </a:endParaRPr>
          </a:p>
        </p:txBody>
      </p:sp>
      <p:pic>
        <p:nvPicPr>
          <p:cNvPr id="8194" name="Picture 2" descr="Risultati immagini per alien face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852176" y="1875267"/>
            <a:ext cx="233144" cy="315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Risultati immagini per alien face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853444" y="2236833"/>
            <a:ext cx="233144" cy="315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Risultati immagini per alien face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2288337" y="5877025"/>
            <a:ext cx="233144" cy="315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Connettore 1 19"/>
          <p:cNvCxnSpPr/>
          <p:nvPr/>
        </p:nvCxnSpPr>
        <p:spPr bwMode="auto">
          <a:xfrm>
            <a:off x="1202614" y="2132856"/>
            <a:ext cx="2232248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Connettore 1 22"/>
          <p:cNvCxnSpPr/>
          <p:nvPr/>
        </p:nvCxnSpPr>
        <p:spPr bwMode="auto">
          <a:xfrm>
            <a:off x="1202614" y="2507886"/>
            <a:ext cx="2736304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Connettore 1 27"/>
          <p:cNvCxnSpPr/>
          <p:nvPr/>
        </p:nvCxnSpPr>
        <p:spPr bwMode="auto">
          <a:xfrm>
            <a:off x="2627222" y="6122324"/>
            <a:ext cx="2736304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Connettore 1 28"/>
          <p:cNvCxnSpPr/>
          <p:nvPr/>
        </p:nvCxnSpPr>
        <p:spPr bwMode="auto">
          <a:xfrm>
            <a:off x="1229652" y="3240014"/>
            <a:ext cx="1872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Connettore 1 31"/>
          <p:cNvCxnSpPr/>
          <p:nvPr/>
        </p:nvCxnSpPr>
        <p:spPr bwMode="auto">
          <a:xfrm>
            <a:off x="2670020" y="5388206"/>
            <a:ext cx="1872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xmlns="" val="3356525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15" grpId="0"/>
      <p:bldP spid="16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ema di Office">
      <a:majorFont>
        <a:latin typeface="Trebuchet MS"/>
        <a:ea typeface="ＭＳ Ｐゴシック"/>
        <a:cs typeface="ＭＳ Ｐゴシック"/>
      </a:majorFont>
      <a:minorFont>
        <a:latin typeface="Trebuchet MS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  <a:ea typeface="ＭＳ Ｐゴシック" pitchFamily="-105" charset="-128"/>
            <a:cs typeface="ＭＳ Ｐゴシック" pitchFamily="-105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  <a:ea typeface="ＭＳ Ｐゴシック" pitchFamily="-105" charset="-128"/>
            <a:cs typeface="ＭＳ Ｐゴシック" pitchFamily="-105" charset="-128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Ateneo</Template>
  <TotalTime>1898</TotalTime>
  <Words>937</Words>
  <Application>Microsoft Office PowerPoint</Application>
  <PresentationFormat>Presentazione su schermo (4:3)</PresentationFormat>
  <Paragraphs>221</Paragraphs>
  <Slides>21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Titoli diapositive</vt:lpstr>
      </vt:variant>
      <vt:variant>
        <vt:i4>21</vt:i4>
      </vt:variant>
    </vt:vector>
  </HeadingPairs>
  <TitlesOfParts>
    <vt:vector size="23" baseType="lpstr">
      <vt:lpstr>Tema di Office</vt:lpstr>
      <vt:lpstr>1_Tema di Office</vt:lpstr>
      <vt:lpstr>Diapositiva 1</vt:lpstr>
      <vt:lpstr>Alien species &amp; parasites</vt:lpstr>
      <vt:lpstr>Alien species &amp; parasites</vt:lpstr>
      <vt:lpstr>Alien squirrels &amp; parasites</vt:lpstr>
      <vt:lpstr>Squirrelpoxvirus in Italy? </vt:lpstr>
      <vt:lpstr>Alien squirrels &amp; parasites</vt:lpstr>
      <vt:lpstr>Alien squirrels &amp; parasites</vt:lpstr>
      <vt:lpstr>Alien squirrels &amp; parasites</vt:lpstr>
      <vt:lpstr>Endoparasites – Helminths</vt:lpstr>
      <vt:lpstr>Endoparasites – Helminths</vt:lpstr>
      <vt:lpstr>Endoparasites – Helminths </vt:lpstr>
      <vt:lpstr>Endoparasites – Helminths </vt:lpstr>
      <vt:lpstr>Endoparasites – Helminths </vt:lpstr>
      <vt:lpstr>Endoparasites – Coccidia</vt:lpstr>
      <vt:lpstr>Endoparasites – Cryptosporidium</vt:lpstr>
      <vt:lpstr>Ectoparasites</vt:lpstr>
      <vt:lpstr>Ectoparasites</vt:lpstr>
      <vt:lpstr>Ectoparasites</vt:lpstr>
      <vt:lpstr>Ectoparasites</vt:lpstr>
      <vt:lpstr>Conclusions &amp; future perspectives </vt:lpstr>
      <vt:lpstr>Diapositiva 21</vt:lpstr>
    </vt:vector>
  </TitlesOfParts>
  <Manager/>
  <Company/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subject/>
  <dc:creator>Claudia</dc:creator>
  <cp:keywords/>
  <dc:description/>
  <cp:lastModifiedBy>Claudia</cp:lastModifiedBy>
  <cp:revision>154</cp:revision>
  <dcterms:created xsi:type="dcterms:W3CDTF">2018-04-03T09:22:32Z</dcterms:created>
  <dcterms:modified xsi:type="dcterms:W3CDTF">2018-04-12T10:28:26Z</dcterms:modified>
  <cp:category/>
</cp:coreProperties>
</file>