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97" r:id="rId2"/>
    <p:sldId id="399" r:id="rId3"/>
    <p:sldId id="422" r:id="rId4"/>
    <p:sldId id="454" r:id="rId5"/>
    <p:sldId id="455" r:id="rId6"/>
    <p:sldId id="432" r:id="rId7"/>
    <p:sldId id="433" r:id="rId8"/>
    <p:sldId id="438" r:id="rId9"/>
    <p:sldId id="440" r:id="rId10"/>
    <p:sldId id="412" r:id="rId11"/>
    <p:sldId id="442" r:id="rId12"/>
    <p:sldId id="444" r:id="rId13"/>
    <p:sldId id="459" r:id="rId14"/>
    <p:sldId id="460" r:id="rId15"/>
    <p:sldId id="425" r:id="rId16"/>
    <p:sldId id="420" r:id="rId17"/>
    <p:sldId id="427" r:id="rId18"/>
    <p:sldId id="458" r:id="rId19"/>
    <p:sldId id="418" r:id="rId20"/>
    <p:sldId id="449" r:id="rId21"/>
    <p:sldId id="452" r:id="rId22"/>
    <p:sldId id="410" r:id="rId23"/>
    <p:sldId id="419" r:id="rId24"/>
  </p:sldIdLst>
  <p:sldSz cx="9906000" cy="6858000" type="A4"/>
  <p:notesSz cx="9926638" cy="6797675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pos="1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0000"/>
    <a:srgbClr val="FF5050"/>
    <a:srgbClr val="66FF66"/>
    <a:srgbClr val="005A9E"/>
    <a:srgbClr val="000099"/>
    <a:srgbClr val="009900"/>
    <a:srgbClr val="EAEAEA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5" autoAdjust="0"/>
    <p:restoredTop sz="86528" autoAdjust="0"/>
  </p:normalViewPr>
  <p:slideViewPr>
    <p:cSldViewPr>
      <p:cViewPr varScale="1">
        <p:scale>
          <a:sx n="130" d="100"/>
          <a:sy n="130" d="100"/>
        </p:scale>
        <p:origin x="662" y="79"/>
      </p:cViewPr>
      <p:guideLst>
        <p:guide orient="horz" pos="754"/>
        <p:guide pos="1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29"/>
    </p:cViewPr>
  </p:sorterViewPr>
  <p:notesViewPr>
    <p:cSldViewPr>
      <p:cViewPr varScale="1">
        <p:scale>
          <a:sx n="52" d="100"/>
          <a:sy n="52" d="100"/>
        </p:scale>
        <p:origin x="-1884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99923" cy="3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t" anchorCtr="0" compatLnSpc="1">
            <a:prstTxWarp prst="textNoShape">
              <a:avLst/>
            </a:prstTxWarp>
          </a:bodyPr>
          <a:lstStyle>
            <a:lvl1pPr algn="l" defTabSz="92215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401" y="1"/>
            <a:ext cx="4299921" cy="3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t" anchorCtr="0" compatLnSpc="1">
            <a:prstTxWarp prst="textNoShape">
              <a:avLst/>
            </a:prstTxWarp>
          </a:bodyPr>
          <a:lstStyle>
            <a:lvl1pPr algn="r" defTabSz="92215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78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847"/>
            <a:ext cx="4299923" cy="3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b" anchorCtr="0" compatLnSpc="1">
            <a:prstTxWarp prst="textNoShape">
              <a:avLst/>
            </a:prstTxWarp>
          </a:bodyPr>
          <a:lstStyle>
            <a:lvl1pPr algn="l" defTabSz="92215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78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401" y="6457847"/>
            <a:ext cx="4299921" cy="3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b" anchorCtr="0" compatLnSpc="1">
            <a:prstTxWarp prst="textNoShape">
              <a:avLst/>
            </a:prstTxWarp>
          </a:bodyPr>
          <a:lstStyle>
            <a:lvl1pPr algn="r" defTabSz="922153">
              <a:defRPr sz="1200">
                <a:latin typeface="Arial" charset="0"/>
              </a:defRPr>
            </a:lvl1pPr>
          </a:lstStyle>
          <a:p>
            <a:pPr>
              <a:defRPr/>
            </a:pPr>
            <a:fld id="{3416E8F8-78C9-47F0-8FA3-EDA99ACFEB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87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99923" cy="3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t" anchorCtr="0" compatLnSpc="1">
            <a:prstTxWarp prst="textNoShape">
              <a:avLst/>
            </a:prstTxWarp>
          </a:bodyPr>
          <a:lstStyle>
            <a:lvl1pPr algn="l" defTabSz="92215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401" y="1"/>
            <a:ext cx="4299921" cy="3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t" anchorCtr="0" compatLnSpc="1">
            <a:prstTxWarp prst="textNoShape">
              <a:avLst/>
            </a:prstTxWarp>
          </a:bodyPr>
          <a:lstStyle>
            <a:lvl1pPr algn="r" defTabSz="92215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11175"/>
            <a:ext cx="36814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360" y="3228923"/>
            <a:ext cx="7939920" cy="3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847"/>
            <a:ext cx="4299923" cy="3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b" anchorCtr="0" compatLnSpc="1">
            <a:prstTxWarp prst="textNoShape">
              <a:avLst/>
            </a:prstTxWarp>
          </a:bodyPr>
          <a:lstStyle>
            <a:lvl1pPr algn="l" defTabSz="92215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401" y="6457847"/>
            <a:ext cx="4299921" cy="3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9" tIns="46095" rIns="92189" bIns="46095" numCol="1" anchor="b" anchorCtr="0" compatLnSpc="1">
            <a:prstTxWarp prst="textNoShape">
              <a:avLst/>
            </a:prstTxWarp>
          </a:bodyPr>
          <a:lstStyle>
            <a:lvl1pPr algn="r" defTabSz="922153">
              <a:defRPr sz="1200">
                <a:latin typeface="Arial" charset="0"/>
              </a:defRPr>
            </a:lvl1pPr>
          </a:lstStyle>
          <a:p>
            <a:pPr>
              <a:defRPr/>
            </a:pPr>
            <a:fld id="{FD437C97-8CA6-4771-A743-9AB4774F88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276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BA6C11-7A35-4992-B913-644A62CBEB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AA309A6D-C09C-4548-B29A-6CF363A7E532}" type="datetimeFigureOut">
              <a:rPr lang="fr-FR" smtClean="0"/>
              <a:t>18/10/2018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769100" y="6117299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78137" y="6078752"/>
            <a:ext cx="23114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27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156-F6B4-49B8-824D-01AF3E92C717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868-58FF-4C80-9AAA-CCF3D739D51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91505" y="1309689"/>
            <a:ext cx="9310092" cy="44403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1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156-F6B4-49B8-824D-01AF3E92C717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868-58FF-4C80-9AAA-CCF3D739D51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91505" y="1309689"/>
            <a:ext cx="9310092" cy="44403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156-F6B4-49B8-824D-01AF3E92C717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868-58FF-4C80-9AAA-CCF3D739D51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91505" y="1309689"/>
            <a:ext cx="9310092" cy="44403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10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156-F6B4-49B8-824D-01AF3E92C717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868-58FF-4C80-9AAA-CCF3D739D51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91505" y="1309689"/>
            <a:ext cx="9310092" cy="44403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48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156-F6B4-49B8-824D-01AF3E92C717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868-58FF-4C80-9AAA-CCF3D739D51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91505" y="1309689"/>
            <a:ext cx="9310092" cy="44403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8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156-F6B4-49B8-824D-01AF3E92C717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868-58FF-4C80-9AAA-CCF3D739D51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91505" y="1309689"/>
            <a:ext cx="9310092" cy="44403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71132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71132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FB76A27C-6C93-466F-8B61-28785326DA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536507A4-21A7-4C6F-8E41-6C0077FB75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C59A6574-469D-4F75-B914-0E9A9EF5B3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6AAFD250-9E61-4A1B-989F-EC6D15F8B9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1"/>
          </p:nvPr>
        </p:nvSpPr>
        <p:spPr>
          <a:xfrm>
            <a:off x="194337" y="6308725"/>
            <a:ext cx="2497138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1FDEFA1C-230C-4D20-9B2D-24456D6A1C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6C0BA60C-9E8F-46D8-8AA5-E99AC10AD0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35306D6E-8E51-4091-8974-C1BA1A0B10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96265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21450" cy="596265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D8F89FDC-397E-41B7-84BB-0D0D2EE525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71132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7529" y="655320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40000"/>
              </a:lnSpc>
              <a:defRPr sz="12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509F9D08-28C9-49F8-9613-FE61D043CC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  <a:p>
            <a:pPr>
              <a:defRPr/>
            </a:pPr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9" r:id="rId10"/>
    <p:sldLayoutId id="2147483946" r:id="rId11"/>
    <p:sldLayoutId id="2147483947" r:id="rId12"/>
    <p:sldLayoutId id="2147483951" r:id="rId13"/>
    <p:sldLayoutId id="2147483953" r:id="rId14"/>
    <p:sldLayoutId id="2147483955" r:id="rId15"/>
    <p:sldLayoutId id="2147483957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6587" t="16354" r="42441" b="4348"/>
          <a:stretch/>
        </p:blipFill>
        <p:spPr>
          <a:xfrm>
            <a:off x="27776" y="1124744"/>
            <a:ext cx="9878224" cy="5050856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4160912" y="3707062"/>
            <a:ext cx="1836032" cy="12047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488504" y="1484784"/>
            <a:ext cx="86409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Dal </a:t>
            </a:r>
            <a:r>
              <a:rPr lang="it-IT" sz="3200" dirty="0">
                <a:solidFill>
                  <a:schemeClr val="bg1"/>
                </a:solidFill>
              </a:rPr>
              <a:t>controllo a campione al monitoraggio agro-ambientale massivo dei sussidi in </a:t>
            </a:r>
            <a:r>
              <a:rPr lang="it-IT" sz="3200" dirty="0" smtClean="0">
                <a:solidFill>
                  <a:schemeClr val="bg1"/>
                </a:solidFill>
              </a:rPr>
              <a:t>agricoltura: </a:t>
            </a:r>
          </a:p>
          <a:p>
            <a:r>
              <a:rPr lang="it-IT" sz="3200" dirty="0" smtClean="0">
                <a:solidFill>
                  <a:schemeClr val="bg1"/>
                </a:solidFill>
              </a:rPr>
              <a:t>Il </a:t>
            </a:r>
            <a:r>
              <a:rPr lang="it-IT" sz="3200" dirty="0">
                <a:solidFill>
                  <a:schemeClr val="bg1"/>
                </a:solidFill>
              </a:rPr>
              <a:t>successo in Area Test </a:t>
            </a:r>
            <a:endParaRPr lang="it-IT" sz="3200" dirty="0" smtClean="0">
              <a:solidFill>
                <a:schemeClr val="bg1"/>
              </a:solidFill>
            </a:endParaRPr>
          </a:p>
          <a:p>
            <a:r>
              <a:rPr lang="it-IT" sz="3200" dirty="0" smtClean="0">
                <a:solidFill>
                  <a:schemeClr val="bg1"/>
                </a:solidFill>
              </a:rPr>
              <a:t>del </a:t>
            </a:r>
            <a:r>
              <a:rPr lang="it-IT" sz="3200" dirty="0">
                <a:solidFill>
                  <a:schemeClr val="bg1"/>
                </a:solidFill>
              </a:rPr>
              <a:t>programma </a:t>
            </a:r>
            <a:r>
              <a:rPr lang="it-IT" sz="3200" dirty="0" err="1" smtClean="0">
                <a:solidFill>
                  <a:schemeClr val="bg1"/>
                </a:solidFill>
              </a:rPr>
              <a:t>Copernicus</a:t>
            </a:r>
            <a:endParaRPr lang="it-IT" sz="3200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748930" y="5065966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Silvia Lorenzini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Direttore AGEA Coordinamento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63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" y="1251841"/>
            <a:ext cx="2544018" cy="2936840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7256" y="1408703"/>
            <a:ext cx="2347506" cy="168502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291290" y="1733496"/>
            <a:ext cx="324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Serie </a:t>
            </a:r>
            <a:r>
              <a:rPr lang="it-IT" dirty="0" err="1" smtClean="0"/>
              <a:t>Sentinel</a:t>
            </a:r>
            <a:r>
              <a:rPr lang="it-IT" dirty="0" smtClean="0"/>
              <a:t> ogni 5 giorni, </a:t>
            </a:r>
          </a:p>
          <a:p>
            <a:r>
              <a:rPr lang="it-IT" dirty="0" smtClean="0"/>
              <a:t>anche parzialmente nuvolose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584848" y="1082564"/>
            <a:ext cx="6136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Gli indici estratti (ad es NDVI) vengono mediati per appezzamento</a:t>
            </a:r>
            <a:endParaRPr lang="it-IT" sz="16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506" y="3237023"/>
            <a:ext cx="6861688" cy="309207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152316" y="4140562"/>
            <a:ext cx="3424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Individuazione</a:t>
            </a:r>
            <a:r>
              <a:rPr lang="en-GB" sz="1600" dirty="0" smtClean="0"/>
              <a:t> </a:t>
            </a:r>
            <a:r>
              <a:rPr lang="en-GB" sz="1600" dirty="0" err="1" smtClean="0"/>
              <a:t>dei</a:t>
            </a:r>
            <a:r>
              <a:rPr lang="en-GB" sz="1600" dirty="0" smtClean="0"/>
              <a:t> markers </a:t>
            </a:r>
          </a:p>
          <a:p>
            <a:r>
              <a:rPr lang="en-GB" sz="1600" dirty="0" smtClean="0"/>
              <a:t>(</a:t>
            </a:r>
            <a:r>
              <a:rPr lang="en-GB" sz="1600" dirty="0" err="1" smtClean="0"/>
              <a:t>es</a:t>
            </a:r>
            <a:r>
              <a:rPr lang="en-GB" sz="1600" dirty="0" smtClean="0"/>
              <a:t>. </a:t>
            </a:r>
            <a:r>
              <a:rPr lang="en-GB" sz="1600" dirty="0" err="1" smtClean="0"/>
              <a:t>classi</a:t>
            </a:r>
            <a:r>
              <a:rPr lang="en-GB" sz="1600" dirty="0" smtClean="0"/>
              <a:t> di </a:t>
            </a:r>
            <a:r>
              <a:rPr lang="en-GB" sz="1600" dirty="0" err="1" smtClean="0"/>
              <a:t>soglie</a:t>
            </a:r>
            <a:r>
              <a:rPr lang="en-GB" sz="1600" dirty="0" smtClean="0"/>
              <a:t> NDVI) </a:t>
            </a:r>
          </a:p>
          <a:p>
            <a:r>
              <a:rPr lang="en-GB" sz="1600" dirty="0" smtClean="0"/>
              <a:t>per lo scenario </a:t>
            </a:r>
            <a:r>
              <a:rPr lang="en-GB" sz="1600" dirty="0" err="1" smtClean="0"/>
              <a:t>temporale</a:t>
            </a:r>
            <a:r>
              <a:rPr lang="en-GB" sz="1600" dirty="0" smtClean="0"/>
              <a:t> </a:t>
            </a:r>
            <a:r>
              <a:rPr lang="en-GB" sz="1600" dirty="0" err="1" smtClean="0"/>
              <a:t>ricercato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Ogni</a:t>
            </a:r>
            <a:r>
              <a:rPr lang="en-GB" sz="1600" dirty="0" smtClean="0"/>
              <a:t> </a:t>
            </a:r>
            <a:r>
              <a:rPr lang="en-GB" sz="1600" dirty="0" err="1" smtClean="0"/>
              <a:t>indice</a:t>
            </a:r>
            <a:r>
              <a:rPr lang="en-GB" sz="1600" dirty="0" smtClean="0"/>
              <a:t> </a:t>
            </a:r>
            <a:r>
              <a:rPr lang="en-GB" sz="1600" dirty="0" err="1" smtClean="0"/>
              <a:t>multitemporale</a:t>
            </a:r>
            <a:r>
              <a:rPr lang="en-GB" sz="1600" dirty="0" smtClean="0"/>
              <a:t> </a:t>
            </a:r>
          </a:p>
          <a:p>
            <a:r>
              <a:rPr lang="en-GB" sz="1600" dirty="0" err="1" smtClean="0"/>
              <a:t>associato</a:t>
            </a:r>
            <a:r>
              <a:rPr lang="en-GB" sz="1600" dirty="0" smtClean="0"/>
              <a:t> </a:t>
            </a:r>
            <a:r>
              <a:rPr lang="en-GB" sz="1600" dirty="0" err="1" smtClean="0"/>
              <a:t>automaticamente</a:t>
            </a:r>
            <a:endParaRPr lang="en-GB" sz="1600" dirty="0" smtClean="0"/>
          </a:p>
          <a:p>
            <a:r>
              <a:rPr lang="en-GB" sz="1600" dirty="0" smtClean="0"/>
              <a:t> ad </a:t>
            </a:r>
            <a:r>
              <a:rPr lang="en-GB" sz="1600" dirty="0" err="1" smtClean="0"/>
              <a:t>una</a:t>
            </a:r>
            <a:r>
              <a:rPr lang="en-GB" sz="1600" dirty="0" smtClean="0"/>
              <a:t> </a:t>
            </a:r>
            <a:r>
              <a:rPr lang="en-GB" sz="1600" dirty="0" err="1" smtClean="0"/>
              <a:t>parcella</a:t>
            </a:r>
            <a:r>
              <a:rPr lang="en-GB" sz="1600" dirty="0" smtClean="0"/>
              <a:t> </a:t>
            </a:r>
          </a:p>
          <a:p>
            <a:r>
              <a:rPr lang="en-GB" sz="1600" dirty="0" smtClean="0"/>
              <a:t>Cumulate 10-20 gg per </a:t>
            </a:r>
            <a:r>
              <a:rPr lang="en-GB" sz="1600" dirty="0" err="1" smtClean="0"/>
              <a:t>estrarre</a:t>
            </a:r>
            <a:r>
              <a:rPr lang="en-GB" sz="1600" dirty="0" smtClean="0"/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4528" y="553487"/>
            <a:ext cx="928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 smtClean="0"/>
              <a:t>Il </a:t>
            </a:r>
            <a:r>
              <a:rPr lang="fr-BE" sz="2400" dirty="0" err="1" smtClean="0"/>
              <a:t>processo</a:t>
            </a:r>
            <a:r>
              <a:rPr lang="fr-BE" sz="2400" dirty="0" smtClean="0"/>
              <a:t> automatico per il </a:t>
            </a:r>
            <a:r>
              <a:rPr lang="fr-BE" sz="2400" dirty="0" err="1" smtClean="0"/>
              <a:t>monitoraggio</a:t>
            </a:r>
            <a:r>
              <a:rPr lang="fr-BE" sz="2400" dirty="0" smtClean="0"/>
              <a:t> di parcelle </a:t>
            </a:r>
            <a:r>
              <a:rPr lang="fr-BE" sz="2400" dirty="0" err="1" smtClean="0"/>
              <a:t>ed</a:t>
            </a:r>
            <a:r>
              <a:rPr lang="fr-BE" sz="2400" dirty="0" smtClean="0"/>
              <a:t> </a:t>
            </a:r>
            <a:r>
              <a:rPr lang="fr-BE" sz="2400" dirty="0" err="1" smtClean="0"/>
              <a:t>aziende</a:t>
            </a:r>
            <a:r>
              <a:rPr lang="fr-BE" sz="2400" dirty="0" smtClean="0"/>
              <a:t> </a:t>
            </a:r>
            <a:endParaRPr lang="en-GB" sz="2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56" y="5096001"/>
            <a:ext cx="819383" cy="1376392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 bwMode="auto">
          <a:xfrm>
            <a:off x="2356016" y="6131020"/>
            <a:ext cx="933518" cy="39616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655697" y="3627761"/>
            <a:ext cx="5949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Righe</a:t>
            </a:r>
            <a:r>
              <a:rPr lang="en-GB" b="1" dirty="0" smtClean="0"/>
              <a:t> = </a:t>
            </a:r>
            <a:r>
              <a:rPr lang="en-GB" b="1" dirty="0" err="1" smtClean="0"/>
              <a:t>parcelle</a:t>
            </a:r>
            <a:r>
              <a:rPr lang="en-GB" b="1" dirty="0" smtClean="0"/>
              <a:t> /</a:t>
            </a:r>
            <a:r>
              <a:rPr lang="en-GB" b="1" dirty="0" err="1" smtClean="0"/>
              <a:t>appezzamenti</a:t>
            </a:r>
            <a:endParaRPr lang="en-GB" b="1" dirty="0" smtClean="0"/>
          </a:p>
          <a:p>
            <a:r>
              <a:rPr lang="en-GB" b="1" dirty="0" err="1" smtClean="0"/>
              <a:t>Colonne</a:t>
            </a:r>
            <a:r>
              <a:rPr lang="en-GB" b="1" dirty="0"/>
              <a:t> </a:t>
            </a:r>
            <a:r>
              <a:rPr lang="en-GB" b="1" dirty="0" smtClean="0"/>
              <a:t>= </a:t>
            </a:r>
            <a:r>
              <a:rPr lang="en-GB" b="1" dirty="0" err="1" smtClean="0"/>
              <a:t>valore</a:t>
            </a:r>
            <a:r>
              <a:rPr lang="en-GB" b="1" dirty="0" smtClean="0"/>
              <a:t> </a:t>
            </a:r>
            <a:r>
              <a:rPr lang="en-GB" b="1" dirty="0" err="1" smtClean="0"/>
              <a:t>indice</a:t>
            </a:r>
            <a:r>
              <a:rPr lang="en-GB" b="1" dirty="0" smtClean="0"/>
              <a:t> per </a:t>
            </a:r>
            <a:r>
              <a:rPr lang="en-GB" b="1" dirty="0" err="1" smtClean="0"/>
              <a:t>ogni</a:t>
            </a:r>
            <a:r>
              <a:rPr lang="en-GB" b="1" dirty="0" smtClean="0"/>
              <a:t> </a:t>
            </a:r>
            <a:r>
              <a:rPr lang="en-GB" b="1" dirty="0" err="1" smtClean="0"/>
              <a:t>passaggio</a:t>
            </a:r>
            <a:r>
              <a:rPr lang="en-GB" b="1" dirty="0" smtClean="0"/>
              <a:t> satellite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880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76994" y="1322515"/>
            <a:ext cx="9738670" cy="23057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6273" y="498962"/>
            <a:ext cx="9309740" cy="637141"/>
          </a:xfrm>
        </p:spPr>
        <p:txBody>
          <a:bodyPr>
            <a:normAutofit/>
          </a:bodyPr>
          <a:lstStyle/>
          <a:p>
            <a:r>
              <a:rPr lang="it-IT" sz="2400" dirty="0"/>
              <a:t>Colture autunno vernine: esempio risultati </a:t>
            </a:r>
            <a:r>
              <a:rPr lang="it-IT" sz="2400" dirty="0" smtClean="0"/>
              <a:t>per marker: </a:t>
            </a:r>
            <a:r>
              <a:rPr lang="it-IT" sz="2400" dirty="0"/>
              <a:t>aratura</a:t>
            </a:r>
            <a:endParaRPr lang="en-US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924" y="1811577"/>
            <a:ext cx="1796031" cy="174006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307" y="1881069"/>
            <a:ext cx="1325506" cy="14960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583" y="1880887"/>
            <a:ext cx="1195244" cy="14962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1724" y="1881069"/>
            <a:ext cx="1198815" cy="149603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3" y="1929722"/>
            <a:ext cx="3179612" cy="118246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904" y="4381844"/>
            <a:ext cx="2541432" cy="142891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8" y="4168372"/>
            <a:ext cx="2389488" cy="204544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957" y="4265668"/>
            <a:ext cx="826528" cy="185085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6447592" y="4121652"/>
            <a:ext cx="1234652" cy="555363"/>
          </a:xfrm>
          <a:prstGeom prst="rect">
            <a:avLst/>
          </a:prstGeom>
          <a:solidFill>
            <a:srgbClr val="6EA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94" b="1" dirty="0"/>
              <a:t>ID 123244521</a:t>
            </a:r>
          </a:p>
          <a:p>
            <a:pPr algn="ctr"/>
            <a:r>
              <a:rPr lang="it-IT" sz="894" b="1" dirty="0"/>
              <a:t>CROP </a:t>
            </a:r>
            <a:r>
              <a:rPr lang="it-IT" sz="894" b="1" dirty="0" err="1"/>
              <a:t>declared</a:t>
            </a:r>
            <a:r>
              <a:rPr lang="it-IT" sz="894" b="1" dirty="0"/>
              <a:t>: WHEAT</a:t>
            </a:r>
          </a:p>
          <a:p>
            <a:pPr algn="ctr"/>
            <a:r>
              <a:rPr lang="it-IT" sz="894" b="1" dirty="0"/>
              <a:t>DATE: 25/10/17</a:t>
            </a:r>
            <a:endParaRPr lang="en-US" sz="894" b="1" dirty="0"/>
          </a:p>
        </p:txBody>
      </p:sp>
      <p:cxnSp>
        <p:nvCxnSpPr>
          <p:cNvPr id="20" name="Connettore 2 19"/>
          <p:cNvCxnSpPr>
            <a:stCxn id="18" idx="1"/>
          </p:cNvCxnSpPr>
          <p:nvPr/>
        </p:nvCxnSpPr>
        <p:spPr>
          <a:xfrm flipH="1">
            <a:off x="5837968" y="4399334"/>
            <a:ext cx="609624" cy="605003"/>
          </a:xfrm>
          <a:prstGeom prst="straightConnector1">
            <a:avLst/>
          </a:prstGeom>
          <a:ln w="38100">
            <a:solidFill>
              <a:srgbClr val="6EAA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6447593" y="4957481"/>
            <a:ext cx="1175163" cy="474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94" b="1" dirty="0"/>
              <a:t>ID 338843694 CROP </a:t>
            </a:r>
            <a:r>
              <a:rPr lang="it-IT" sz="894" b="1" dirty="0" err="1"/>
              <a:t>declared</a:t>
            </a:r>
            <a:r>
              <a:rPr lang="it-IT" sz="894" b="1" dirty="0"/>
              <a:t>: WHEAT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16562" y="4102528"/>
            <a:ext cx="486842" cy="2052889"/>
          </a:xfrm>
          <a:prstGeom prst="rect">
            <a:avLst/>
          </a:prstGeom>
        </p:spPr>
      </p:pic>
      <p:cxnSp>
        <p:nvCxnSpPr>
          <p:cNvPr id="26" name="Connettore 2 25"/>
          <p:cNvCxnSpPr>
            <a:stCxn id="23" idx="3"/>
          </p:cNvCxnSpPr>
          <p:nvPr/>
        </p:nvCxnSpPr>
        <p:spPr>
          <a:xfrm flipV="1">
            <a:off x="7622756" y="5191098"/>
            <a:ext cx="884825" cy="354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24299" y="3461874"/>
            <a:ext cx="471369" cy="2052889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8934614" y="4677016"/>
            <a:ext cx="951814" cy="3474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94" b="1" dirty="0"/>
              <a:t>DATE: 05/10/17</a:t>
            </a:r>
            <a:endParaRPr lang="en-US" sz="894" b="1" dirty="0"/>
          </a:p>
        </p:txBody>
      </p:sp>
      <p:sp>
        <p:nvSpPr>
          <p:cNvPr id="31" name="Rettangolo 30"/>
          <p:cNvSpPr/>
          <p:nvPr/>
        </p:nvSpPr>
        <p:spPr>
          <a:xfrm>
            <a:off x="8827013" y="3834066"/>
            <a:ext cx="951814" cy="413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94" b="1" dirty="0"/>
              <a:t>DATE: 25/10/17</a:t>
            </a:r>
            <a:endParaRPr lang="en-US" sz="894" b="1" dirty="0"/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14248" y="4793775"/>
            <a:ext cx="383506" cy="1955610"/>
          </a:xfrm>
          <a:prstGeom prst="rect">
            <a:avLst/>
          </a:prstGeom>
        </p:spPr>
      </p:pic>
      <p:sp>
        <p:nvSpPr>
          <p:cNvPr id="35" name="Rettangolo 34"/>
          <p:cNvSpPr/>
          <p:nvPr/>
        </p:nvSpPr>
        <p:spPr>
          <a:xfrm>
            <a:off x="8123072" y="5402077"/>
            <a:ext cx="860416" cy="345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94" b="1" dirty="0"/>
              <a:t>DATE: 06/08/17</a:t>
            </a:r>
            <a:endParaRPr lang="en-US" sz="894" b="1" dirty="0"/>
          </a:p>
        </p:txBody>
      </p:sp>
      <p:cxnSp>
        <p:nvCxnSpPr>
          <p:cNvPr id="36" name="Connettore 2 35"/>
          <p:cNvCxnSpPr/>
          <p:nvPr/>
        </p:nvCxnSpPr>
        <p:spPr>
          <a:xfrm>
            <a:off x="7563588" y="5372395"/>
            <a:ext cx="59168" cy="43836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V="1">
            <a:off x="7411153" y="4464070"/>
            <a:ext cx="711919" cy="66677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80319" y="1322471"/>
            <a:ext cx="9738669" cy="3525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Statistiche appezzamenti</a:t>
            </a:r>
            <a:endParaRPr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169531" y="3861942"/>
            <a:ext cx="2488351" cy="23057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172856" y="3861898"/>
            <a:ext cx="2488351" cy="3525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AREA STATS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477888" y="386189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positivo</a:t>
            </a:r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947171" y="3839677"/>
            <a:ext cx="112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n</a:t>
            </a:r>
            <a:r>
              <a:rPr lang="en-GB" dirty="0" err="1" smtClean="0"/>
              <a:t>egativo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720036" y="3861899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Differenze</a:t>
            </a:r>
            <a:r>
              <a:rPr lang="en-GB" dirty="0" smtClean="0"/>
              <a:t> da </a:t>
            </a:r>
            <a:r>
              <a:rPr lang="en-GB" dirty="0" err="1" smtClean="0"/>
              <a:t>indice</a:t>
            </a:r>
            <a:r>
              <a:rPr lang="en-GB" dirty="0" smtClean="0"/>
              <a:t> di </a:t>
            </a:r>
          </a:p>
          <a:p>
            <a:r>
              <a:rPr lang="en-GB" dirty="0" err="1" smtClean="0"/>
              <a:t>vegetazione</a:t>
            </a:r>
            <a:r>
              <a:rPr lang="en-GB" dirty="0" smtClean="0"/>
              <a:t> </a:t>
            </a:r>
            <a:r>
              <a:rPr lang="en-GB" dirty="0" err="1" smtClean="0"/>
              <a:t>normalizzato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520" y="461200"/>
            <a:ext cx="9601200" cy="637141"/>
          </a:xfrm>
        </p:spPr>
        <p:txBody>
          <a:bodyPr>
            <a:normAutofit/>
          </a:bodyPr>
          <a:lstStyle/>
          <a:p>
            <a:r>
              <a:rPr lang="en-US" sz="2400" dirty="0" err="1"/>
              <a:t>Colture</a:t>
            </a:r>
            <a:r>
              <a:rPr lang="en-US" sz="2400" dirty="0"/>
              <a:t> </a:t>
            </a:r>
            <a:r>
              <a:rPr lang="en-US" sz="2400" dirty="0" err="1"/>
              <a:t>autunno</a:t>
            </a:r>
            <a:r>
              <a:rPr lang="en-US" sz="2400" dirty="0"/>
              <a:t> </a:t>
            </a:r>
            <a:r>
              <a:rPr lang="en-US" sz="2400" dirty="0" err="1"/>
              <a:t>vernine</a:t>
            </a:r>
            <a:r>
              <a:rPr lang="en-US" sz="2400" dirty="0"/>
              <a:t>: </a:t>
            </a:r>
            <a:r>
              <a:rPr lang="en-US" sz="2400" dirty="0" err="1" smtClean="0"/>
              <a:t>es</a:t>
            </a:r>
            <a:r>
              <a:rPr lang="en-US" sz="2400" dirty="0" smtClean="0"/>
              <a:t>. </a:t>
            </a:r>
            <a:r>
              <a:rPr lang="en-US" sz="2400" dirty="0" err="1" smtClean="0"/>
              <a:t>risultati</a:t>
            </a:r>
            <a:r>
              <a:rPr lang="en-US" sz="2400" dirty="0" smtClean="0"/>
              <a:t> </a:t>
            </a:r>
            <a:r>
              <a:rPr lang="en-US" sz="2400" dirty="0" err="1"/>
              <a:t>complessivi</a:t>
            </a:r>
            <a:r>
              <a:rPr lang="en-US" sz="2400" dirty="0"/>
              <a:t> </a:t>
            </a:r>
            <a:r>
              <a:rPr lang="en-US" sz="2400" dirty="0" smtClean="0"/>
              <a:t>Sentinel</a:t>
            </a:r>
            <a:endParaRPr lang="en-US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32096" y="1247452"/>
            <a:ext cx="518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Parcelle</a:t>
            </a:r>
            <a:r>
              <a:rPr lang="en-GB" dirty="0" smtClean="0"/>
              <a:t> schema </a:t>
            </a:r>
            <a:r>
              <a:rPr lang="en-GB" dirty="0" err="1" smtClean="0"/>
              <a:t>pagamento</a:t>
            </a:r>
            <a:r>
              <a:rPr lang="en-GB" dirty="0" smtClean="0"/>
              <a:t> di base&gt; 0,01 ha: </a:t>
            </a:r>
          </a:p>
          <a:p>
            <a:r>
              <a:rPr lang="en-GB" dirty="0" smtClean="0"/>
              <a:t> </a:t>
            </a:r>
            <a:r>
              <a:rPr lang="en-GB" b="1" dirty="0" smtClean="0"/>
              <a:t>SI per 99,2%</a:t>
            </a:r>
            <a:endParaRPr lang="en-GB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96" y="1874496"/>
            <a:ext cx="4991150" cy="7719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96" y="3010919"/>
            <a:ext cx="4991150" cy="300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22" y="1179397"/>
            <a:ext cx="2598746" cy="156201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22" y="2830201"/>
            <a:ext cx="2598746" cy="15620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491" y="4452346"/>
            <a:ext cx="2589576" cy="155857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822685" y="3765565"/>
            <a:ext cx="26725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 markers: </a:t>
            </a:r>
          </a:p>
          <a:p>
            <a:r>
              <a:rPr lang="en-GB" dirty="0" err="1" smtClean="0"/>
              <a:t>aratura-crescita-raccolta</a:t>
            </a:r>
            <a:endParaRPr lang="en-GB" dirty="0" smtClean="0"/>
          </a:p>
          <a:p>
            <a:r>
              <a:rPr lang="en-GB" dirty="0" smtClean="0"/>
              <a:t>Per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pagamento</a:t>
            </a:r>
            <a:r>
              <a:rPr lang="en-GB" dirty="0" smtClean="0"/>
              <a:t> </a:t>
            </a:r>
          </a:p>
          <a:p>
            <a:r>
              <a:rPr lang="en-GB" dirty="0" smtClean="0"/>
              <a:t>di base </a:t>
            </a:r>
            <a:r>
              <a:rPr lang="en-GB" dirty="0" err="1" smtClean="0"/>
              <a:t>basta</a:t>
            </a:r>
            <a:r>
              <a:rPr lang="en-GB" dirty="0" smtClean="0"/>
              <a:t> </a:t>
            </a:r>
          </a:p>
          <a:p>
            <a:r>
              <a:rPr lang="en-GB" dirty="0" smtClean="0"/>
              <a:t>1 marker </a:t>
            </a:r>
            <a:r>
              <a:rPr lang="en-GB" dirty="0" err="1" smtClean="0"/>
              <a:t>positivo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443653" y="3284984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Differenza</a:t>
            </a:r>
            <a:r>
              <a:rPr lang="en-GB" sz="1600" dirty="0" smtClean="0"/>
              <a:t> </a:t>
            </a:r>
          </a:p>
          <a:p>
            <a:r>
              <a:rPr lang="en-GB" sz="1600" dirty="0" smtClean="0"/>
              <a:t>per </a:t>
            </a:r>
            <a:r>
              <a:rPr lang="en-GB" sz="1600" dirty="0" err="1" smtClean="0"/>
              <a:t>classi</a:t>
            </a:r>
            <a:r>
              <a:rPr lang="en-GB" sz="1600" dirty="0" smtClean="0"/>
              <a:t> </a:t>
            </a:r>
          </a:p>
          <a:p>
            <a:r>
              <a:rPr lang="en-GB" sz="1600" dirty="0" smtClean="0"/>
              <a:t>di </a:t>
            </a:r>
            <a:r>
              <a:rPr lang="en-GB" sz="1600" dirty="0" err="1" smtClean="0"/>
              <a:t>superficie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067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344488" y="764704"/>
            <a:ext cx="9906000" cy="456750"/>
          </a:xfrm>
        </p:spPr>
        <p:txBody>
          <a:bodyPr>
            <a:noAutofit/>
          </a:bodyPr>
          <a:lstStyle/>
          <a:p>
            <a:r>
              <a:rPr lang="en-GB" sz="2000" dirty="0"/>
              <a:t>Prima </a:t>
            </a:r>
            <a:r>
              <a:rPr lang="en-GB" sz="2000" dirty="0" err="1"/>
              <a:t>simulazione</a:t>
            </a:r>
            <a:r>
              <a:rPr lang="en-GB" sz="2000" dirty="0"/>
              <a:t> </a:t>
            </a:r>
            <a:r>
              <a:rPr lang="en-GB" sz="2000" dirty="0" err="1"/>
              <a:t>degli</a:t>
            </a:r>
            <a:r>
              <a:rPr lang="en-GB" sz="2000" dirty="0"/>
              <a:t> </a:t>
            </a:r>
            <a:r>
              <a:rPr lang="en-GB" sz="2000" dirty="0" err="1" smtClean="0"/>
              <a:t>esiti</a:t>
            </a:r>
            <a:r>
              <a:rPr lang="en-GB" sz="2000" dirty="0" smtClean="0"/>
              <a:t> </a:t>
            </a:r>
            <a:r>
              <a:rPr lang="en-GB" sz="2000" dirty="0" err="1"/>
              <a:t>ai</a:t>
            </a:r>
            <a:r>
              <a:rPr lang="en-GB" sz="2000" dirty="0"/>
              <a:t> </a:t>
            </a:r>
            <a:r>
              <a:rPr lang="en-GB" sz="2000" dirty="0" err="1"/>
              <a:t>fini</a:t>
            </a:r>
            <a:r>
              <a:rPr lang="en-GB" sz="2000" dirty="0"/>
              <a:t> </a:t>
            </a:r>
            <a:r>
              <a:rPr lang="en-GB" sz="2000" dirty="0" err="1"/>
              <a:t>dei</a:t>
            </a:r>
            <a:r>
              <a:rPr lang="en-GB" sz="2000" dirty="0"/>
              <a:t> </a:t>
            </a:r>
            <a:r>
              <a:rPr lang="en-GB" sz="2000" dirty="0" err="1"/>
              <a:t>pagamenti</a:t>
            </a:r>
            <a:r>
              <a:rPr lang="en-GB" sz="2000" dirty="0"/>
              <a:t>: </a:t>
            </a:r>
            <a:r>
              <a:rPr lang="en-GB" sz="2000" dirty="0" err="1"/>
              <a:t>generazione</a:t>
            </a:r>
            <a:r>
              <a:rPr lang="en-GB" sz="2000" dirty="0"/>
              <a:t> </a:t>
            </a:r>
            <a:r>
              <a:rPr lang="en-GB" sz="2000" dirty="0" err="1"/>
              <a:t>dei</a:t>
            </a:r>
            <a:r>
              <a:rPr lang="en-GB" sz="2000" dirty="0"/>
              <a:t> </a:t>
            </a:r>
            <a:r>
              <a:rPr lang="en-GB" sz="2000" dirty="0" err="1"/>
              <a:t>semafori</a:t>
            </a:r>
            <a:r>
              <a:rPr lang="en-GB" sz="2000" dirty="0"/>
              <a:t> (</a:t>
            </a:r>
            <a:r>
              <a:rPr lang="en-GB" sz="2000" dirty="0" err="1"/>
              <a:t>applicando</a:t>
            </a:r>
            <a:r>
              <a:rPr lang="en-GB" sz="2000" dirty="0"/>
              <a:t> </a:t>
            </a:r>
            <a:r>
              <a:rPr lang="en-GB" sz="2000" dirty="0" err="1"/>
              <a:t>valori</a:t>
            </a:r>
            <a:r>
              <a:rPr lang="en-GB" sz="2000" dirty="0"/>
              <a:t> </a:t>
            </a:r>
            <a:r>
              <a:rPr lang="en-GB" sz="2000" dirty="0" err="1" smtClean="0"/>
              <a:t>soglia</a:t>
            </a:r>
            <a:r>
              <a:rPr lang="en-GB" sz="2000" dirty="0" smtClean="0"/>
              <a:t>) - </a:t>
            </a:r>
            <a:r>
              <a:rPr lang="en-GB" sz="2000" dirty="0" err="1" smtClean="0"/>
              <a:t>bozza</a:t>
            </a:r>
            <a:endParaRPr lang="it-IT" sz="20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" y="4231735"/>
            <a:ext cx="9831853" cy="2164085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7074" y="1221454"/>
            <a:ext cx="9517174" cy="3077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284" algn="just">
              <a:lnSpc>
                <a:spcPct val="107000"/>
              </a:lnSpc>
              <a:spcAft>
                <a:spcPts val="650"/>
              </a:spcAft>
            </a:pPr>
            <a:r>
              <a:rPr lang="it-I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coerenza 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dichiarativa </a:t>
            </a:r>
            <a:r>
              <a:rPr lang="it-I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 semafori per: appezzamento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, parcella agricola, regime di aiuto. </a:t>
            </a:r>
            <a:endParaRPr lang="it-IT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5284" algn="just">
              <a:lnSpc>
                <a:spcPct val="107000"/>
              </a:lnSpc>
              <a:spcAft>
                <a:spcPts val="650"/>
              </a:spcAft>
            </a:pPr>
            <a:r>
              <a:rPr lang="it-I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classificazioni 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di colori per il livello “appezzamento</a:t>
            </a:r>
            <a:r>
              <a:rPr lang="it-I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  <a:endParaRPr lang="it-IT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8606" indent="-278606" algn="just">
              <a:lnSpc>
                <a:spcPct val="107000"/>
              </a:lnSpc>
              <a:spcAft>
                <a:spcPts val="650"/>
              </a:spcAft>
              <a:buFont typeface="+mj-lt"/>
              <a:buAutoNum type="arabicPeriod"/>
            </a:pPr>
            <a:r>
              <a:rPr lang="it-I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Bianco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: disponibile la dichiarazione dell’appezzamento, ma non è </a:t>
            </a:r>
            <a:r>
              <a:rPr lang="it-I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stato 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valutato (appezzamento non richiesto a </a:t>
            </a:r>
            <a:r>
              <a:rPr lang="it-I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premio, edifici, boschi </a:t>
            </a:r>
            <a:r>
              <a:rPr lang="it-IT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ecc</a:t>
            </a:r>
            <a:r>
              <a:rPr lang="it-I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it-I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8606" indent="-278606" algn="just">
              <a:lnSpc>
                <a:spcPct val="107000"/>
              </a:lnSpc>
              <a:spcAft>
                <a:spcPts val="650"/>
              </a:spcAft>
              <a:buFont typeface="+mj-lt"/>
              <a:buAutoNum type="arabicPeriod"/>
            </a:pPr>
            <a:r>
              <a:rPr lang="it-I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Giallo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: appezzamento valutato, ma le prove sono insufficienti sia per </a:t>
            </a:r>
            <a:r>
              <a:rPr lang="it-I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confermare 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il buon esito della dichiarazione con il semaforo "verde", sia per assegnare una non conformità con il semaforo "rosso";</a:t>
            </a:r>
          </a:p>
          <a:p>
            <a:pPr marL="278606" indent="-278606" algn="just">
              <a:lnSpc>
                <a:spcPct val="107000"/>
              </a:lnSpc>
              <a:spcAft>
                <a:spcPts val="650"/>
              </a:spcAft>
              <a:buFont typeface="+mj-lt"/>
              <a:buAutoNum type="arabicPeriod"/>
            </a:pPr>
            <a:r>
              <a:rPr lang="it-I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Blu lampeggiante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: appezzamento valutato e con il rischio potenziale di una non conformità, per il quale è richiesto un giudizio esperto;</a:t>
            </a:r>
          </a:p>
          <a:p>
            <a:pPr marL="278606" indent="-278606" algn="just">
              <a:lnSpc>
                <a:spcPct val="107000"/>
              </a:lnSpc>
              <a:spcAft>
                <a:spcPts val="650"/>
              </a:spcAft>
              <a:buFont typeface="+mj-lt"/>
              <a:buAutoNum type="arabicPeriod"/>
            </a:pPr>
            <a:r>
              <a:rPr lang="it-I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Giallo lampeggiante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: appezzamento valutato e con il rischio potenziale di una non conformità, per il quale è richiesta un’azione dell'agricoltore, a cui deve essere inviata una comunicazione;</a:t>
            </a:r>
          </a:p>
          <a:p>
            <a:pPr marL="278606" indent="-278606" algn="just">
              <a:lnSpc>
                <a:spcPct val="107000"/>
              </a:lnSpc>
              <a:spcAft>
                <a:spcPts val="650"/>
              </a:spcAft>
              <a:buFont typeface="+mj-lt"/>
              <a:buAutoNum type="arabicPeriod"/>
            </a:pPr>
            <a:r>
              <a:rPr lang="it-I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Verde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: appezzamento valutato e confermato come conforme;</a:t>
            </a:r>
          </a:p>
          <a:p>
            <a:pPr marL="278606" indent="-278606" algn="just">
              <a:lnSpc>
                <a:spcPct val="107000"/>
              </a:lnSpc>
              <a:spcAft>
                <a:spcPts val="650"/>
              </a:spcAft>
              <a:buFont typeface="+mj-lt"/>
              <a:buAutoNum type="arabicPeriod"/>
            </a:pPr>
            <a:r>
              <a:rPr lang="it-IT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Rosso</a:t>
            </a:r>
            <a:r>
              <a:rPr lang="it-IT" sz="1200" dirty="0">
                <a:ea typeface="Calibri" panose="020F0502020204030204" pitchFamily="34" charset="0"/>
                <a:cs typeface="Times New Roman" panose="02020603050405020304" pitchFamily="18" charset="0"/>
              </a:rPr>
              <a:t>: appezzamento valutato e confermato come non conforme.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-303584" y="6328271"/>
            <a:ext cx="7199290" cy="23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284">
              <a:lnSpc>
                <a:spcPct val="107000"/>
              </a:lnSpc>
              <a:spcAft>
                <a:spcPts val="650"/>
              </a:spcAft>
            </a:pPr>
            <a:r>
              <a:rPr lang="it-IT" sz="894" i="1" dirty="0">
                <a:ea typeface="Calibri" panose="020F0502020204030204" pitchFamily="34" charset="0"/>
                <a:cs typeface="Times New Roman" panose="02020603050405020304" pitchFamily="18" charset="0"/>
              </a:rPr>
              <a:t>Tabella riepilogativa per fase/esito e semafori</a:t>
            </a:r>
          </a:p>
        </p:txBody>
      </p:sp>
    </p:spTree>
    <p:extLst>
      <p:ext uri="{BB962C8B-B14F-4D97-AF65-F5344CB8AC3E}">
        <p14:creationId xmlns:p14="http://schemas.microsoft.com/office/powerpoint/2010/main" val="332403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08971" y="548680"/>
            <a:ext cx="9906000" cy="456750"/>
          </a:xfrm>
        </p:spPr>
        <p:txBody>
          <a:bodyPr>
            <a:noAutofit/>
          </a:bodyPr>
          <a:lstStyle/>
          <a:p>
            <a:r>
              <a:rPr lang="en-GB" sz="1800" dirty="0" err="1"/>
              <a:t>S</a:t>
            </a:r>
            <a:r>
              <a:rPr lang="en-GB" sz="1800" dirty="0" err="1" smtClean="0"/>
              <a:t>imulazione</a:t>
            </a:r>
            <a:r>
              <a:rPr lang="en-GB" sz="1800" dirty="0" smtClean="0"/>
              <a:t> </a:t>
            </a:r>
            <a:r>
              <a:rPr lang="en-GB" sz="1800" dirty="0" err="1"/>
              <a:t>degli</a:t>
            </a:r>
            <a:r>
              <a:rPr lang="en-GB" sz="1800" dirty="0"/>
              <a:t> </a:t>
            </a:r>
            <a:r>
              <a:rPr lang="en-GB" sz="1800" dirty="0" err="1"/>
              <a:t>esiti</a:t>
            </a:r>
            <a:r>
              <a:rPr lang="en-GB" sz="1800" dirty="0"/>
              <a:t> </a:t>
            </a:r>
            <a:r>
              <a:rPr lang="en-GB" sz="1800" dirty="0" err="1"/>
              <a:t>ai</a:t>
            </a:r>
            <a:r>
              <a:rPr lang="en-GB" sz="1800" dirty="0"/>
              <a:t> </a:t>
            </a:r>
            <a:r>
              <a:rPr lang="en-GB" sz="1800" dirty="0" err="1"/>
              <a:t>fini</a:t>
            </a:r>
            <a:r>
              <a:rPr lang="en-GB" sz="1800" dirty="0"/>
              <a:t> </a:t>
            </a:r>
            <a:r>
              <a:rPr lang="en-GB" sz="1800" dirty="0" err="1"/>
              <a:t>dei</a:t>
            </a:r>
            <a:r>
              <a:rPr lang="en-GB" sz="1800" dirty="0"/>
              <a:t> </a:t>
            </a:r>
            <a:r>
              <a:rPr lang="en-GB" sz="1800" dirty="0" err="1"/>
              <a:t>pagamenti</a:t>
            </a:r>
            <a:r>
              <a:rPr lang="en-GB" sz="1800" dirty="0"/>
              <a:t>: </a:t>
            </a:r>
            <a:r>
              <a:rPr lang="en-GB" sz="1800" dirty="0" err="1" smtClean="0"/>
              <a:t>generazione</a:t>
            </a:r>
            <a:r>
              <a:rPr lang="en-GB" sz="1800" dirty="0" smtClean="0"/>
              <a:t> </a:t>
            </a:r>
            <a:r>
              <a:rPr lang="en-GB" sz="1800" dirty="0" err="1"/>
              <a:t>semafori</a:t>
            </a:r>
            <a:r>
              <a:rPr lang="en-GB" sz="1800" dirty="0"/>
              <a:t> </a:t>
            </a:r>
            <a:r>
              <a:rPr lang="en-GB" sz="1800" dirty="0" smtClean="0"/>
              <a:t>(</a:t>
            </a:r>
            <a:r>
              <a:rPr lang="en-GB" sz="1800" dirty="0" err="1" smtClean="0"/>
              <a:t>valori</a:t>
            </a:r>
            <a:r>
              <a:rPr lang="en-GB" sz="1800" dirty="0" smtClean="0"/>
              <a:t> </a:t>
            </a:r>
            <a:r>
              <a:rPr lang="en-GB" sz="1800" dirty="0" err="1"/>
              <a:t>soglia</a:t>
            </a:r>
            <a:r>
              <a:rPr lang="en-GB" sz="1800" dirty="0" smtClean="0"/>
              <a:t>)</a:t>
            </a:r>
            <a:br>
              <a:rPr lang="en-GB" sz="1800" dirty="0" smtClean="0"/>
            </a:br>
            <a:r>
              <a:rPr lang="it-IT" sz="1800" dirty="0" smtClean="0"/>
              <a:t>Dati </a:t>
            </a:r>
            <a:r>
              <a:rPr lang="it-IT" sz="1800" dirty="0"/>
              <a:t>per </a:t>
            </a:r>
            <a:r>
              <a:rPr lang="it-IT" sz="1800" dirty="0" smtClean="0"/>
              <a:t>azienda - bozza</a:t>
            </a:r>
            <a:endParaRPr lang="it-IT" sz="1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0" y="3789040"/>
            <a:ext cx="4884081" cy="272933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047" y="4437112"/>
            <a:ext cx="4282717" cy="127458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961112" y="5877272"/>
            <a:ext cx="3028853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94" dirty="0"/>
              <a:t>* Il 5% delle aziende saranno oggetto di follow-up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7890" y="1149084"/>
            <a:ext cx="93758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valle della generazione dei semafori: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it-IT" b="1" dirty="0" smtClean="0"/>
              <a:t>Aziende pagabili</a:t>
            </a:r>
            <a:r>
              <a:rPr lang="it-IT" dirty="0" smtClean="0"/>
              <a:t>: tutte le aziende con appezzamenti «semaforo verde», oppure verdi e gialli con impatto economico basso (&lt;50€)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it-IT" b="1" dirty="0" smtClean="0"/>
              <a:t>Aziende pagabili</a:t>
            </a:r>
            <a:r>
              <a:rPr lang="it-IT" dirty="0" smtClean="0"/>
              <a:t>: aziende con appezzamenti gialli e impatto economico medio (tra i 50€ e i 250€),  dove verrà estratto un campione (5%) che andrà a follow-up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it-IT" b="1" dirty="0" smtClean="0"/>
              <a:t>Aziende pagabili parzialmente</a:t>
            </a:r>
            <a:r>
              <a:rPr lang="it-IT" dirty="0" smtClean="0"/>
              <a:t>:  aziende che presentano appezzamenti verdi e rossi, questi ultimi verranno decurtati in istruttoria dalla parcella pagabile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it-IT" b="1" dirty="0" smtClean="0"/>
              <a:t>Aziende in follow-up</a:t>
            </a:r>
            <a:r>
              <a:rPr lang="it-IT" dirty="0" smtClean="0"/>
              <a:t>: aziende in fascia economica alta (sopra i 250€) con appezzamenti dove è richiesto un giudizio esperto (blu lampeggiante)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69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egnaposto contenuto 2"/>
          <p:cNvSpPr>
            <a:spLocks noGrp="1"/>
          </p:cNvSpPr>
          <p:nvPr>
            <p:ph idx="1"/>
          </p:nvPr>
        </p:nvSpPr>
        <p:spPr>
          <a:xfrm>
            <a:off x="1424608" y="1136403"/>
            <a:ext cx="8620435" cy="554171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Terra </a:t>
            </a:r>
            <a:r>
              <a:rPr lang="en-US" altLang="it-IT" sz="2000" i="1" dirty="0" err="1" smtClean="0">
                <a:solidFill>
                  <a:schemeClr val="bg1">
                    <a:lumMod val="50000"/>
                  </a:schemeClr>
                </a:solidFill>
              </a:rPr>
              <a:t>dei</a:t>
            </a: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it-IT" sz="2000" i="1" dirty="0" err="1" smtClean="0">
                <a:solidFill>
                  <a:schemeClr val="bg1">
                    <a:lumMod val="50000"/>
                  </a:schemeClr>
                </a:solidFill>
              </a:rPr>
              <a:t>Fuochi</a:t>
            </a: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altLang="it-IT" sz="2000" i="1" dirty="0" err="1" smtClean="0">
                <a:solidFill>
                  <a:schemeClr val="bg1">
                    <a:lumMod val="50000"/>
                  </a:schemeClr>
                </a:solidFill>
              </a:rPr>
              <a:t>aree</a:t>
            </a: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altLang="it-IT" sz="2000" i="1" dirty="0" err="1" smtClean="0">
                <a:solidFill>
                  <a:schemeClr val="bg1">
                    <a:lumMod val="50000"/>
                  </a:schemeClr>
                </a:solidFill>
              </a:rPr>
              <a:t>rischio</a:t>
            </a: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 con </a:t>
            </a:r>
            <a:r>
              <a:rPr lang="en-US" altLang="it-IT" sz="2000" i="1" dirty="0" err="1" smtClean="0">
                <a:solidFill>
                  <a:schemeClr val="bg1">
                    <a:lumMod val="50000"/>
                  </a:schemeClr>
                </a:solidFill>
              </a:rPr>
              <a:t>serie</a:t>
            </a: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it-IT" sz="2000" i="1" dirty="0" err="1" smtClean="0">
                <a:solidFill>
                  <a:schemeClr val="bg1">
                    <a:lumMod val="50000"/>
                  </a:schemeClr>
                </a:solidFill>
              </a:rPr>
              <a:t>storiche</a:t>
            </a: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it-IT" sz="2000" i="1" dirty="0" err="1" smtClean="0">
                <a:solidFill>
                  <a:schemeClr val="bg1">
                    <a:lumMod val="50000"/>
                  </a:schemeClr>
                </a:solidFill>
              </a:rPr>
              <a:t>ortofoto</a:t>
            </a:r>
            <a:r>
              <a:rPr lang="en-US" altLang="it-IT" sz="2000" i="1" dirty="0" smtClean="0">
                <a:solidFill>
                  <a:schemeClr val="bg1">
                    <a:lumMod val="50000"/>
                  </a:schemeClr>
                </a:solidFill>
              </a:rPr>
              <a:t> AGEA </a:t>
            </a:r>
            <a:endParaRPr lang="en-US" altLang="it-IT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02" y="1643338"/>
            <a:ext cx="7484931" cy="42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01" y="1643339"/>
            <a:ext cx="7486428" cy="421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02" y="1641842"/>
            <a:ext cx="7466970" cy="419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44" y="1643339"/>
            <a:ext cx="7486428" cy="421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44" y="1632862"/>
            <a:ext cx="7525342" cy="42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344488" y="188640"/>
            <a:ext cx="8915400" cy="1143000"/>
          </a:xfrm>
        </p:spPr>
        <p:txBody>
          <a:bodyPr/>
          <a:lstStyle/>
          <a:p>
            <a:r>
              <a:rPr lang="it-IT" sz="2800" dirty="0" smtClean="0"/>
              <a:t>Protezione ambiente: supporto AGEA  </a:t>
            </a:r>
            <a:endParaRPr lang="it-IT" sz="28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t="4012" r="7310" b="15049"/>
          <a:stretch/>
        </p:blipFill>
        <p:spPr bwMode="auto">
          <a:xfrm>
            <a:off x="8579636" y="2348880"/>
            <a:ext cx="1360503" cy="197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783387" y="4293096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Ortofoto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err="1" smtClean="0"/>
              <a:t>regionali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/>
              <a:t>20cm </a:t>
            </a:r>
            <a:endParaRPr lang="en-GB" dirty="0" smtClean="0"/>
          </a:p>
          <a:p>
            <a:r>
              <a:rPr lang="en-GB" dirty="0" smtClean="0"/>
              <a:t>1:5.000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2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>
          <a:xfrm>
            <a:off x="776536" y="404664"/>
            <a:ext cx="9217024" cy="690109"/>
          </a:xfrm>
        </p:spPr>
        <p:txBody>
          <a:bodyPr/>
          <a:lstStyle/>
          <a:p>
            <a:r>
              <a:rPr lang="en-US" altLang="en-US" sz="1800" dirty="0" err="1" smtClean="0"/>
              <a:t>Monitoraggio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AGEA:ricadute</a:t>
            </a:r>
            <a:r>
              <a:rPr lang="en-US" altLang="en-US" sz="1800" dirty="0" smtClean="0"/>
              <a:t> a </a:t>
            </a:r>
            <a:r>
              <a:rPr lang="en-US" altLang="en-US" sz="1800" dirty="0" err="1" smtClean="0"/>
              <a:t>costi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marginali</a:t>
            </a:r>
            <a:r>
              <a:rPr lang="en-US" altLang="en-US" sz="1800" dirty="0" smtClean="0"/>
              <a:t> per </a:t>
            </a:r>
            <a:r>
              <a:rPr lang="en-US" altLang="en-US" sz="1800" dirty="0" err="1" smtClean="0"/>
              <a:t>il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comparto</a:t>
            </a:r>
            <a:r>
              <a:rPr lang="en-US" altLang="en-US" sz="1800" dirty="0" smtClean="0"/>
              <a:t> agro-</a:t>
            </a:r>
            <a:r>
              <a:rPr lang="en-US" altLang="en-US" sz="1800" dirty="0" err="1" smtClean="0"/>
              <a:t>ambientale</a:t>
            </a:r>
            <a:r>
              <a:rPr lang="en-US" altLang="en-US" sz="1800" dirty="0" smtClean="0"/>
              <a:t> extra PAC</a:t>
            </a:r>
            <a:endParaRPr lang="en-US" altLang="en-US" sz="1800" dirty="0"/>
          </a:p>
        </p:txBody>
      </p:sp>
      <p:sp>
        <p:nvSpPr>
          <p:cNvPr id="38915" name="Segnaposto contenuto 2"/>
          <p:cNvSpPr>
            <a:spLocks noGrp="1"/>
          </p:cNvSpPr>
          <p:nvPr>
            <p:ph idx="1"/>
          </p:nvPr>
        </p:nvSpPr>
        <p:spPr>
          <a:xfrm>
            <a:off x="128464" y="1208438"/>
            <a:ext cx="9577063" cy="5460921"/>
          </a:xfrm>
        </p:spPr>
        <p:txBody>
          <a:bodyPr>
            <a:normAutofit lnSpcReduction="10000"/>
          </a:bodyPr>
          <a:lstStyle/>
          <a:p>
            <a:pPr marL="702702" lvl="1" indent="-311010"/>
            <a:r>
              <a:rPr lang="en-US" altLang="en-US" sz="1958" dirty="0" err="1" smtClean="0"/>
              <a:t>Verifica</a:t>
            </a:r>
            <a:r>
              <a:rPr lang="en-US" altLang="en-US" sz="1958" dirty="0" smtClean="0"/>
              <a:t> </a:t>
            </a:r>
            <a:r>
              <a:rPr lang="en-US" altLang="en-US" sz="1958" dirty="0" err="1"/>
              <a:t>dinamica</a:t>
            </a:r>
            <a:r>
              <a:rPr lang="en-US" altLang="en-US" sz="1958" dirty="0"/>
              <a:t> </a:t>
            </a:r>
            <a:r>
              <a:rPr lang="en-US" altLang="en-US" sz="1958" dirty="0" err="1"/>
              <a:t>dei</a:t>
            </a:r>
            <a:r>
              <a:rPr lang="en-US" altLang="en-US" sz="1958" dirty="0"/>
              <a:t> </a:t>
            </a:r>
            <a:r>
              <a:rPr lang="en-US" altLang="en-US" sz="1958" b="1" dirty="0" err="1"/>
              <a:t>tagli</a:t>
            </a:r>
            <a:r>
              <a:rPr lang="en-US" altLang="en-US" sz="1958" b="1" dirty="0"/>
              <a:t> </a:t>
            </a:r>
            <a:r>
              <a:rPr lang="en-US" altLang="en-US" sz="1958" b="1" dirty="0" err="1"/>
              <a:t>boschivi</a:t>
            </a:r>
            <a:r>
              <a:rPr lang="en-US" altLang="en-US" sz="1958" b="1" dirty="0"/>
              <a:t> </a:t>
            </a:r>
            <a:r>
              <a:rPr lang="en-US" altLang="en-US" sz="1958" dirty="0"/>
              <a:t>(</a:t>
            </a:r>
            <a:r>
              <a:rPr lang="en-US" altLang="en-US" sz="1958" dirty="0" err="1" smtClean="0"/>
              <a:t>legali</a:t>
            </a:r>
            <a:r>
              <a:rPr lang="en-US" altLang="en-US" sz="1958" dirty="0" smtClean="0"/>
              <a:t>/</a:t>
            </a:r>
            <a:r>
              <a:rPr lang="en-US" altLang="en-US" sz="1958" dirty="0" err="1" smtClean="0"/>
              <a:t>illegali</a:t>
            </a:r>
            <a:r>
              <a:rPr lang="en-US" altLang="en-US" sz="1958" dirty="0" smtClean="0"/>
              <a:t> e </a:t>
            </a:r>
            <a:r>
              <a:rPr lang="en-US" altLang="en-US" sz="1958" dirty="0" err="1" smtClean="0"/>
              <a:t>blocco</a:t>
            </a:r>
            <a:r>
              <a:rPr lang="en-US" altLang="en-US" sz="1958" dirty="0" smtClean="0"/>
              <a:t> se </a:t>
            </a:r>
            <a:r>
              <a:rPr lang="en-US" altLang="en-US" sz="1958" dirty="0" err="1" smtClean="0"/>
              <a:t>necessario</a:t>
            </a:r>
            <a:r>
              <a:rPr lang="en-US" altLang="en-US" sz="1958" dirty="0" smtClean="0"/>
              <a:t>); </a:t>
            </a:r>
          </a:p>
          <a:p>
            <a:pPr marL="702702" lvl="1" indent="-311010"/>
            <a:r>
              <a:rPr lang="en-US" altLang="en-US" sz="1958" dirty="0" err="1" smtClean="0"/>
              <a:t>Monitoraggio</a:t>
            </a:r>
            <a:r>
              <a:rPr lang="en-US" altLang="en-US" sz="1958" dirty="0" smtClean="0"/>
              <a:t> </a:t>
            </a:r>
            <a:r>
              <a:rPr lang="en-US" altLang="en-US" sz="1958" dirty="0" err="1"/>
              <a:t>dinamico</a:t>
            </a:r>
            <a:r>
              <a:rPr lang="en-US" altLang="en-US" sz="1958" dirty="0"/>
              <a:t> </a:t>
            </a:r>
            <a:r>
              <a:rPr lang="en-US" altLang="en-US" sz="1958" dirty="0" err="1" smtClean="0"/>
              <a:t>dei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danni</a:t>
            </a:r>
            <a:r>
              <a:rPr lang="en-US" altLang="en-US" sz="1958" dirty="0" smtClean="0"/>
              <a:t> da </a:t>
            </a:r>
            <a:r>
              <a:rPr lang="en-US" altLang="en-US" sz="1958" b="1" dirty="0" err="1" smtClean="0"/>
              <a:t>incendi</a:t>
            </a:r>
            <a:r>
              <a:rPr lang="en-US" altLang="en-US" sz="1958" b="1" dirty="0" smtClean="0"/>
              <a:t> </a:t>
            </a:r>
            <a:r>
              <a:rPr lang="en-US" altLang="en-US" sz="1958" b="1" dirty="0" err="1"/>
              <a:t>boschivi</a:t>
            </a:r>
            <a:r>
              <a:rPr lang="en-US" altLang="en-US" sz="1958" b="1" dirty="0"/>
              <a:t> </a:t>
            </a:r>
            <a:r>
              <a:rPr lang="en-US" altLang="en-US" sz="1958" dirty="0"/>
              <a:t>e forte </a:t>
            </a:r>
            <a:r>
              <a:rPr lang="en-US" altLang="en-US" sz="1958" dirty="0" err="1"/>
              <a:t>supporto</a:t>
            </a:r>
            <a:r>
              <a:rPr lang="en-US" altLang="en-US" sz="1958" dirty="0"/>
              <a:t> </a:t>
            </a:r>
            <a:r>
              <a:rPr lang="en-US" altLang="en-US" sz="1958" dirty="0" err="1"/>
              <a:t>alla</a:t>
            </a:r>
            <a:r>
              <a:rPr lang="en-US" altLang="en-US" sz="1958" dirty="0"/>
              <a:t> </a:t>
            </a:r>
            <a:r>
              <a:rPr lang="en-US" altLang="en-US" sz="1958" dirty="0" err="1"/>
              <a:t>legge</a:t>
            </a:r>
            <a:r>
              <a:rPr lang="en-US" altLang="en-US" sz="1958" dirty="0"/>
              <a:t> </a:t>
            </a:r>
            <a:r>
              <a:rPr lang="en-US" altLang="en-US" sz="1958" dirty="0" smtClean="0"/>
              <a:t>353/2000 (</a:t>
            </a:r>
            <a:r>
              <a:rPr lang="en-US" altLang="en-US" sz="1958" dirty="0" err="1" smtClean="0"/>
              <a:t>individuazione</a:t>
            </a:r>
            <a:r>
              <a:rPr lang="en-US" altLang="en-US" sz="1958" dirty="0" smtClean="0"/>
              <a:t> di </a:t>
            </a:r>
            <a:r>
              <a:rPr lang="en-US" altLang="en-US" sz="1958" dirty="0" err="1" smtClean="0"/>
              <a:t>tutte</a:t>
            </a:r>
            <a:r>
              <a:rPr lang="en-US" altLang="en-US" sz="1958" dirty="0" smtClean="0"/>
              <a:t> le </a:t>
            </a:r>
            <a:r>
              <a:rPr lang="en-US" altLang="en-US" sz="1958" dirty="0" err="1" smtClean="0"/>
              <a:t>aeree</a:t>
            </a:r>
            <a:r>
              <a:rPr lang="en-US" altLang="en-US" sz="1958" dirty="0" smtClean="0"/>
              <a:t>)</a:t>
            </a:r>
            <a:endParaRPr lang="en-US" altLang="en-US" sz="1958" dirty="0"/>
          </a:p>
          <a:p>
            <a:pPr marL="702702" lvl="1" indent="-311010"/>
            <a:r>
              <a:rPr lang="en-US" altLang="en-US" sz="1958" dirty="0" err="1"/>
              <a:t>Monitoraggio</a:t>
            </a:r>
            <a:r>
              <a:rPr lang="en-US" altLang="en-US" sz="1958" dirty="0"/>
              <a:t> </a:t>
            </a:r>
            <a:r>
              <a:rPr lang="en-US" altLang="en-US" sz="1958" dirty="0" err="1" smtClean="0"/>
              <a:t>dinamico</a:t>
            </a:r>
            <a:r>
              <a:rPr lang="en-US" altLang="en-US" sz="1958" dirty="0" smtClean="0"/>
              <a:t> del </a:t>
            </a:r>
            <a:r>
              <a:rPr lang="en-US" altLang="en-US" sz="1958" b="1" dirty="0" err="1"/>
              <a:t>consumo</a:t>
            </a:r>
            <a:r>
              <a:rPr lang="en-US" altLang="en-US" sz="1958" b="1" dirty="0"/>
              <a:t> di </a:t>
            </a:r>
            <a:r>
              <a:rPr lang="en-US" altLang="en-US" sz="1958" b="1" dirty="0" err="1"/>
              <a:t>suolo</a:t>
            </a:r>
            <a:r>
              <a:rPr lang="en-US" altLang="en-US" sz="1958" b="1" dirty="0"/>
              <a:t> </a:t>
            </a:r>
            <a:r>
              <a:rPr lang="en-US" altLang="en-US" sz="1958" b="1" dirty="0" err="1"/>
              <a:t>agricolo</a:t>
            </a:r>
            <a:r>
              <a:rPr lang="en-US" altLang="en-US" sz="1958" b="1" dirty="0"/>
              <a:t> </a:t>
            </a:r>
            <a:r>
              <a:rPr lang="en-US" altLang="en-US" sz="1958" dirty="0" smtClean="0"/>
              <a:t>(e </a:t>
            </a:r>
            <a:r>
              <a:rPr lang="en-US" altLang="en-US" sz="1958" dirty="0" err="1" smtClean="0"/>
              <a:t>blocco</a:t>
            </a:r>
            <a:r>
              <a:rPr lang="en-US" altLang="en-US" sz="1958" dirty="0" smtClean="0"/>
              <a:t> se </a:t>
            </a:r>
            <a:r>
              <a:rPr lang="en-US" altLang="en-US" sz="1958" dirty="0" err="1" smtClean="0"/>
              <a:t>necessario</a:t>
            </a:r>
            <a:r>
              <a:rPr lang="en-US" altLang="en-US" sz="1958" dirty="0" smtClean="0"/>
              <a:t>)</a:t>
            </a:r>
            <a:endParaRPr lang="en-US" altLang="en-US" sz="1958" dirty="0"/>
          </a:p>
          <a:p>
            <a:pPr marL="702702" lvl="1" indent="-311010"/>
            <a:r>
              <a:rPr lang="en-US" altLang="en-US" sz="1958" dirty="0" err="1" smtClean="0"/>
              <a:t>crescita</a:t>
            </a:r>
            <a:r>
              <a:rPr lang="en-US" altLang="en-US" sz="1958" dirty="0" smtClean="0"/>
              <a:t> </a:t>
            </a:r>
            <a:r>
              <a:rPr lang="en-US" altLang="en-US" sz="1958" dirty="0"/>
              <a:t>del </a:t>
            </a:r>
            <a:r>
              <a:rPr lang="en-US" altLang="en-US" sz="1958" b="1" dirty="0" err="1"/>
              <a:t>settore</a:t>
            </a:r>
            <a:r>
              <a:rPr lang="en-US" altLang="en-US" sz="1958" b="1" dirty="0"/>
              <a:t> </a:t>
            </a:r>
            <a:r>
              <a:rPr lang="en-US" altLang="en-US" sz="1958" b="1" dirty="0" err="1"/>
              <a:t>assicurativo</a:t>
            </a:r>
            <a:r>
              <a:rPr lang="en-US" altLang="en-US" sz="1958" b="1" dirty="0"/>
              <a:t> </a:t>
            </a:r>
            <a:r>
              <a:rPr lang="en-US" altLang="en-US" sz="1958" dirty="0"/>
              <a:t>(</a:t>
            </a:r>
            <a:r>
              <a:rPr lang="en-US" altLang="en-US" sz="1958" dirty="0" err="1"/>
              <a:t>supporto</a:t>
            </a:r>
            <a:r>
              <a:rPr lang="en-US" altLang="en-US" sz="1958" dirty="0"/>
              <a:t> a </a:t>
            </a:r>
            <a:r>
              <a:rPr lang="en-US" altLang="en-US" sz="1958" dirty="0" err="1"/>
              <a:t>polizze</a:t>
            </a:r>
            <a:r>
              <a:rPr lang="en-US" altLang="en-US" sz="1958" dirty="0"/>
              <a:t> </a:t>
            </a:r>
            <a:r>
              <a:rPr lang="en-US" altLang="en-US" sz="1958" dirty="0" err="1"/>
              <a:t>indicizzate</a:t>
            </a:r>
            <a:r>
              <a:rPr lang="en-US" altLang="en-US" sz="1958" dirty="0"/>
              <a:t> e </a:t>
            </a:r>
            <a:r>
              <a:rPr lang="en-US" altLang="en-US" sz="1958" dirty="0" err="1"/>
              <a:t>danni</a:t>
            </a:r>
            <a:r>
              <a:rPr lang="en-US" altLang="en-US" sz="1958" dirty="0"/>
              <a:t> </a:t>
            </a:r>
            <a:r>
              <a:rPr lang="en-US" altLang="en-US" sz="1958" dirty="0" err="1" smtClean="0"/>
              <a:t>gravi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georiferiti</a:t>
            </a:r>
            <a:r>
              <a:rPr lang="en-US" altLang="en-US" sz="1958" dirty="0"/>
              <a:t>)</a:t>
            </a:r>
          </a:p>
          <a:p>
            <a:pPr marL="702702" lvl="1" indent="-311010"/>
            <a:r>
              <a:rPr lang="en-US" altLang="en-US" sz="1958" dirty="0" err="1"/>
              <a:t>Supporto</a:t>
            </a:r>
            <a:r>
              <a:rPr lang="en-US" altLang="en-US" sz="1958" dirty="0"/>
              <a:t> e </a:t>
            </a:r>
            <a:r>
              <a:rPr lang="en-US" altLang="en-US" sz="1958" dirty="0" err="1"/>
              <a:t>indicazioni</a:t>
            </a:r>
            <a:r>
              <a:rPr lang="en-US" altLang="en-US" sz="1958" dirty="0"/>
              <a:t> </a:t>
            </a:r>
            <a:r>
              <a:rPr lang="en-US" altLang="en-US" sz="1958" dirty="0" smtClean="0"/>
              <a:t>per </a:t>
            </a:r>
            <a:r>
              <a:rPr lang="en-US" altLang="en-US" sz="1958" dirty="0" err="1"/>
              <a:t>misure</a:t>
            </a:r>
            <a:r>
              <a:rPr lang="en-US" altLang="en-US" sz="1958" dirty="0"/>
              <a:t> </a:t>
            </a:r>
            <a:r>
              <a:rPr lang="en-US" altLang="en-US" sz="1958" dirty="0" err="1"/>
              <a:t>regionali</a:t>
            </a:r>
            <a:r>
              <a:rPr lang="en-US" altLang="en-US" sz="1958" dirty="0"/>
              <a:t> </a:t>
            </a:r>
            <a:r>
              <a:rPr lang="en-US" altLang="en-US" sz="1958" dirty="0" err="1" smtClean="0"/>
              <a:t>più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corrette</a:t>
            </a:r>
            <a:r>
              <a:rPr lang="en-US" altLang="en-US" sz="1958" dirty="0" smtClean="0"/>
              <a:t> di </a:t>
            </a:r>
            <a:r>
              <a:rPr lang="en-US" altLang="en-US" sz="1958" b="1" dirty="0" err="1"/>
              <a:t>Sviluppo</a:t>
            </a:r>
            <a:r>
              <a:rPr lang="en-US" altLang="en-US" sz="1958" b="1" dirty="0"/>
              <a:t> </a:t>
            </a:r>
            <a:r>
              <a:rPr lang="en-US" altLang="en-US" sz="1958" b="1" dirty="0" err="1" smtClean="0"/>
              <a:t>Rurale</a:t>
            </a:r>
            <a:endParaRPr lang="en-US" altLang="en-US" sz="1958" b="1" dirty="0" smtClean="0"/>
          </a:p>
          <a:p>
            <a:pPr marL="702702" lvl="1" indent="-311010"/>
            <a:r>
              <a:rPr lang="en-US" altLang="en-US" sz="1958" b="1" dirty="0" smtClean="0"/>
              <a:t> </a:t>
            </a:r>
            <a:r>
              <a:rPr lang="en-US" altLang="en-US" sz="1958" dirty="0" err="1" smtClean="0"/>
              <a:t>Supporto</a:t>
            </a:r>
            <a:r>
              <a:rPr lang="en-US" altLang="en-US" sz="1958" dirty="0" smtClean="0"/>
              <a:t> </a:t>
            </a:r>
            <a:r>
              <a:rPr lang="en-US" altLang="en-US" sz="1958" b="1" dirty="0" err="1"/>
              <a:t>all’agricoltura</a:t>
            </a:r>
            <a:r>
              <a:rPr lang="en-US" altLang="en-US" sz="1958" b="1" dirty="0"/>
              <a:t> di </a:t>
            </a:r>
            <a:r>
              <a:rPr lang="en-US" altLang="en-US" sz="1958" b="1" dirty="0" err="1"/>
              <a:t>precisione</a:t>
            </a:r>
            <a:r>
              <a:rPr lang="en-US" altLang="en-US" sz="1958" b="1" dirty="0"/>
              <a:t> </a:t>
            </a:r>
            <a:r>
              <a:rPr lang="en-US" altLang="en-US" sz="1958" dirty="0"/>
              <a:t>con </a:t>
            </a:r>
            <a:r>
              <a:rPr lang="en-US" altLang="en-US" sz="1958" dirty="0" err="1"/>
              <a:t>mappe</a:t>
            </a:r>
            <a:r>
              <a:rPr lang="en-US" altLang="en-US" sz="1958" dirty="0"/>
              <a:t> e </a:t>
            </a:r>
            <a:r>
              <a:rPr lang="en-US" altLang="en-US" sz="1958" dirty="0" err="1"/>
              <a:t>indici</a:t>
            </a:r>
            <a:r>
              <a:rPr lang="en-US" altLang="en-US" sz="1958" dirty="0"/>
              <a:t> in continuo ad </a:t>
            </a:r>
            <a:r>
              <a:rPr lang="en-US" altLang="en-US" sz="1958" dirty="0" err="1"/>
              <a:t>aziende</a:t>
            </a:r>
            <a:r>
              <a:rPr lang="en-US" altLang="en-US" sz="1958" dirty="0"/>
              <a:t> e </a:t>
            </a:r>
            <a:r>
              <a:rPr lang="en-US" altLang="en-US" sz="1958" dirty="0" err="1"/>
              <a:t>professionisti</a:t>
            </a:r>
            <a:r>
              <a:rPr lang="en-US" altLang="en-US" sz="1958" dirty="0"/>
              <a:t>; </a:t>
            </a:r>
            <a:r>
              <a:rPr lang="en-US" altLang="en-US" sz="1958" b="1" dirty="0"/>
              <a:t>analytics</a:t>
            </a:r>
            <a:r>
              <a:rPr lang="en-US" altLang="en-US" sz="1958" dirty="0"/>
              <a:t> </a:t>
            </a:r>
            <a:r>
              <a:rPr lang="en-US" altLang="en-US" sz="1958" dirty="0" err="1" smtClean="0"/>
              <a:t>delle</a:t>
            </a:r>
            <a:r>
              <a:rPr lang="en-US" altLang="en-US" sz="1958" dirty="0" smtClean="0"/>
              <a:t> </a:t>
            </a:r>
            <a:r>
              <a:rPr lang="en-US" altLang="en-US" sz="1958" dirty="0" err="1"/>
              <a:t>politiche</a:t>
            </a:r>
            <a:r>
              <a:rPr lang="en-US" altLang="en-US" sz="1958" dirty="0"/>
              <a:t> </a:t>
            </a:r>
            <a:r>
              <a:rPr lang="en-US" altLang="en-US" sz="1958" dirty="0" err="1"/>
              <a:t>territoriali</a:t>
            </a:r>
            <a:r>
              <a:rPr lang="en-US" altLang="en-US" sz="1958" dirty="0"/>
              <a:t> </a:t>
            </a:r>
            <a:r>
              <a:rPr lang="en-US" altLang="en-US" sz="1958" dirty="0" err="1"/>
              <a:t>intraprese</a:t>
            </a:r>
            <a:r>
              <a:rPr lang="en-US" altLang="en-US" sz="1958" dirty="0"/>
              <a:t> (</a:t>
            </a:r>
            <a:r>
              <a:rPr lang="en-US" altLang="en-US" sz="1958" dirty="0" err="1"/>
              <a:t>nazionali</a:t>
            </a:r>
            <a:r>
              <a:rPr lang="en-US" altLang="en-US" sz="1958" dirty="0"/>
              <a:t> </a:t>
            </a:r>
            <a:r>
              <a:rPr lang="en-US" altLang="en-US" sz="1958" dirty="0" err="1"/>
              <a:t>ed</a:t>
            </a:r>
            <a:r>
              <a:rPr lang="en-US" altLang="en-US" sz="1958" dirty="0"/>
              <a:t> EU)</a:t>
            </a:r>
          </a:p>
          <a:p>
            <a:pPr marL="702702" lvl="1" indent="-311010"/>
            <a:r>
              <a:rPr lang="en-US" altLang="en-US" sz="1958" dirty="0" err="1" smtClean="0"/>
              <a:t>indicatori</a:t>
            </a:r>
            <a:r>
              <a:rPr lang="en-US" altLang="en-US" sz="1958" dirty="0" smtClean="0"/>
              <a:t> per </a:t>
            </a:r>
            <a:r>
              <a:rPr lang="en-US" altLang="en-US" sz="1958" b="1" dirty="0" err="1" smtClean="0"/>
              <a:t>cambiamenti</a:t>
            </a:r>
            <a:r>
              <a:rPr lang="en-US" altLang="en-US" sz="1958" b="1" dirty="0" smtClean="0"/>
              <a:t> </a:t>
            </a:r>
            <a:r>
              <a:rPr lang="en-US" altLang="en-US" sz="1958" b="1" dirty="0" err="1"/>
              <a:t>climatici</a:t>
            </a:r>
            <a:r>
              <a:rPr lang="en-US" altLang="en-US" sz="1958" b="1" dirty="0"/>
              <a:t> </a:t>
            </a:r>
            <a:r>
              <a:rPr lang="en-US" altLang="en-US" sz="1958" dirty="0"/>
              <a:t>(</a:t>
            </a:r>
            <a:r>
              <a:rPr lang="en-US" altLang="en-US" sz="1958" dirty="0" err="1"/>
              <a:t>cambio</a:t>
            </a:r>
            <a:r>
              <a:rPr lang="en-US" altLang="en-US" sz="1958" dirty="0"/>
              <a:t> </a:t>
            </a:r>
            <a:r>
              <a:rPr lang="en-US" altLang="en-US" sz="1958" dirty="0" err="1"/>
              <a:t>fenologie</a:t>
            </a:r>
            <a:r>
              <a:rPr lang="en-US" altLang="en-US" sz="1958" dirty="0"/>
              <a:t>, </a:t>
            </a:r>
            <a:r>
              <a:rPr lang="en-US" altLang="en-US" sz="1958" dirty="0" err="1"/>
              <a:t>migrazioni</a:t>
            </a:r>
            <a:r>
              <a:rPr lang="en-US" altLang="en-US" sz="1958" dirty="0"/>
              <a:t> </a:t>
            </a:r>
            <a:r>
              <a:rPr lang="en-US" altLang="en-US" sz="1958" dirty="0" err="1"/>
              <a:t>colturali</a:t>
            </a:r>
            <a:r>
              <a:rPr lang="en-US" altLang="en-US" sz="1958" dirty="0"/>
              <a:t> -</a:t>
            </a:r>
            <a:r>
              <a:rPr lang="en-US" altLang="en-US" sz="1958" dirty="0" err="1"/>
              <a:t>lat</a:t>
            </a:r>
            <a:r>
              <a:rPr lang="en-US" altLang="en-US" sz="1958" dirty="0"/>
              <a:t>/</a:t>
            </a:r>
            <a:r>
              <a:rPr lang="en-US" altLang="en-US" sz="1958" dirty="0" err="1"/>
              <a:t>altitudine</a:t>
            </a:r>
            <a:r>
              <a:rPr lang="en-US" altLang="en-US" sz="1958" dirty="0"/>
              <a:t>-, </a:t>
            </a:r>
            <a:r>
              <a:rPr lang="en-US" altLang="en-US" sz="1958" dirty="0" err="1"/>
              <a:t>degrado</a:t>
            </a:r>
            <a:r>
              <a:rPr lang="en-US" altLang="en-US" sz="1958" dirty="0"/>
              <a:t> e </a:t>
            </a:r>
            <a:r>
              <a:rPr lang="en-US" altLang="en-US" sz="1958" dirty="0" err="1"/>
              <a:t>perdita</a:t>
            </a:r>
            <a:r>
              <a:rPr lang="en-US" altLang="en-US" sz="1958" dirty="0"/>
              <a:t> di </a:t>
            </a:r>
            <a:r>
              <a:rPr lang="en-US" altLang="en-US" sz="1958" dirty="0" err="1"/>
              <a:t>suolo</a:t>
            </a:r>
            <a:r>
              <a:rPr lang="en-US" altLang="en-US" sz="1958" dirty="0"/>
              <a:t> , </a:t>
            </a:r>
            <a:r>
              <a:rPr lang="en-US" altLang="en-US" sz="1958" dirty="0" err="1"/>
              <a:t>ecc</a:t>
            </a:r>
            <a:r>
              <a:rPr lang="en-US" altLang="en-US" sz="1958" dirty="0"/>
              <a:t>)</a:t>
            </a:r>
          </a:p>
          <a:p>
            <a:pPr marL="702702" lvl="1" indent="-311010"/>
            <a:r>
              <a:rPr lang="en-US" altLang="en-US" sz="1958" dirty="0"/>
              <a:t>Base </a:t>
            </a:r>
            <a:r>
              <a:rPr lang="en-US" altLang="en-US" sz="1958" dirty="0" err="1"/>
              <a:t>dati</a:t>
            </a:r>
            <a:r>
              <a:rPr lang="en-US" altLang="en-US" sz="1958" dirty="0"/>
              <a:t> per </a:t>
            </a:r>
            <a:r>
              <a:rPr lang="en-US" altLang="en-US" sz="1958" dirty="0" err="1"/>
              <a:t>miglioramento</a:t>
            </a:r>
            <a:r>
              <a:rPr lang="en-US" altLang="en-US" sz="1958" dirty="0"/>
              <a:t> </a:t>
            </a:r>
            <a:r>
              <a:rPr lang="en-US" altLang="en-US" sz="1958" b="1" dirty="0" err="1"/>
              <a:t>Corine</a:t>
            </a:r>
            <a:r>
              <a:rPr lang="en-US" altLang="en-US" sz="1958" b="1" dirty="0"/>
              <a:t> LC </a:t>
            </a:r>
            <a:r>
              <a:rPr lang="en-US" altLang="en-US" sz="1958" dirty="0"/>
              <a:t>e </a:t>
            </a:r>
            <a:r>
              <a:rPr lang="en-US" altLang="en-US" sz="1958" dirty="0" err="1"/>
              <a:t>mappe</a:t>
            </a:r>
            <a:r>
              <a:rPr lang="en-US" altLang="en-US" sz="1958" dirty="0"/>
              <a:t> </a:t>
            </a:r>
            <a:r>
              <a:rPr lang="en-US" altLang="en-US" sz="1958" dirty="0" err="1"/>
              <a:t>tematiche</a:t>
            </a:r>
            <a:r>
              <a:rPr lang="en-US" altLang="en-US" sz="1958" dirty="0"/>
              <a:t> </a:t>
            </a:r>
            <a:r>
              <a:rPr lang="en-US" altLang="en-US" sz="1958" b="1" dirty="0" smtClean="0"/>
              <a:t>EEA</a:t>
            </a:r>
          </a:p>
          <a:p>
            <a:pPr marL="702702" lvl="1" indent="-311010"/>
            <a:r>
              <a:rPr lang="en-US" altLang="en-US" sz="1958" dirty="0" err="1" smtClean="0"/>
              <a:t>Rischio</a:t>
            </a:r>
            <a:r>
              <a:rPr lang="en-US" altLang="en-US" sz="1958" dirty="0" smtClean="0"/>
              <a:t> </a:t>
            </a:r>
            <a:r>
              <a:rPr lang="en-US" altLang="en-US" sz="1958" b="1" dirty="0" err="1" smtClean="0"/>
              <a:t>nitrati</a:t>
            </a:r>
            <a:r>
              <a:rPr lang="en-US" altLang="en-US" sz="1958" b="1" dirty="0" smtClean="0"/>
              <a:t> </a:t>
            </a:r>
            <a:r>
              <a:rPr lang="en-US" altLang="en-US" sz="1958" b="1" dirty="0" err="1" smtClean="0"/>
              <a:t>suolo</a:t>
            </a:r>
            <a:r>
              <a:rPr lang="en-US" altLang="en-US" sz="1958" b="1" dirty="0" smtClean="0"/>
              <a:t> </a:t>
            </a:r>
            <a:r>
              <a:rPr lang="en-US" altLang="en-US" sz="1958" dirty="0" smtClean="0"/>
              <a:t>e </a:t>
            </a:r>
            <a:r>
              <a:rPr lang="en-US" altLang="en-US" sz="1958" dirty="0" err="1" smtClean="0"/>
              <a:t>falda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acquifera</a:t>
            </a:r>
            <a:r>
              <a:rPr lang="en-US" altLang="en-US" sz="1958" dirty="0" smtClean="0"/>
              <a:t> (</a:t>
            </a:r>
            <a:r>
              <a:rPr lang="en-US" altLang="en-US" sz="1958" dirty="0" err="1" smtClean="0"/>
              <a:t>fabbisogno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reale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colture</a:t>
            </a:r>
            <a:r>
              <a:rPr lang="en-US" altLang="en-US" sz="1958" dirty="0" smtClean="0"/>
              <a:t> per </a:t>
            </a:r>
            <a:r>
              <a:rPr lang="en-US" altLang="en-US" sz="1958" dirty="0" err="1" smtClean="0"/>
              <a:t>azienda</a:t>
            </a:r>
            <a:r>
              <a:rPr lang="en-US" altLang="en-US" sz="1958" dirty="0" smtClean="0"/>
              <a:t>)</a:t>
            </a:r>
          </a:p>
          <a:p>
            <a:pPr marL="702702" lvl="1" indent="-311010"/>
            <a:r>
              <a:rPr lang="en-US" altLang="en-US" sz="1958" dirty="0" err="1" smtClean="0"/>
              <a:t>Corretto</a:t>
            </a:r>
            <a:r>
              <a:rPr lang="en-US" altLang="en-US" sz="1958" dirty="0" smtClean="0"/>
              <a:t> </a:t>
            </a:r>
            <a:r>
              <a:rPr lang="en-US" altLang="en-US" sz="1958" b="1" dirty="0" err="1" smtClean="0"/>
              <a:t>utilzzo</a:t>
            </a:r>
            <a:r>
              <a:rPr lang="en-US" altLang="en-US" sz="1958" b="1" dirty="0" smtClean="0"/>
              <a:t> di </a:t>
            </a:r>
            <a:r>
              <a:rPr lang="en-US" altLang="en-US" sz="1958" b="1" dirty="0" err="1" smtClean="0"/>
              <a:t>acqua</a:t>
            </a:r>
            <a:r>
              <a:rPr lang="en-US" altLang="en-US" sz="1958" b="1" dirty="0" smtClean="0"/>
              <a:t> </a:t>
            </a:r>
            <a:r>
              <a:rPr lang="en-US" altLang="en-US" sz="1958" b="1" dirty="0" err="1" smtClean="0"/>
              <a:t>irrigua</a:t>
            </a:r>
            <a:r>
              <a:rPr lang="en-US" altLang="en-US" sz="1958" b="1" dirty="0" smtClean="0"/>
              <a:t> </a:t>
            </a:r>
            <a:r>
              <a:rPr lang="en-US" altLang="en-US" sz="1958" dirty="0" err="1" smtClean="0"/>
              <a:t>conoscendo</a:t>
            </a:r>
            <a:r>
              <a:rPr lang="en-US" altLang="en-US" sz="1958" dirty="0" smtClean="0"/>
              <a:t> le </a:t>
            </a:r>
            <a:r>
              <a:rPr lang="en-US" altLang="en-US" sz="1958" dirty="0" err="1" smtClean="0"/>
              <a:t>tipologie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colturali</a:t>
            </a:r>
            <a:r>
              <a:rPr lang="en-US" altLang="en-US" sz="1958" dirty="0" smtClean="0"/>
              <a:t> e </a:t>
            </a:r>
            <a:r>
              <a:rPr lang="en-US" altLang="en-US" sz="1958" dirty="0" err="1" smtClean="0"/>
              <a:t>il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loro</a:t>
            </a:r>
            <a:r>
              <a:rPr lang="en-US" altLang="en-US" sz="1958" dirty="0" smtClean="0"/>
              <a:t> </a:t>
            </a:r>
            <a:r>
              <a:rPr lang="en-US" altLang="en-US" sz="1958" dirty="0" err="1" smtClean="0"/>
              <a:t>fabbisogno</a:t>
            </a:r>
            <a:endParaRPr lang="en-US" altLang="en-US" sz="1958" dirty="0"/>
          </a:p>
          <a:p>
            <a:pPr marL="391692" lvl="1" indent="0">
              <a:buNone/>
            </a:pPr>
            <a:endParaRPr lang="en-US" altLang="en-US" sz="1958" dirty="0"/>
          </a:p>
          <a:p>
            <a:pPr marL="391692" lvl="1" indent="0">
              <a:buNone/>
            </a:pPr>
            <a:endParaRPr lang="en-US" altLang="en-US" sz="1762" dirty="0"/>
          </a:p>
        </p:txBody>
      </p:sp>
    </p:spTree>
    <p:extLst>
      <p:ext uri="{BB962C8B-B14F-4D97-AF65-F5344CB8AC3E}">
        <p14:creationId xmlns:p14="http://schemas.microsoft.com/office/powerpoint/2010/main" val="2398002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6117" y="-4178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dirty="0"/>
              <a:t/>
            </a:r>
            <a:br>
              <a:rPr lang="it-IT" altLang="it-IT" dirty="0"/>
            </a:br>
            <a:endParaRPr lang="it-IT" altLang="it-IT" dirty="0" smtClean="0"/>
          </a:p>
        </p:txBody>
      </p:sp>
      <p:pic>
        <p:nvPicPr>
          <p:cNvPr id="20485" name="Picture 16" descr="Fogli_Test_Pes_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06" y="1124744"/>
            <a:ext cx="4721073" cy="415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r="4697" b="5466"/>
          <a:stretch>
            <a:fillRect/>
          </a:stretch>
        </p:blipFill>
        <p:spPr bwMode="auto">
          <a:xfrm>
            <a:off x="7568279" y="5325304"/>
            <a:ext cx="457421" cy="23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8"/>
          <p:cNvSpPr>
            <a:spLocks noChangeArrowheads="1"/>
          </p:cNvSpPr>
          <p:nvPr/>
        </p:nvSpPr>
        <p:spPr bwMode="auto">
          <a:xfrm>
            <a:off x="7515330" y="5320812"/>
            <a:ext cx="508873" cy="2694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2000" b="1">
                <a:solidFill>
                  <a:srgbClr val="3A3A3A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>
                <a:solidFill>
                  <a:srgbClr val="3A3A3A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1600">
                <a:solidFill>
                  <a:srgbClr val="3A3A3A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400">
                <a:solidFill>
                  <a:srgbClr val="3A3A3A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97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88" name="Text Box 19"/>
          <p:cNvSpPr txBox="1">
            <a:spLocks noChangeArrowheads="1"/>
          </p:cNvSpPr>
          <p:nvPr/>
        </p:nvSpPr>
        <p:spPr bwMode="auto">
          <a:xfrm>
            <a:off x="8009237" y="5289384"/>
            <a:ext cx="726481" cy="35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2000" b="1">
                <a:solidFill>
                  <a:srgbClr val="3A3A3A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>
                <a:solidFill>
                  <a:srgbClr val="3A3A3A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1600">
                <a:solidFill>
                  <a:srgbClr val="3A3A3A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400">
                <a:solidFill>
                  <a:srgbClr val="3A3A3A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31" b="0" dirty="0" err="1">
                <a:solidFill>
                  <a:schemeClr val="tx1"/>
                </a:solidFill>
                <a:latin typeface="Arial" panose="020B0604020202020204" pitchFamily="34" charset="0"/>
              </a:rPr>
              <a:t>Known</a:t>
            </a:r>
            <a:r>
              <a:rPr lang="it-IT" altLang="it-IT" sz="1131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697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89" name="AutoShape 20"/>
          <p:cNvSpPr>
            <a:spLocks noChangeArrowheads="1"/>
          </p:cNvSpPr>
          <p:nvPr/>
        </p:nvSpPr>
        <p:spPr bwMode="auto">
          <a:xfrm>
            <a:off x="7543172" y="5811727"/>
            <a:ext cx="247546" cy="24216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2000" b="1">
                <a:solidFill>
                  <a:srgbClr val="3A3A3A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>
                <a:solidFill>
                  <a:srgbClr val="3A3A3A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1600">
                <a:solidFill>
                  <a:srgbClr val="3A3A3A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400">
                <a:solidFill>
                  <a:srgbClr val="3A3A3A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97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90" name="Text Box 21"/>
          <p:cNvSpPr txBox="1">
            <a:spLocks noChangeArrowheads="1"/>
          </p:cNvSpPr>
          <p:nvPr/>
        </p:nvSpPr>
        <p:spPr bwMode="auto">
          <a:xfrm>
            <a:off x="7848937" y="5804759"/>
            <a:ext cx="886781" cy="35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2000" b="1">
                <a:solidFill>
                  <a:srgbClr val="3A3A3A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>
                <a:solidFill>
                  <a:srgbClr val="3A3A3A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1600">
                <a:solidFill>
                  <a:srgbClr val="3A3A3A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400">
                <a:solidFill>
                  <a:srgbClr val="3A3A3A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131" b="0" dirty="0" err="1">
                <a:solidFill>
                  <a:schemeClr val="tx1"/>
                </a:solidFill>
                <a:latin typeface="Arial" panose="020B0604020202020204" pitchFamily="34" charset="0"/>
              </a:rPr>
              <a:t>Unknown</a:t>
            </a:r>
            <a:r>
              <a:rPr lang="it-IT" altLang="it-IT" sz="1131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697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91" name="Text Box 23"/>
          <p:cNvSpPr txBox="1">
            <a:spLocks noChangeArrowheads="1"/>
          </p:cNvSpPr>
          <p:nvPr/>
        </p:nvSpPr>
        <p:spPr bwMode="auto">
          <a:xfrm>
            <a:off x="2829113" y="5341716"/>
            <a:ext cx="4518687" cy="1200329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2000" b="1">
                <a:solidFill>
                  <a:srgbClr val="3A3A3A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>
                <a:solidFill>
                  <a:srgbClr val="3A3A3A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1600">
                <a:solidFill>
                  <a:srgbClr val="3A3A3A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400">
                <a:solidFill>
                  <a:srgbClr val="3A3A3A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Edifici conosciuti al catasto     </a:t>
            </a:r>
            <a:r>
              <a:rPr lang="it-IT" altLang="it-IT" sz="1800" dirty="0">
                <a:solidFill>
                  <a:schemeClr val="tx1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1120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rgbClr val="FF0000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Edifici fantasma (al catasto)  </a:t>
            </a:r>
            <a:r>
              <a:rPr lang="it-IT" altLang="it-IT" sz="1800" dirty="0">
                <a:solidFill>
                  <a:srgbClr val="FF0000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61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rgbClr val="FF0000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20494" name="Text Box 27"/>
          <p:cNvSpPr txBox="1">
            <a:spLocks noChangeArrowheads="1"/>
          </p:cNvSpPr>
          <p:nvPr/>
        </p:nvSpPr>
        <p:spPr bwMode="auto">
          <a:xfrm rot="5400000">
            <a:off x="6499828" y="3217897"/>
            <a:ext cx="2147745" cy="30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2000" b="1">
                <a:solidFill>
                  <a:srgbClr val="3A3A3A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>
                <a:solidFill>
                  <a:srgbClr val="3A3A3A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1600">
                <a:solidFill>
                  <a:srgbClr val="3A3A3A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400">
                <a:solidFill>
                  <a:srgbClr val="3A3A3A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3A3A3A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414" b="0" i="1">
                <a:solidFill>
                  <a:schemeClr val="tx1"/>
                </a:solidFill>
                <a:latin typeface="Lucida Calligraphy" panose="03010101010101010101" pitchFamily="66" charset="0"/>
              </a:rPr>
              <a:t>4.698.719 Nord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27324" y="616988"/>
            <a:ext cx="923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Contributo</a:t>
            </a:r>
            <a:r>
              <a:rPr lang="en-GB" dirty="0" smtClean="0"/>
              <a:t> </a:t>
            </a:r>
            <a:r>
              <a:rPr lang="en-GB" dirty="0" err="1" smtClean="0"/>
              <a:t>tradizionale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ortofoto</a:t>
            </a:r>
            <a:r>
              <a:rPr lang="en-GB" dirty="0" smtClean="0"/>
              <a:t> AGEA per </a:t>
            </a:r>
            <a:r>
              <a:rPr lang="en-GB" dirty="0" err="1" smtClean="0"/>
              <a:t>edifici</a:t>
            </a:r>
            <a:r>
              <a:rPr lang="en-GB" dirty="0" smtClean="0"/>
              <a:t> </a:t>
            </a:r>
            <a:r>
              <a:rPr lang="en-GB" dirty="0" err="1" smtClean="0"/>
              <a:t>fantasma</a:t>
            </a:r>
            <a:r>
              <a:rPr lang="en-GB" dirty="0" smtClean="0"/>
              <a:t> (</a:t>
            </a:r>
            <a:r>
              <a:rPr lang="en-GB" dirty="0" err="1" smtClean="0"/>
              <a:t>analisi</a:t>
            </a:r>
            <a:r>
              <a:rPr lang="en-GB" dirty="0" smtClean="0"/>
              <a:t> </a:t>
            </a:r>
            <a:r>
              <a:rPr lang="en-GB" dirty="0" err="1" smtClean="0"/>
              <a:t>multitemporale</a:t>
            </a:r>
            <a:r>
              <a:rPr lang="en-GB" dirty="0" smtClean="0"/>
              <a:t>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3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153" y="3559429"/>
            <a:ext cx="2646871" cy="21168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62" y="3480523"/>
            <a:ext cx="2766665" cy="236666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074" y="1028102"/>
            <a:ext cx="2523027" cy="204177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618153" y="2838321"/>
            <a:ext cx="2605136" cy="272493"/>
          </a:xfrm>
          <a:prstGeom prst="rect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10/09/2018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62" y="1023386"/>
            <a:ext cx="2766665" cy="204895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53375" y="2797381"/>
            <a:ext cx="2931052" cy="272493"/>
          </a:xfrm>
          <a:prstGeom prst="rect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19/03/2017</a:t>
            </a:r>
            <a:endParaRPr lang="en-US" dirty="0"/>
          </a:p>
        </p:txBody>
      </p:sp>
      <p:sp>
        <p:nvSpPr>
          <p:cNvPr id="10" name="Rettangolo 9"/>
          <p:cNvSpPr/>
          <p:nvPr/>
        </p:nvSpPr>
        <p:spPr>
          <a:xfrm>
            <a:off x="4083620" y="1023386"/>
            <a:ext cx="2233900" cy="49979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4108886" y="1203941"/>
            <a:ext cx="2084808" cy="97038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25" b="1" dirty="0"/>
              <a:t>Appezzamenti dichiarati</a:t>
            </a:r>
            <a:endParaRPr lang="en-US" sz="1625" b="1" dirty="0"/>
          </a:p>
        </p:txBody>
      </p:sp>
      <p:sp>
        <p:nvSpPr>
          <p:cNvPr id="12" name="Rettangolo 11"/>
          <p:cNvSpPr/>
          <p:nvPr/>
        </p:nvSpPr>
        <p:spPr>
          <a:xfrm>
            <a:off x="4134152" y="2434611"/>
            <a:ext cx="2084808" cy="97038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25" b="1" dirty="0">
                <a:solidFill>
                  <a:srgbClr val="FFFF00"/>
                </a:solidFill>
              </a:rPr>
              <a:t>Variazione rilevata</a:t>
            </a:r>
            <a:endParaRPr lang="en-US" sz="1625" b="1" dirty="0">
              <a:solidFill>
                <a:srgbClr val="FFFF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134152" y="3559428"/>
            <a:ext cx="2084808" cy="2287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25" b="1" dirty="0">
                <a:solidFill>
                  <a:srgbClr val="FF0000"/>
                </a:solidFill>
              </a:rPr>
              <a:t>Appezzamento dichiarato a «superficie agricola ritirata dalla produzione» – terreno seminativo senza fini di produzione immediata</a:t>
            </a:r>
            <a:endParaRPr lang="en-US" sz="1625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09034" y="167905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Sentinel 2017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527279" y="167905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Sentinel 2018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87881" y="5772570"/>
            <a:ext cx="15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Ortofoto</a:t>
            </a:r>
            <a:r>
              <a:rPr lang="en-GB" dirty="0" smtClean="0"/>
              <a:t> 2016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31648" y="5599721"/>
            <a:ext cx="3595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Foto</a:t>
            </a:r>
            <a:r>
              <a:rPr lang="en-GB" dirty="0" smtClean="0"/>
              <a:t> </a:t>
            </a:r>
            <a:r>
              <a:rPr lang="en-GB" dirty="0" err="1" smtClean="0"/>
              <a:t>aerea</a:t>
            </a:r>
            <a:r>
              <a:rPr lang="en-GB" dirty="0" smtClean="0"/>
              <a:t> 2018 </a:t>
            </a:r>
          </a:p>
          <a:p>
            <a:r>
              <a:rPr lang="en-GB" dirty="0" smtClean="0"/>
              <a:t>con </a:t>
            </a:r>
            <a:r>
              <a:rPr lang="en-GB" dirty="0" err="1" smtClean="0"/>
              <a:t>evidente</a:t>
            </a:r>
            <a:r>
              <a:rPr lang="en-GB" dirty="0" smtClean="0"/>
              <a:t> </a:t>
            </a:r>
            <a:r>
              <a:rPr lang="en-GB" dirty="0" err="1" smtClean="0"/>
              <a:t>piazzale</a:t>
            </a:r>
            <a:r>
              <a:rPr lang="en-GB" dirty="0" smtClean="0"/>
              <a:t> in </a:t>
            </a:r>
            <a:r>
              <a:rPr lang="en-GB" dirty="0" err="1" smtClean="0"/>
              <a:t>cemento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09034" y="594901"/>
            <a:ext cx="931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Possibile</a:t>
            </a:r>
            <a:r>
              <a:rPr lang="en-GB" dirty="0" smtClean="0"/>
              <a:t> </a:t>
            </a:r>
            <a:r>
              <a:rPr lang="en-GB" dirty="0" err="1" smtClean="0"/>
              <a:t>contributo</a:t>
            </a:r>
            <a:r>
              <a:rPr lang="en-GB" dirty="0" smtClean="0"/>
              <a:t> semi </a:t>
            </a:r>
            <a:r>
              <a:rPr lang="en-GB" dirty="0" err="1" smtClean="0"/>
              <a:t>automatico</a:t>
            </a:r>
            <a:r>
              <a:rPr lang="en-GB" dirty="0" smtClean="0"/>
              <a:t> </a:t>
            </a:r>
            <a:r>
              <a:rPr lang="en-GB" dirty="0" err="1" smtClean="0"/>
              <a:t>derivato</a:t>
            </a:r>
            <a:r>
              <a:rPr lang="en-GB" dirty="0" smtClean="0"/>
              <a:t> da </a:t>
            </a:r>
            <a:r>
              <a:rPr lang="en-GB" dirty="0" err="1" smtClean="0"/>
              <a:t>monitoraggio</a:t>
            </a:r>
            <a:r>
              <a:rPr lang="en-GB" dirty="0" smtClean="0"/>
              <a:t> agro-</a:t>
            </a:r>
            <a:r>
              <a:rPr lang="en-GB" dirty="0" err="1" smtClean="0"/>
              <a:t>ambientale</a:t>
            </a:r>
            <a:r>
              <a:rPr lang="en-GB" dirty="0" smtClean="0"/>
              <a:t> </a:t>
            </a:r>
            <a:r>
              <a:rPr lang="en-GB" dirty="0" err="1" smtClean="0"/>
              <a:t>nazionale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0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0">
            <a:extLst>
              <a:ext uri="{FF2B5EF4-FFF2-40B4-BE49-F238E27FC236}">
                <a16:creationId xmlns:a16="http://schemas.microsoft.com/office/drawing/2014/main" id="{EAA602B3-198C-48F5-8ACC-23313BCFF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39" y="1165361"/>
            <a:ext cx="1031027" cy="100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0" y="645641"/>
            <a:ext cx="5023687" cy="325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633" y="2143400"/>
            <a:ext cx="6064290" cy="396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22" y="3413846"/>
            <a:ext cx="383912" cy="272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5267560" y="5580061"/>
            <a:ext cx="973152" cy="28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73" dirty="0">
                <a:solidFill>
                  <a:schemeClr val="bg1"/>
                </a:solidFill>
              </a:rPr>
              <a:t>Team’s car</a:t>
            </a:r>
          </a:p>
        </p:txBody>
      </p:sp>
      <p:sp>
        <p:nvSpPr>
          <p:cNvPr id="8" name="Ovale 7"/>
          <p:cNvSpPr>
            <a:spLocks noChangeArrowheads="1"/>
          </p:cNvSpPr>
          <p:nvPr/>
        </p:nvSpPr>
        <p:spPr bwMode="auto">
          <a:xfrm>
            <a:off x="6085794" y="3739666"/>
            <a:ext cx="915578" cy="1375263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958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6723018" y="4247339"/>
            <a:ext cx="1005403" cy="48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73" dirty="0">
                <a:solidFill>
                  <a:schemeClr val="bg1"/>
                </a:solidFill>
              </a:rPr>
              <a:t>“inhabited” </a:t>
            </a:r>
          </a:p>
          <a:p>
            <a:r>
              <a:rPr lang="en-US" altLang="en-US" sz="1273" dirty="0">
                <a:solidFill>
                  <a:schemeClr val="bg1"/>
                </a:solidFill>
              </a:rPr>
              <a:t>roof</a:t>
            </a: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 flipH="1">
            <a:off x="6803102" y="4062960"/>
            <a:ext cx="593548" cy="56829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9946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32" y="1073867"/>
            <a:ext cx="1033025" cy="8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e 3"/>
          <p:cNvSpPr/>
          <p:nvPr/>
        </p:nvSpPr>
        <p:spPr bwMode="auto">
          <a:xfrm rot="1168928">
            <a:off x="5230885" y="2530592"/>
            <a:ext cx="1903554" cy="12538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527" tIns="44764" rIns="89527" bIns="44764" numCol="1" rtlCol="0" anchor="t" anchorCtr="0" compatLnSpc="1">
            <a:prstTxWarp prst="textNoShape">
              <a:avLst/>
            </a:prstTxWarp>
          </a:bodyPr>
          <a:lstStyle/>
          <a:p>
            <a:pPr algn="r" defTabSz="895295"/>
            <a:endParaRPr lang="en-US" sz="1762">
              <a:latin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08537" y="3892178"/>
            <a:ext cx="3125972" cy="250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8" dirty="0" err="1"/>
              <a:t>Verifica</a:t>
            </a:r>
            <a:r>
              <a:rPr lang="en-US" sz="1958" dirty="0"/>
              <a:t> di </a:t>
            </a:r>
            <a:r>
              <a:rPr lang="en-US" sz="1958" dirty="0" err="1"/>
              <a:t>smaltimenti</a:t>
            </a:r>
            <a:r>
              <a:rPr lang="en-US" sz="1958" dirty="0"/>
              <a:t> </a:t>
            </a:r>
          </a:p>
          <a:p>
            <a:r>
              <a:rPr lang="en-US" sz="1958" dirty="0" err="1"/>
              <a:t>legali</a:t>
            </a:r>
            <a:r>
              <a:rPr lang="en-US" sz="1958" dirty="0"/>
              <a:t>/</a:t>
            </a:r>
            <a:r>
              <a:rPr lang="en-US" sz="1958" dirty="0" err="1"/>
              <a:t>illegali</a:t>
            </a:r>
            <a:r>
              <a:rPr lang="en-US" sz="1958" dirty="0"/>
              <a:t> </a:t>
            </a:r>
            <a:r>
              <a:rPr lang="en-US" sz="1958" dirty="0" err="1"/>
              <a:t>dei</a:t>
            </a:r>
            <a:r>
              <a:rPr lang="en-US" sz="1958" dirty="0"/>
              <a:t> </a:t>
            </a:r>
            <a:r>
              <a:rPr lang="en-US" sz="1958" dirty="0" err="1"/>
              <a:t>reflui</a:t>
            </a:r>
            <a:r>
              <a:rPr lang="en-US" sz="1958" dirty="0"/>
              <a:t> </a:t>
            </a:r>
            <a:endParaRPr lang="en-US" sz="1958" dirty="0" smtClean="0"/>
          </a:p>
          <a:p>
            <a:r>
              <a:rPr lang="en-US" sz="1958" dirty="0" smtClean="0"/>
              <a:t>da </a:t>
            </a:r>
            <a:r>
              <a:rPr lang="en-US" sz="1958" dirty="0" err="1"/>
              <a:t>stalla</a:t>
            </a:r>
            <a:endParaRPr lang="en-US" sz="1958" dirty="0"/>
          </a:p>
          <a:p>
            <a:endParaRPr lang="en-US" sz="1958" dirty="0"/>
          </a:p>
          <a:p>
            <a:r>
              <a:rPr lang="en-US" sz="1958" dirty="0" err="1"/>
              <a:t>Inerzia</a:t>
            </a:r>
            <a:r>
              <a:rPr lang="en-US" sz="1958" dirty="0"/>
              <a:t> </a:t>
            </a:r>
            <a:r>
              <a:rPr lang="en-US" sz="1958" dirty="0" err="1"/>
              <a:t>termica</a:t>
            </a:r>
            <a:r>
              <a:rPr lang="en-US" sz="1958" dirty="0"/>
              <a:t> </a:t>
            </a:r>
          </a:p>
          <a:p>
            <a:r>
              <a:rPr lang="en-US" sz="1958" dirty="0" err="1"/>
              <a:t>nel</a:t>
            </a:r>
            <a:r>
              <a:rPr lang="en-US" sz="1958" dirty="0"/>
              <a:t> </a:t>
            </a:r>
            <a:r>
              <a:rPr lang="en-US" sz="1958" dirty="0" err="1"/>
              <a:t>transitorio</a:t>
            </a:r>
            <a:r>
              <a:rPr lang="en-US" sz="1958" dirty="0"/>
              <a:t> </a:t>
            </a:r>
            <a:r>
              <a:rPr lang="en-US" sz="1958" dirty="0" err="1"/>
              <a:t>mattutino</a:t>
            </a:r>
            <a:endParaRPr lang="en-US" sz="1958" dirty="0"/>
          </a:p>
          <a:p>
            <a:r>
              <a:rPr lang="en-US" sz="1958" dirty="0" err="1"/>
              <a:t>a</a:t>
            </a:r>
            <a:r>
              <a:rPr lang="en-US" sz="1958" dirty="0" err="1" smtClean="0"/>
              <a:t>lta</a:t>
            </a:r>
            <a:r>
              <a:rPr lang="en-US" sz="1958" dirty="0" smtClean="0"/>
              <a:t> </a:t>
            </a:r>
            <a:r>
              <a:rPr lang="en-US" sz="1958" dirty="0" err="1"/>
              <a:t>accuratezza</a:t>
            </a:r>
            <a:r>
              <a:rPr lang="en-US" sz="1958" dirty="0"/>
              <a:t> </a:t>
            </a:r>
            <a:r>
              <a:rPr lang="en-US" sz="1958" dirty="0" smtClean="0"/>
              <a:t>del </a:t>
            </a:r>
            <a:r>
              <a:rPr lang="en-US" sz="1958" dirty="0" err="1" smtClean="0"/>
              <a:t>gradiente</a:t>
            </a:r>
            <a:r>
              <a:rPr lang="en-US" sz="1958" dirty="0" smtClean="0"/>
              <a:t>  </a:t>
            </a:r>
            <a:endParaRPr lang="en-US" sz="1958" dirty="0"/>
          </a:p>
        </p:txBody>
      </p:sp>
      <p:sp>
        <p:nvSpPr>
          <p:cNvPr id="14" name="Ovale 13"/>
          <p:cNvSpPr/>
          <p:nvPr/>
        </p:nvSpPr>
        <p:spPr bwMode="auto">
          <a:xfrm rot="1168928">
            <a:off x="3606591" y="3269309"/>
            <a:ext cx="528801" cy="5593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527" tIns="44764" rIns="89527" bIns="44764" numCol="1" rtlCol="0" anchor="t" anchorCtr="0" compatLnSpc="1">
            <a:prstTxWarp prst="textNoShape">
              <a:avLst/>
            </a:prstTxWarp>
          </a:bodyPr>
          <a:lstStyle/>
          <a:p>
            <a:pPr algn="r" defTabSz="895295"/>
            <a:endParaRPr lang="en-US" sz="1762">
              <a:latin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752" y="54008"/>
            <a:ext cx="636082" cy="909745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-254381" y="501080"/>
            <a:ext cx="9279287" cy="1064047"/>
          </a:xfrm>
        </p:spPr>
        <p:txBody>
          <a:bodyPr/>
          <a:lstStyle/>
          <a:p>
            <a:r>
              <a:rPr lang="en-GB" sz="2177" dirty="0" err="1" smtClean="0">
                <a:solidFill>
                  <a:schemeClr val="bg1"/>
                </a:solidFill>
              </a:rPr>
              <a:t>Progetto</a:t>
            </a:r>
            <a:r>
              <a:rPr lang="en-GB" sz="2177" dirty="0" smtClean="0">
                <a:solidFill>
                  <a:schemeClr val="bg1"/>
                </a:solidFill>
              </a:rPr>
              <a:t> </a:t>
            </a:r>
            <a:r>
              <a:rPr lang="en-GB" sz="2177" dirty="0" err="1">
                <a:solidFill>
                  <a:schemeClr val="bg1"/>
                </a:solidFill>
              </a:rPr>
              <a:t>pilota</a:t>
            </a:r>
            <a:r>
              <a:rPr lang="en-GB" sz="2177" dirty="0">
                <a:solidFill>
                  <a:schemeClr val="bg1"/>
                </a:solidFill>
              </a:rPr>
              <a:t> </a:t>
            </a:r>
            <a:r>
              <a:rPr lang="en-GB" sz="2177" dirty="0" err="1">
                <a:solidFill>
                  <a:schemeClr val="bg1"/>
                </a:solidFill>
              </a:rPr>
              <a:t>Mipaaf</a:t>
            </a:r>
            <a:r>
              <a:rPr lang="en-GB" sz="2177" dirty="0">
                <a:solidFill>
                  <a:schemeClr val="bg1"/>
                </a:solidFill>
              </a:rPr>
              <a:t> RRN</a:t>
            </a:r>
            <a:br>
              <a:rPr lang="en-GB" sz="2177" dirty="0">
                <a:solidFill>
                  <a:schemeClr val="bg1"/>
                </a:solidFill>
              </a:rPr>
            </a:br>
            <a:r>
              <a:rPr lang="en-GB" sz="2177" dirty="0" err="1">
                <a:solidFill>
                  <a:schemeClr val="bg1"/>
                </a:solidFill>
              </a:rPr>
              <a:t>Droni</a:t>
            </a:r>
            <a:r>
              <a:rPr lang="en-GB" sz="2177" dirty="0">
                <a:solidFill>
                  <a:schemeClr val="bg1"/>
                </a:solidFill>
              </a:rPr>
              <a:t> in </a:t>
            </a:r>
            <a:r>
              <a:rPr lang="en-GB" sz="2177" dirty="0" err="1" smtClean="0">
                <a:solidFill>
                  <a:schemeClr val="bg1"/>
                </a:solidFill>
              </a:rPr>
              <a:t>agricoltura</a:t>
            </a:r>
            <a:r>
              <a:rPr lang="en-GB" sz="2177" dirty="0" smtClean="0">
                <a:solidFill>
                  <a:schemeClr val="bg1"/>
                </a:solidFill>
              </a:rPr>
              <a:t>- le </a:t>
            </a:r>
            <a:r>
              <a:rPr lang="en-GB" sz="2177" dirty="0" err="1" smtClean="0">
                <a:solidFill>
                  <a:schemeClr val="tx1"/>
                </a:solidFill>
              </a:rPr>
              <a:t>potenizalità</a:t>
            </a:r>
            <a:r>
              <a:rPr lang="en-GB" sz="2177" dirty="0" smtClean="0">
                <a:solidFill>
                  <a:schemeClr val="tx1"/>
                </a:solidFill>
              </a:rPr>
              <a:t> </a:t>
            </a:r>
            <a:r>
              <a:rPr lang="en-GB" sz="2177" dirty="0" err="1" smtClean="0">
                <a:solidFill>
                  <a:schemeClr val="tx1"/>
                </a:solidFill>
              </a:rPr>
              <a:t>dei</a:t>
            </a:r>
            <a:r>
              <a:rPr lang="en-GB" sz="2177" dirty="0" smtClean="0">
                <a:solidFill>
                  <a:schemeClr val="tx1"/>
                </a:solidFill>
              </a:rPr>
              <a:t> </a:t>
            </a:r>
            <a:r>
              <a:rPr lang="en-GB" sz="2177" dirty="0" err="1" smtClean="0">
                <a:solidFill>
                  <a:schemeClr val="tx1"/>
                </a:solidFill>
              </a:rPr>
              <a:t>droni</a:t>
            </a:r>
            <a:r>
              <a:rPr lang="en-GB" sz="2177" dirty="0" smtClean="0">
                <a:solidFill>
                  <a:schemeClr val="tx1"/>
                </a:solidFill>
              </a:rPr>
              <a:t> </a:t>
            </a:r>
            <a:br>
              <a:rPr lang="en-GB" sz="2177" dirty="0" smtClean="0">
                <a:solidFill>
                  <a:schemeClr val="tx1"/>
                </a:solidFill>
              </a:rPr>
            </a:br>
            <a:r>
              <a:rPr lang="en-GB" sz="2177" dirty="0" smtClean="0">
                <a:solidFill>
                  <a:schemeClr val="bg1"/>
                </a:solidFill>
              </a:rPr>
              <a:t>associate a </a:t>
            </a:r>
            <a:r>
              <a:rPr lang="en-GB" sz="2177" dirty="0" err="1" smtClean="0">
                <a:solidFill>
                  <a:schemeClr val="bg1"/>
                </a:solidFill>
              </a:rPr>
              <a:t>Copernicius</a:t>
            </a:r>
            <a:r>
              <a:rPr lang="en-GB" sz="2177" dirty="0" smtClean="0">
                <a:solidFill>
                  <a:schemeClr val="bg1"/>
                </a:solidFill>
              </a:rPr>
              <a:t> (</a:t>
            </a:r>
            <a:r>
              <a:rPr lang="en-GB" sz="2177" dirty="0" err="1" smtClean="0">
                <a:solidFill>
                  <a:schemeClr val="bg1"/>
                </a:solidFill>
              </a:rPr>
              <a:t>seminativi</a:t>
            </a:r>
            <a:r>
              <a:rPr lang="en-GB" sz="2177" dirty="0" smtClean="0">
                <a:solidFill>
                  <a:schemeClr val="bg1"/>
                </a:solidFill>
              </a:rPr>
              <a:t> </a:t>
            </a:r>
            <a:r>
              <a:rPr lang="en-GB" sz="2177" dirty="0" err="1" smtClean="0">
                <a:solidFill>
                  <a:schemeClr val="tx1"/>
                </a:solidFill>
              </a:rPr>
              <a:t>associati</a:t>
            </a:r>
            <a:r>
              <a:rPr lang="en-GB" sz="2177" dirty="0" smtClean="0">
                <a:solidFill>
                  <a:schemeClr val="tx1"/>
                </a:solidFill>
              </a:rPr>
              <a:t> </a:t>
            </a:r>
            <a:r>
              <a:rPr lang="en-GB" sz="2177" dirty="0" err="1" smtClean="0">
                <a:solidFill>
                  <a:schemeClr val="tx1"/>
                </a:solidFill>
              </a:rPr>
              <a:t>all’azienda</a:t>
            </a:r>
            <a:r>
              <a:rPr lang="en-GB" sz="2177" dirty="0" smtClean="0">
                <a:solidFill>
                  <a:schemeClr val="tx1"/>
                </a:solidFill>
              </a:rPr>
              <a:t> </a:t>
            </a:r>
            <a:r>
              <a:rPr lang="en-GB" sz="2177" dirty="0" err="1" smtClean="0">
                <a:solidFill>
                  <a:schemeClr val="tx1"/>
                </a:solidFill>
              </a:rPr>
              <a:t>zootecnica</a:t>
            </a:r>
            <a:r>
              <a:rPr lang="en-GB" sz="2177" dirty="0" smtClean="0">
                <a:solidFill>
                  <a:schemeClr val="tx1"/>
                </a:solidFill>
              </a:rPr>
              <a:t>)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F3BD7F45-409C-48BA-9A5F-4E9C32A6E5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63" y="1316641"/>
            <a:ext cx="1166821" cy="10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71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3" grpId="0"/>
      <p:bldP spid="4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err="1" smtClean="0"/>
              <a:t>Indice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12" y="1725968"/>
            <a:ext cx="89154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sz="1950" dirty="0"/>
          </a:p>
          <a:p>
            <a:pPr marL="495285" lvl="1" indent="0">
              <a:buNone/>
            </a:pPr>
            <a:endParaRPr lang="en-US" sz="1733" dirty="0"/>
          </a:p>
          <a:p>
            <a:pPr lvl="1"/>
            <a:endParaRPr lang="en-US" sz="1733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0" y="582968"/>
            <a:ext cx="1209685" cy="835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60524" y="1698828"/>
            <a:ext cx="95450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/>
              <a:t>La </a:t>
            </a:r>
            <a:r>
              <a:rPr lang="en-GB" dirty="0" err="1" smtClean="0"/>
              <a:t>Politica</a:t>
            </a:r>
            <a:r>
              <a:rPr lang="en-GB" dirty="0" smtClean="0"/>
              <a:t> Agricola </a:t>
            </a:r>
            <a:r>
              <a:rPr lang="en-GB" dirty="0" err="1" smtClean="0"/>
              <a:t>Comunitaria</a:t>
            </a:r>
            <a:r>
              <a:rPr lang="en-GB" dirty="0" smtClean="0"/>
              <a:t> -PAC </a:t>
            </a:r>
            <a:r>
              <a:rPr lang="en-GB" dirty="0" err="1" smtClean="0"/>
              <a:t>ed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controllo</a:t>
            </a:r>
            <a:r>
              <a:rPr lang="en-GB" dirty="0" smtClean="0"/>
              <a:t> a </a:t>
            </a:r>
            <a:r>
              <a:rPr lang="en-GB" dirty="0" err="1" smtClean="0"/>
              <a:t>campione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sussidi</a:t>
            </a:r>
            <a:r>
              <a:rPr lang="en-GB" dirty="0" smtClean="0"/>
              <a:t> </a:t>
            </a:r>
            <a:r>
              <a:rPr lang="en-GB" dirty="0" err="1" smtClean="0"/>
              <a:t>erogati</a:t>
            </a:r>
            <a:endParaRPr lang="en-GB" dirty="0" smtClean="0"/>
          </a:p>
          <a:p>
            <a:pPr algn="l"/>
            <a:endParaRPr lang="en-GB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/>
              <a:t>I </a:t>
            </a:r>
            <a:r>
              <a:rPr lang="en-GB" dirty="0" err="1" smtClean="0"/>
              <a:t>dati</a:t>
            </a:r>
            <a:r>
              <a:rPr lang="en-GB" dirty="0" smtClean="0"/>
              <a:t> Copernicus e </a:t>
            </a:r>
            <a:r>
              <a:rPr lang="en-GB" dirty="0" err="1" smtClean="0"/>
              <a:t>l’evoluzione</a:t>
            </a:r>
            <a:r>
              <a:rPr lang="en-GB" dirty="0" smtClean="0"/>
              <a:t> </a:t>
            </a:r>
            <a:r>
              <a:rPr lang="en-GB" dirty="0" err="1" smtClean="0"/>
              <a:t>tecnologica</a:t>
            </a:r>
            <a:r>
              <a:rPr lang="en-GB" dirty="0" smtClean="0"/>
              <a:t> PAC </a:t>
            </a:r>
            <a:r>
              <a:rPr lang="en-GB" dirty="0" err="1" smtClean="0"/>
              <a:t>richiesta</a:t>
            </a:r>
            <a:r>
              <a:rPr lang="en-GB" dirty="0" smtClean="0"/>
              <a:t> </a:t>
            </a:r>
            <a:r>
              <a:rPr lang="en-GB" dirty="0" err="1" smtClean="0"/>
              <a:t>dai</a:t>
            </a:r>
            <a:r>
              <a:rPr lang="en-GB" dirty="0" smtClean="0"/>
              <a:t> </a:t>
            </a:r>
            <a:r>
              <a:rPr lang="en-GB" dirty="0" err="1" smtClean="0"/>
              <a:t>servizi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Commissione</a:t>
            </a:r>
            <a:r>
              <a:rPr lang="en-GB" dirty="0" smtClean="0"/>
              <a:t> a </a:t>
            </a:r>
            <a:r>
              <a:rPr lang="en-GB" dirty="0" err="1" smtClean="0"/>
              <a:t>tutta</a:t>
            </a:r>
            <a:r>
              <a:rPr lang="en-GB" dirty="0" smtClean="0"/>
              <a:t> Europa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l </a:t>
            </a:r>
            <a:r>
              <a:rPr lang="en-GB" dirty="0" err="1" smtClean="0"/>
              <a:t>progetto</a:t>
            </a:r>
            <a:r>
              <a:rPr lang="en-GB" dirty="0" smtClean="0"/>
              <a:t> </a:t>
            </a:r>
            <a:r>
              <a:rPr lang="en-GB" dirty="0" err="1" smtClean="0"/>
              <a:t>pilota</a:t>
            </a:r>
            <a:r>
              <a:rPr lang="en-GB" dirty="0" smtClean="0"/>
              <a:t> AGEA di </a:t>
            </a:r>
            <a:r>
              <a:rPr lang="en-GB" dirty="0" err="1" smtClean="0"/>
              <a:t>monitoraggio</a:t>
            </a:r>
            <a:r>
              <a:rPr lang="en-GB" dirty="0" smtClean="0"/>
              <a:t> </a:t>
            </a:r>
            <a:r>
              <a:rPr lang="en-GB" dirty="0" err="1" smtClean="0"/>
              <a:t>massivo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Foggia 2018, in </a:t>
            </a:r>
            <a:r>
              <a:rPr lang="en-GB" dirty="0" err="1" smtClean="0"/>
              <a:t>collaborazione</a:t>
            </a:r>
            <a:r>
              <a:rPr lang="en-GB" dirty="0" smtClean="0"/>
              <a:t> con JRC e </a:t>
            </a:r>
            <a:r>
              <a:rPr lang="en-GB" dirty="0" err="1" smtClean="0"/>
              <a:t>DGAgri</a:t>
            </a:r>
            <a:r>
              <a:rPr lang="en-GB" dirty="0" smtClean="0"/>
              <a:t> (</a:t>
            </a:r>
            <a:r>
              <a:rPr lang="en-GB" dirty="0" err="1" smtClean="0"/>
              <a:t>unico</a:t>
            </a:r>
            <a:r>
              <a:rPr lang="en-GB" dirty="0" smtClean="0"/>
              <a:t> </a:t>
            </a:r>
            <a:r>
              <a:rPr lang="en-GB" dirty="0" err="1" smtClean="0"/>
              <a:t>progetto</a:t>
            </a:r>
            <a:r>
              <a:rPr lang="en-GB" smtClean="0"/>
              <a:t> in </a:t>
            </a:r>
            <a:r>
              <a:rPr lang="en-GB" dirty="0" smtClean="0"/>
              <a:t>EU27)</a:t>
            </a:r>
            <a:r>
              <a:rPr lang="it-IT" dirty="0"/>
              <a:t> </a:t>
            </a:r>
            <a:endParaRPr lang="it-IT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Il </a:t>
            </a:r>
            <a:r>
              <a:rPr lang="it-IT" dirty="0"/>
              <a:t>supporto di AGEA al comparto ambientale (</a:t>
            </a:r>
            <a:r>
              <a:rPr lang="it-IT" dirty="0" err="1"/>
              <a:t>ortofoto</a:t>
            </a:r>
            <a:r>
              <a:rPr lang="it-IT" dirty="0"/>
              <a:t> triennali, terra dei fuochi, </a:t>
            </a:r>
            <a:r>
              <a:rPr lang="it-IT" dirty="0" err="1"/>
              <a:t>ecc</a:t>
            </a:r>
            <a:r>
              <a:rPr lang="it-IT" dirty="0"/>
              <a:t>)</a:t>
            </a:r>
          </a:p>
          <a:p>
            <a:pPr algn="l"/>
            <a:endParaRPr lang="en-GB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/>
              <a:t>La </a:t>
            </a:r>
            <a:r>
              <a:rPr lang="en-GB" dirty="0" err="1" smtClean="0"/>
              <a:t>piattaforma</a:t>
            </a:r>
            <a:r>
              <a:rPr lang="en-GB" dirty="0" smtClean="0"/>
              <a:t> AGEA per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monitoraggio</a:t>
            </a:r>
            <a:r>
              <a:rPr lang="en-GB" dirty="0" smtClean="0"/>
              <a:t> </a:t>
            </a:r>
            <a:r>
              <a:rPr lang="en-GB" dirty="0" err="1" smtClean="0"/>
              <a:t>territoriale</a:t>
            </a:r>
            <a:r>
              <a:rPr lang="en-GB" dirty="0" smtClean="0"/>
              <a:t> </a:t>
            </a:r>
            <a:r>
              <a:rPr lang="en-GB" dirty="0" err="1" smtClean="0"/>
              <a:t>massivo</a:t>
            </a:r>
            <a:r>
              <a:rPr lang="en-GB" dirty="0" smtClean="0"/>
              <a:t> con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r>
              <a:rPr lang="en-GB" dirty="0" smtClean="0"/>
              <a:t> Sentinel (a regime dal 2020)</a:t>
            </a:r>
            <a:r>
              <a:rPr lang="it-IT" dirty="0"/>
              <a:t> </a:t>
            </a:r>
            <a:r>
              <a:rPr lang="it-IT" dirty="0" smtClean="0"/>
              <a:t>ed i possibili contributi </a:t>
            </a:r>
            <a:r>
              <a:rPr lang="it-IT" dirty="0"/>
              <a:t>per la protezione e la sicurezza ambientale </a:t>
            </a:r>
            <a:endParaRPr lang="it-IT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Considerazioni per una reciproca integrazione</a:t>
            </a:r>
            <a:r>
              <a:rPr lang="en-GB" dirty="0" smtClean="0"/>
              <a:t> 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5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131257" y="1034939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Sentinel-2 permette il monitoraggio continuo dell’ambiente montano-forestale e dei cambi di uso o danno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112616" y="2216129"/>
            <a:ext cx="4448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=&gt; Land </a:t>
            </a:r>
            <a:r>
              <a:rPr lang="it-IT" dirty="0" err="1" smtClean="0"/>
              <a:t>change</a:t>
            </a:r>
            <a:r>
              <a:rPr lang="it-IT" dirty="0" smtClean="0"/>
              <a:t> semi automatico su utilizzazioni forestali ed altri fenomeni; superfici sotto mezzo ettaro (&gt; 0,2 ha in condizioni ottimali).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077706" y="3140969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i="1" dirty="0"/>
              <a:t>Immagine Sentinel-2 INF del 21/08/2016</a:t>
            </a:r>
            <a:endParaRPr lang="it-IT" sz="1400" i="1" dirty="0"/>
          </a:p>
        </p:txBody>
      </p:sp>
      <p:sp>
        <p:nvSpPr>
          <p:cNvPr id="12" name="Rettangolo 11"/>
          <p:cNvSpPr/>
          <p:nvPr/>
        </p:nvSpPr>
        <p:spPr>
          <a:xfrm>
            <a:off x="3066310" y="6256399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i="1" dirty="0"/>
              <a:t>Immagine Sentinel-2 INF del 06/08/2017</a:t>
            </a:r>
            <a:endParaRPr lang="it-IT" sz="1400" i="1" dirty="0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t="15619" r="58487" b="18350"/>
          <a:stretch/>
        </p:blipFill>
        <p:spPr bwMode="auto">
          <a:xfrm>
            <a:off x="893182" y="669008"/>
            <a:ext cx="4009332" cy="247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t="15474" r="58820" b="17681"/>
          <a:stretch/>
        </p:blipFill>
        <p:spPr bwMode="auto">
          <a:xfrm>
            <a:off x="897548" y="3717032"/>
            <a:ext cx="394190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4587" r="58705" b="18568"/>
          <a:stretch/>
        </p:blipFill>
        <p:spPr bwMode="auto">
          <a:xfrm>
            <a:off x="5300120" y="3719127"/>
            <a:ext cx="3943283" cy="252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 bwMode="auto">
          <a:xfrm>
            <a:off x="6969224" y="3705651"/>
            <a:ext cx="1440160" cy="875477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69033" y="669008"/>
            <a:ext cx="413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Sistema GIS e-GEOS, </a:t>
            </a:r>
            <a:r>
              <a:rPr lang="en-GB" sz="1200" dirty="0" err="1" smtClean="0"/>
              <a:t>elaborazione</a:t>
            </a:r>
            <a:r>
              <a:rPr lang="en-GB" sz="1200" dirty="0" smtClean="0"/>
              <a:t> </a:t>
            </a:r>
            <a:r>
              <a:rPr lang="en-GB" sz="1200" dirty="0" err="1" smtClean="0"/>
              <a:t>Università</a:t>
            </a:r>
            <a:r>
              <a:rPr lang="en-GB" sz="1200" dirty="0" smtClean="0"/>
              <a:t> del Molise</a:t>
            </a:r>
            <a:endParaRPr lang="en-GB" sz="1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664968" y="341924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Campania, Italia </a:t>
            </a:r>
            <a:r>
              <a:rPr lang="en-GB" dirty="0" err="1" smtClean="0"/>
              <a:t>centrale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92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992560" y="3161084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i="1" dirty="0"/>
              <a:t>Immagine Sentinel-2 INF del 07/07/2017</a:t>
            </a:r>
            <a:endParaRPr lang="it-IT" sz="1400" i="1" dirty="0"/>
          </a:p>
        </p:txBody>
      </p:sp>
      <p:sp>
        <p:nvSpPr>
          <p:cNvPr id="7" name="Rettangolo 6"/>
          <p:cNvSpPr/>
          <p:nvPr/>
        </p:nvSpPr>
        <p:spPr>
          <a:xfrm>
            <a:off x="1379258" y="6311281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i="1" dirty="0"/>
              <a:t>Immagine Sentinel-2 INF del 06/08/2017</a:t>
            </a:r>
            <a:endParaRPr lang="it-IT" sz="1400" i="1" dirty="0"/>
          </a:p>
        </p:txBody>
      </p:sp>
      <p:sp>
        <p:nvSpPr>
          <p:cNvPr id="8" name="Rettangolo 7"/>
          <p:cNvSpPr/>
          <p:nvPr/>
        </p:nvSpPr>
        <p:spPr>
          <a:xfrm>
            <a:off x="5817096" y="2348880"/>
            <a:ext cx="3312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u="sng" dirty="0" smtClean="0"/>
              <a:t>Campania </a:t>
            </a:r>
          </a:p>
          <a:p>
            <a:pPr algn="ctr"/>
            <a:r>
              <a:rPr lang="it-IT" b="1" i="1" u="sng" dirty="0" smtClean="0"/>
              <a:t>danno da incendi 2017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14318" r="58039" b="17429"/>
          <a:stretch/>
        </p:blipFill>
        <p:spPr bwMode="auto">
          <a:xfrm>
            <a:off x="920552" y="3482954"/>
            <a:ext cx="4519657" cy="285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15021" r="58397" b="17543"/>
          <a:stretch/>
        </p:blipFill>
        <p:spPr bwMode="auto">
          <a:xfrm>
            <a:off x="704528" y="252283"/>
            <a:ext cx="4519657" cy="29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13915" r="59560" b="17196"/>
          <a:stretch/>
        </p:blipFill>
        <p:spPr bwMode="auto">
          <a:xfrm>
            <a:off x="5731667" y="3477131"/>
            <a:ext cx="3604705" cy="282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57520" y="692696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Sistema GIS e-GEOS, </a:t>
            </a:r>
            <a:r>
              <a:rPr lang="en-GB" sz="1400" dirty="0" err="1"/>
              <a:t>elaborazione</a:t>
            </a:r>
            <a:r>
              <a:rPr lang="en-GB" sz="1400" dirty="0"/>
              <a:t> </a:t>
            </a:r>
            <a:r>
              <a:rPr lang="en-GB" sz="1400" dirty="0" err="1"/>
              <a:t>Università</a:t>
            </a:r>
            <a:r>
              <a:rPr lang="en-GB" sz="1400" dirty="0"/>
              <a:t> del Molise</a:t>
            </a:r>
          </a:p>
        </p:txBody>
      </p:sp>
      <p:sp>
        <p:nvSpPr>
          <p:cNvPr id="9" name="Ovale 8"/>
          <p:cNvSpPr/>
          <p:nvPr/>
        </p:nvSpPr>
        <p:spPr bwMode="auto">
          <a:xfrm>
            <a:off x="7401272" y="5085184"/>
            <a:ext cx="2078924" cy="1142024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7013" y="404664"/>
            <a:ext cx="9373041" cy="1143000"/>
          </a:xfrm>
        </p:spPr>
        <p:txBody>
          <a:bodyPr/>
          <a:lstStyle/>
          <a:p>
            <a:r>
              <a:rPr lang="en-US" sz="2400" dirty="0"/>
              <a:t>Copernicus in </a:t>
            </a:r>
            <a:r>
              <a:rPr lang="en-US" sz="2400" dirty="0" err="1"/>
              <a:t>integrazione</a:t>
            </a:r>
            <a:r>
              <a:rPr lang="en-US" sz="2400" dirty="0"/>
              <a:t> con </a:t>
            </a:r>
            <a:r>
              <a:rPr lang="en-US" sz="2400" dirty="0" err="1"/>
              <a:t>altri</a:t>
            </a:r>
            <a:r>
              <a:rPr lang="en-US" sz="2400" dirty="0"/>
              <a:t> </a:t>
            </a:r>
            <a:r>
              <a:rPr lang="en-US" sz="2400" dirty="0" err="1"/>
              <a:t>dati</a:t>
            </a:r>
            <a:r>
              <a:rPr lang="en-US" sz="2400" dirty="0"/>
              <a:t> </a:t>
            </a:r>
            <a:r>
              <a:rPr lang="en-US" sz="2400" dirty="0" err="1"/>
              <a:t>geospaziali</a:t>
            </a:r>
            <a:r>
              <a:rPr lang="en-US" sz="2400" dirty="0"/>
              <a:t>: </a:t>
            </a:r>
            <a:r>
              <a:rPr lang="en-US" sz="2400" dirty="0" err="1"/>
              <a:t>vantaggi</a:t>
            </a:r>
            <a:r>
              <a:rPr lang="en-US" sz="2400" dirty="0"/>
              <a:t> </a:t>
            </a:r>
            <a:r>
              <a:rPr lang="en-US" sz="2400" dirty="0" smtClean="0"/>
              <a:t>-1</a:t>
            </a:r>
            <a:r>
              <a:rPr lang="it-IT" sz="2400" u="sng" dirty="0" smtClean="0">
                <a:solidFill>
                  <a:srgbClr val="000000"/>
                </a:solidFill>
              </a:rPr>
              <a:t> </a:t>
            </a:r>
            <a:r>
              <a:rPr lang="it-IT" sz="2400" dirty="0">
                <a:solidFill>
                  <a:srgbClr val="000000"/>
                </a:solidFill>
              </a:rPr>
              <a:t/>
            </a:r>
            <a:br>
              <a:rPr lang="it-IT" sz="2400" dirty="0">
                <a:solidFill>
                  <a:srgbClr val="000000"/>
                </a:solidFill>
              </a:rPr>
            </a:br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22</a:t>
            </a:fld>
            <a:endParaRPr lang="fr-BE"/>
          </a:p>
        </p:txBody>
      </p:sp>
      <p:sp>
        <p:nvSpPr>
          <p:cNvPr id="5" name="Rettangolo 4"/>
          <p:cNvSpPr/>
          <p:nvPr/>
        </p:nvSpPr>
        <p:spPr>
          <a:xfrm>
            <a:off x="590445" y="1772816"/>
            <a:ext cx="8915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I </a:t>
            </a:r>
            <a:r>
              <a:rPr lang="en-US" sz="2000" dirty="0" err="1" smtClean="0"/>
              <a:t>Nuovi</a:t>
            </a:r>
            <a:r>
              <a:rPr lang="en-US" sz="2000" dirty="0" smtClean="0"/>
              <a:t> </a:t>
            </a:r>
            <a:r>
              <a:rPr lang="en-US" sz="2000" dirty="0" err="1"/>
              <a:t>Strumenti</a:t>
            </a:r>
            <a:r>
              <a:rPr lang="en-US" sz="2000" dirty="0"/>
              <a:t> IT e layer </a:t>
            </a:r>
            <a:r>
              <a:rPr lang="en-US" sz="2000" dirty="0" err="1"/>
              <a:t>Geospaziali</a:t>
            </a:r>
            <a:r>
              <a:rPr lang="en-US" sz="2000" dirty="0"/>
              <a:t> (Copernicus)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 smtClean="0"/>
              <a:t>ora</a:t>
            </a:r>
            <a:r>
              <a:rPr lang="en-US" sz="2000" dirty="0" smtClean="0"/>
              <a:t> in </a:t>
            </a:r>
            <a:r>
              <a:rPr lang="en-US" sz="2000" dirty="0" err="1"/>
              <a:t>grado</a:t>
            </a:r>
            <a:r>
              <a:rPr lang="en-US" sz="2000" dirty="0"/>
              <a:t> di </a:t>
            </a:r>
            <a:r>
              <a:rPr lang="en-US" sz="2000" dirty="0" err="1"/>
              <a:t>mettere</a:t>
            </a:r>
            <a:r>
              <a:rPr lang="en-US" sz="2000" dirty="0"/>
              <a:t> in </a:t>
            </a:r>
            <a:r>
              <a:rPr lang="en-US" sz="2000" dirty="0" err="1"/>
              <a:t>connessione</a:t>
            </a:r>
            <a:r>
              <a:rPr lang="en-US" sz="2000" dirty="0"/>
              <a:t> e </a:t>
            </a:r>
            <a:r>
              <a:rPr lang="en-US" sz="2000" b="1" dirty="0"/>
              <a:t>far </a:t>
            </a:r>
            <a:r>
              <a:rPr lang="en-US" sz="2000" b="1" dirty="0" err="1"/>
              <a:t>scambiare</a:t>
            </a:r>
            <a:r>
              <a:rPr lang="en-US" sz="2000" b="1" dirty="0"/>
              <a:t> </a:t>
            </a:r>
            <a:r>
              <a:rPr lang="en-US" sz="2000" b="1" dirty="0" err="1"/>
              <a:t>dati</a:t>
            </a:r>
            <a:r>
              <a:rPr lang="en-US" sz="2000" b="1" dirty="0"/>
              <a:t> </a:t>
            </a:r>
            <a:r>
              <a:rPr lang="en-US" sz="2000" b="1" dirty="0" err="1"/>
              <a:t>tra</a:t>
            </a:r>
            <a:r>
              <a:rPr lang="en-US" sz="2000" b="1" dirty="0"/>
              <a:t> </a:t>
            </a:r>
            <a:r>
              <a:rPr lang="en-US" sz="2000" b="1" dirty="0" err="1" smtClean="0"/>
              <a:t>Agricoltori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Associazioni</a:t>
            </a:r>
            <a:r>
              <a:rPr lang="en-US" sz="2000" b="1" dirty="0" smtClean="0"/>
              <a:t>) </a:t>
            </a:r>
            <a:r>
              <a:rPr lang="en-US" sz="2000" b="1" dirty="0"/>
              <a:t>e </a:t>
            </a:r>
            <a:r>
              <a:rPr lang="en-US" sz="2000" b="1" dirty="0" err="1"/>
              <a:t>Amministrazione</a:t>
            </a:r>
            <a:r>
              <a:rPr lang="en-US" sz="2000" b="1" dirty="0"/>
              <a:t> </a:t>
            </a:r>
            <a:r>
              <a:rPr lang="en-US" sz="2000" dirty="0" err="1"/>
              <a:t>lungo</a:t>
            </a:r>
            <a:r>
              <a:rPr lang="en-US" sz="2000" dirty="0"/>
              <a:t> </a:t>
            </a:r>
            <a:r>
              <a:rPr lang="en-US" sz="2000" dirty="0" err="1"/>
              <a:t>tutta</a:t>
            </a:r>
            <a:r>
              <a:rPr lang="en-US" sz="2000" dirty="0"/>
              <a:t> </a:t>
            </a:r>
            <a:r>
              <a:rPr lang="en-US" sz="2000" dirty="0" err="1"/>
              <a:t>l’annata</a:t>
            </a:r>
            <a:r>
              <a:rPr lang="en-US" sz="2000" dirty="0"/>
              <a:t> </a:t>
            </a:r>
            <a:r>
              <a:rPr lang="en-US" sz="2000" dirty="0" err="1"/>
              <a:t>agraria</a:t>
            </a:r>
            <a:r>
              <a:rPr lang="en-US" sz="2000" dirty="0"/>
              <a:t>  (</a:t>
            </a:r>
            <a:r>
              <a:rPr lang="en-US" sz="2000" dirty="0" err="1"/>
              <a:t>satelliti</a:t>
            </a:r>
            <a:r>
              <a:rPr lang="en-US" sz="2000" dirty="0"/>
              <a:t>, </a:t>
            </a:r>
            <a:r>
              <a:rPr lang="en-US" sz="2000" dirty="0" err="1"/>
              <a:t>aereo</a:t>
            </a:r>
            <a:r>
              <a:rPr lang="en-US" sz="2000" dirty="0"/>
              <a:t>, </a:t>
            </a:r>
            <a:r>
              <a:rPr lang="en-US" sz="2000" dirty="0" err="1"/>
              <a:t>droni</a:t>
            </a:r>
            <a:r>
              <a:rPr lang="en-US" sz="2000" dirty="0"/>
              <a:t>, </a:t>
            </a:r>
            <a:r>
              <a:rPr lang="en-US" sz="2000" dirty="0" err="1"/>
              <a:t>foto</a:t>
            </a:r>
            <a:r>
              <a:rPr lang="en-US" sz="2000" dirty="0"/>
              <a:t> e </a:t>
            </a:r>
            <a:r>
              <a:rPr lang="en-US" sz="2000" dirty="0" err="1" smtClean="0"/>
              <a:t>rilievi</a:t>
            </a:r>
            <a:r>
              <a:rPr lang="en-US" sz="2000" dirty="0" smtClean="0"/>
              <a:t> geotagged, </a:t>
            </a:r>
            <a:r>
              <a:rPr lang="en-US" sz="2000" dirty="0" err="1"/>
              <a:t>etc</a:t>
            </a:r>
            <a:r>
              <a:rPr lang="en-US" sz="2000" dirty="0" smtClean="0"/>
              <a:t>)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err="1"/>
              <a:t>L’output</a:t>
            </a:r>
            <a:r>
              <a:rPr lang="en-US" sz="2000" dirty="0"/>
              <a:t> del </a:t>
            </a:r>
            <a:r>
              <a:rPr lang="en-US" sz="2000" dirty="0" err="1" smtClean="0"/>
              <a:t>monitoraggio</a:t>
            </a:r>
            <a:r>
              <a:rPr lang="en-US" sz="2000" dirty="0" smtClean="0"/>
              <a:t> AGEA </a:t>
            </a:r>
            <a:r>
              <a:rPr lang="en-US" sz="2000" dirty="0"/>
              <a:t>(Copernicus </a:t>
            </a:r>
            <a:r>
              <a:rPr lang="en-US" sz="2000" dirty="0" err="1"/>
              <a:t>attore</a:t>
            </a:r>
            <a:r>
              <a:rPr lang="en-US" sz="2000" dirty="0"/>
              <a:t> </a:t>
            </a:r>
            <a:r>
              <a:rPr lang="en-US" sz="2000" dirty="0" err="1"/>
              <a:t>principale</a:t>
            </a:r>
            <a:r>
              <a:rPr lang="en-US" sz="2000" dirty="0"/>
              <a:t>) </a:t>
            </a:r>
            <a:r>
              <a:rPr lang="en-US" sz="2000" dirty="0" smtClean="0"/>
              <a:t>a regime </a:t>
            </a:r>
            <a:r>
              <a:rPr lang="en-US" sz="2000" dirty="0" err="1" smtClean="0"/>
              <a:t>sarà</a:t>
            </a:r>
            <a:r>
              <a:rPr lang="en-US" sz="2000" dirty="0" smtClean="0"/>
              <a:t> </a:t>
            </a:r>
            <a:r>
              <a:rPr lang="en-US" sz="2000" dirty="0" err="1" smtClean="0"/>
              <a:t>basato</a:t>
            </a:r>
            <a:r>
              <a:rPr lang="en-US" sz="2000" dirty="0" smtClean="0"/>
              <a:t> da </a:t>
            </a:r>
            <a:r>
              <a:rPr lang="en-US" sz="2000" dirty="0" err="1"/>
              <a:t>una</a:t>
            </a:r>
            <a:r>
              <a:rPr lang="en-US" sz="2000" dirty="0"/>
              <a:t> “</a:t>
            </a:r>
            <a:r>
              <a:rPr lang="en-US" sz="2000" dirty="0" err="1"/>
              <a:t>spunta</a:t>
            </a:r>
            <a:r>
              <a:rPr lang="en-US" sz="2000" dirty="0"/>
              <a:t>” </a:t>
            </a:r>
            <a:r>
              <a:rPr lang="en-US" sz="2000" dirty="0" err="1"/>
              <a:t>automatica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“</a:t>
            </a:r>
            <a:r>
              <a:rPr lang="en-US" sz="2000" b="1" dirty="0" err="1"/>
              <a:t>Lista</a:t>
            </a:r>
            <a:r>
              <a:rPr lang="en-US" sz="2000" b="1" dirty="0"/>
              <a:t> </a:t>
            </a:r>
            <a:r>
              <a:rPr lang="en-US" sz="2000" b="1" dirty="0" err="1"/>
              <a:t>degli</a:t>
            </a:r>
            <a:r>
              <a:rPr lang="en-US" sz="2000" b="1" dirty="0"/>
              <a:t> </a:t>
            </a:r>
            <a:r>
              <a:rPr lang="en-US" sz="2000" b="1" dirty="0" err="1"/>
              <a:t>Adempimenti</a:t>
            </a:r>
            <a:r>
              <a:rPr lang="en-US" sz="2000" dirty="0"/>
              <a:t>”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 smtClean="0"/>
              <a:t>beneficiari</a:t>
            </a:r>
            <a:r>
              <a:rPr lang="en-US" sz="2000" dirty="0" smtClean="0"/>
              <a:t>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err="1"/>
              <a:t>Alla</a:t>
            </a:r>
            <a:r>
              <a:rPr lang="en-US" sz="2000" dirty="0"/>
              <a:t> fine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agricoltori</a:t>
            </a:r>
            <a:r>
              <a:rPr lang="en-US" sz="2000" dirty="0"/>
              <a:t> “compliant” (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dimostrano</a:t>
            </a:r>
            <a:r>
              <a:rPr lang="en-US" sz="2000" dirty="0"/>
              <a:t> di </a:t>
            </a:r>
            <a:r>
              <a:rPr lang="en-US" sz="2000" dirty="0" err="1"/>
              <a:t>applicare</a:t>
            </a:r>
            <a:r>
              <a:rPr lang="en-US" sz="2000" dirty="0"/>
              <a:t> le procedure) </a:t>
            </a:r>
            <a:r>
              <a:rPr lang="en-US" sz="2000" dirty="0" err="1" smtClean="0"/>
              <a:t>verranno</a:t>
            </a:r>
            <a:r>
              <a:rPr lang="en-US" sz="2000" dirty="0" smtClean="0"/>
              <a:t> </a:t>
            </a:r>
            <a:r>
              <a:rPr lang="en-US" sz="2000" b="1" dirty="0" err="1"/>
              <a:t>pagati</a:t>
            </a:r>
            <a:r>
              <a:rPr lang="en-US" sz="2000" b="1" dirty="0"/>
              <a:t> </a:t>
            </a:r>
            <a:r>
              <a:rPr lang="en-US" sz="2000" b="1" dirty="0" err="1"/>
              <a:t>direttamente</a:t>
            </a:r>
            <a:r>
              <a:rPr lang="en-US" sz="2000" b="1" dirty="0"/>
              <a:t> </a:t>
            </a:r>
            <a:r>
              <a:rPr lang="en-US" sz="2000" b="1" dirty="0" err="1"/>
              <a:t>senza</a:t>
            </a:r>
            <a:r>
              <a:rPr lang="en-US" sz="2000" b="1" dirty="0"/>
              <a:t> </a:t>
            </a:r>
            <a:r>
              <a:rPr lang="en-US" sz="2000" b="1" dirty="0" err="1"/>
              <a:t>ulteriori</a:t>
            </a:r>
            <a:r>
              <a:rPr lang="en-US" sz="2000" b="1" dirty="0"/>
              <a:t> </a:t>
            </a:r>
            <a:r>
              <a:rPr lang="en-US" sz="2000" b="1" dirty="0" err="1"/>
              <a:t>controlli</a:t>
            </a:r>
            <a:r>
              <a:rPr lang="en-US" sz="2000" dirty="0"/>
              <a:t>, </a:t>
            </a:r>
            <a:r>
              <a:rPr lang="en-US" sz="2000" dirty="0" err="1"/>
              <a:t>mentre</a:t>
            </a:r>
            <a:r>
              <a:rPr lang="en-US" sz="2000" dirty="0"/>
              <a:t> per </a:t>
            </a:r>
            <a:r>
              <a:rPr lang="en-US" sz="2000" dirty="0" err="1"/>
              <a:t>coloro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non </a:t>
            </a:r>
            <a:r>
              <a:rPr lang="en-US" sz="2000" dirty="0" err="1"/>
              <a:t>applicano</a:t>
            </a:r>
            <a:r>
              <a:rPr lang="en-US" sz="2000" dirty="0"/>
              <a:t> lo “</a:t>
            </a:r>
            <a:r>
              <a:rPr lang="en-US" sz="2000" dirty="0" err="1"/>
              <a:t>scambio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r>
              <a:rPr lang="en-US" sz="2000" dirty="0"/>
              <a:t>”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procederà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verifica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dossier, con </a:t>
            </a:r>
            <a:r>
              <a:rPr lang="en-US" sz="2000" dirty="0" err="1"/>
              <a:t>tutti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ritardi</a:t>
            </a:r>
            <a:r>
              <a:rPr lang="en-US" sz="2000" dirty="0"/>
              <a:t> del </a:t>
            </a:r>
            <a:r>
              <a:rPr lang="en-US" sz="2000" dirty="0" err="1"/>
              <a:t>caso</a:t>
            </a:r>
            <a:endParaRPr lang="en-US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152800" y="1268760"/>
            <a:ext cx="26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AGEA e </a:t>
            </a:r>
            <a:r>
              <a:rPr lang="en-GB" dirty="0" err="1" smtClean="0"/>
              <a:t>mondo</a:t>
            </a:r>
            <a:r>
              <a:rPr lang="en-GB" dirty="0" smtClean="0"/>
              <a:t> </a:t>
            </a:r>
            <a:r>
              <a:rPr lang="en-GB" dirty="0" err="1" smtClean="0"/>
              <a:t>agricolo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6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018" y="260648"/>
            <a:ext cx="9034725" cy="1064047"/>
          </a:xfrm>
        </p:spPr>
        <p:txBody>
          <a:bodyPr/>
          <a:lstStyle/>
          <a:p>
            <a:r>
              <a:rPr lang="en-US" sz="2400" dirty="0" smtClean="0"/>
              <a:t>Copernicus in </a:t>
            </a:r>
            <a:r>
              <a:rPr lang="en-US" sz="2400" dirty="0" err="1" smtClean="0"/>
              <a:t>integrazione</a:t>
            </a:r>
            <a:r>
              <a:rPr lang="en-US" sz="2400" dirty="0" smtClean="0"/>
              <a:t> con </a:t>
            </a:r>
            <a:r>
              <a:rPr lang="en-US" sz="2400" dirty="0" err="1" smtClean="0"/>
              <a:t>altri</a:t>
            </a:r>
            <a:r>
              <a:rPr lang="en-US" sz="2400" dirty="0" smtClean="0"/>
              <a:t> </a:t>
            </a:r>
            <a:r>
              <a:rPr lang="en-US" sz="2400" dirty="0" err="1" smtClean="0"/>
              <a:t>dati</a:t>
            </a:r>
            <a:r>
              <a:rPr lang="en-US" sz="2400" dirty="0" smtClean="0"/>
              <a:t> </a:t>
            </a:r>
            <a:r>
              <a:rPr lang="en-US" sz="2400" dirty="0" err="1" smtClean="0"/>
              <a:t>geospaziali</a:t>
            </a:r>
            <a:r>
              <a:rPr lang="en-US" sz="2400" dirty="0" smtClean="0"/>
              <a:t>: </a:t>
            </a:r>
            <a:r>
              <a:rPr lang="en-US" sz="2400" dirty="0" err="1" smtClean="0"/>
              <a:t>vantaggi</a:t>
            </a:r>
            <a:r>
              <a:rPr lang="en-US" sz="2400" dirty="0" smtClean="0"/>
              <a:t> -2</a:t>
            </a:r>
            <a:endParaRPr lang="en-US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8996" y="1694027"/>
            <a:ext cx="9392255" cy="5447527"/>
          </a:xfrm>
        </p:spPr>
        <p:txBody>
          <a:bodyPr/>
          <a:lstStyle/>
          <a:p>
            <a:r>
              <a:rPr lang="it-IT" sz="2000" dirty="0" smtClean="0"/>
              <a:t>Le </a:t>
            </a:r>
            <a:r>
              <a:rPr lang="it-IT" sz="2000" dirty="0"/>
              <a:t>nuove costellazioni satellitari stanno guidando un nuovo approccio potente supportato </a:t>
            </a:r>
            <a:r>
              <a:rPr lang="it-IT" sz="2000" dirty="0" smtClean="0"/>
              <a:t>dalla </a:t>
            </a:r>
            <a:r>
              <a:rPr lang="it-IT" sz="2000" dirty="0"/>
              <a:t>Geo Information, ridisegnando lo </a:t>
            </a:r>
            <a:r>
              <a:rPr lang="it-IT" sz="2000" b="1" dirty="0"/>
              <a:t>schema tradizionale di gestione del rischio</a:t>
            </a:r>
            <a:r>
              <a:rPr lang="it-IT" sz="2000" dirty="0"/>
              <a:t>, analisi dell'impatto e buone pratiche </a:t>
            </a:r>
            <a:r>
              <a:rPr lang="it-IT" sz="2000" dirty="0" smtClean="0"/>
              <a:t>(agricole e non solo)</a:t>
            </a:r>
            <a:endParaRPr lang="it-IT" sz="2000" dirty="0"/>
          </a:p>
          <a:p>
            <a:r>
              <a:rPr lang="it-IT" sz="2000" dirty="0" err="1" smtClean="0"/>
              <a:t>Copernicus</a:t>
            </a:r>
            <a:r>
              <a:rPr lang="it-IT" sz="2000" dirty="0" smtClean="0"/>
              <a:t>, Big </a:t>
            </a:r>
            <a:r>
              <a:rPr lang="it-IT" sz="2000" dirty="0"/>
              <a:t>Data Analytics </a:t>
            </a:r>
            <a:r>
              <a:rPr lang="it-IT" sz="2000" dirty="0" smtClean="0"/>
              <a:t>e tecnologie </a:t>
            </a:r>
            <a:r>
              <a:rPr lang="it-IT" sz="2000" dirty="0" err="1"/>
              <a:t>Cloud</a:t>
            </a:r>
            <a:r>
              <a:rPr lang="it-IT" sz="2000" dirty="0"/>
              <a:t> </a:t>
            </a:r>
            <a:r>
              <a:rPr lang="it-IT" sz="2000" dirty="0" smtClean="0"/>
              <a:t>(DIAS ESA ad esempio) offrono </a:t>
            </a:r>
            <a:r>
              <a:rPr lang="it-IT" sz="2000" dirty="0"/>
              <a:t>ampie opportunità per aumentare ulteriormente </a:t>
            </a:r>
            <a:r>
              <a:rPr lang="it-IT" sz="2000" dirty="0" smtClean="0"/>
              <a:t>tali applicazioni</a:t>
            </a:r>
            <a:endParaRPr lang="it-IT" sz="2000" dirty="0"/>
          </a:p>
          <a:p>
            <a:pPr marL="0" indent="0">
              <a:buNone/>
            </a:pPr>
            <a:r>
              <a:rPr lang="it-IT" sz="2000" dirty="0"/>
              <a:t>Gli impatti previsti sono</a:t>
            </a:r>
            <a:r>
              <a:rPr lang="it-IT" sz="2000" dirty="0" smtClean="0"/>
              <a:t>:</a:t>
            </a:r>
            <a:endParaRPr lang="it-IT" sz="2000" dirty="0"/>
          </a:p>
          <a:p>
            <a:r>
              <a:rPr lang="it-IT" sz="2000" dirty="0"/>
              <a:t>Superare il concetto di "</a:t>
            </a:r>
            <a:r>
              <a:rPr lang="it-IT" sz="2000" dirty="0" smtClean="0"/>
              <a:t>controlli/verifiche" </a:t>
            </a:r>
            <a:r>
              <a:rPr lang="it-IT" sz="2000" dirty="0"/>
              <a:t>limitati nello spazio e nel tempo, consentire un monitoraggio globale e </a:t>
            </a:r>
            <a:r>
              <a:rPr lang="it-IT" sz="2000" dirty="0" smtClean="0"/>
              <a:t>persistente, </a:t>
            </a:r>
            <a:r>
              <a:rPr lang="it-IT" sz="2000" b="1" dirty="0" smtClean="0"/>
              <a:t>minimizzare frodi e/o </a:t>
            </a:r>
            <a:r>
              <a:rPr lang="it-IT" sz="2000" b="1" dirty="0"/>
              <a:t>intenzioni illegali </a:t>
            </a:r>
            <a:r>
              <a:rPr lang="it-IT" sz="2000" dirty="0" smtClean="0"/>
              <a:t>su tutto il territorio</a:t>
            </a:r>
            <a:endParaRPr lang="it-IT" sz="2000" dirty="0"/>
          </a:p>
          <a:p>
            <a:r>
              <a:rPr lang="it-IT" sz="2000" dirty="0"/>
              <a:t>Promuovere uno </a:t>
            </a:r>
            <a:r>
              <a:rPr lang="it-IT" sz="2000" b="1" dirty="0"/>
              <a:t>scambio di informazioni </a:t>
            </a:r>
            <a:r>
              <a:rPr lang="it-IT" sz="2000" dirty="0"/>
              <a:t>comune e trasparente, tra amministrazioni </a:t>
            </a:r>
            <a:r>
              <a:rPr lang="it-IT" sz="2000" dirty="0" smtClean="0"/>
              <a:t>pubbliche (AGEA; </a:t>
            </a:r>
            <a:r>
              <a:rPr lang="it-IT" sz="2000" dirty="0" err="1" smtClean="0"/>
              <a:t>Mipaaf</a:t>
            </a:r>
            <a:r>
              <a:rPr lang="it-IT" sz="2000" dirty="0" smtClean="0"/>
              <a:t>, </a:t>
            </a:r>
            <a:r>
              <a:rPr lang="it-IT" sz="2000" dirty="0" err="1" smtClean="0"/>
              <a:t>Mattm</a:t>
            </a:r>
            <a:r>
              <a:rPr lang="it-IT" sz="2000" dirty="0" smtClean="0"/>
              <a:t>, ISPRA, </a:t>
            </a:r>
            <a:r>
              <a:rPr lang="it-IT" sz="2000" dirty="0" err="1" smtClean="0"/>
              <a:t>ecc</a:t>
            </a:r>
            <a:r>
              <a:rPr lang="it-IT" sz="2000" dirty="0" smtClean="0"/>
              <a:t>), </a:t>
            </a:r>
            <a:r>
              <a:rPr lang="it-IT" sz="2000" dirty="0"/>
              <a:t>agricoltori e </a:t>
            </a:r>
            <a:r>
              <a:rPr lang="it-IT" sz="2000" dirty="0" smtClean="0"/>
              <a:t>assicurazioni e quindi </a:t>
            </a:r>
            <a:r>
              <a:rPr lang="it-IT" sz="2000" u="sng" dirty="0" smtClean="0"/>
              <a:t>superare </a:t>
            </a:r>
            <a:r>
              <a:rPr lang="it-IT" sz="2000" u="sng" dirty="0"/>
              <a:t>i tradizionali confini amministrativi e </a:t>
            </a:r>
            <a:r>
              <a:rPr lang="it-IT" sz="2000" u="sng" dirty="0" smtClean="0"/>
              <a:t>ridurre </a:t>
            </a:r>
            <a:r>
              <a:rPr lang="it-IT" sz="2000" u="sng" dirty="0"/>
              <a:t>l'asimmetria </a:t>
            </a:r>
            <a:r>
              <a:rPr lang="it-IT" sz="2000" u="sng" dirty="0" smtClean="0"/>
              <a:t>informativa che si ripercuote sui cittadini</a:t>
            </a:r>
            <a:r>
              <a:rPr lang="en-US" sz="1600" u="sng" dirty="0"/>
              <a:t> </a:t>
            </a:r>
            <a:r>
              <a:rPr lang="en-US" sz="2000" u="sng" dirty="0"/>
              <a:t>e la </a:t>
            </a:r>
            <a:r>
              <a:rPr lang="en-US" sz="2000" u="sng" dirty="0" err="1"/>
              <a:t>loro</a:t>
            </a:r>
            <a:r>
              <a:rPr lang="en-US" sz="2000" u="sng" dirty="0"/>
              <a:t> </a:t>
            </a:r>
            <a:r>
              <a:rPr lang="en-US" sz="2000" u="sng" dirty="0" err="1"/>
              <a:t>sicurezza</a:t>
            </a:r>
            <a:r>
              <a:rPr lang="en-US" sz="2000" u="sng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7473684" y="6487859"/>
            <a:ext cx="2263059" cy="466290"/>
          </a:xfrm>
          <a:prstGeom prst="rect">
            <a:avLst/>
          </a:prstGeom>
        </p:spPr>
        <p:txBody>
          <a:bodyPr/>
          <a:lstStyle/>
          <a:p>
            <a:fld id="{5DB16424-F04B-D641-836A-3B7E140E465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3656856" y="1196752"/>
            <a:ext cx="23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Ambiente</a:t>
            </a:r>
            <a:r>
              <a:rPr lang="en-GB" dirty="0" smtClean="0"/>
              <a:t> e </a:t>
            </a:r>
            <a:r>
              <a:rPr lang="en-GB" dirty="0" err="1" smtClean="0"/>
              <a:t>sicurezza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489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89" y="4761621"/>
            <a:ext cx="1728192" cy="1806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520" y="332656"/>
            <a:ext cx="7819965" cy="1064047"/>
          </a:xfrm>
        </p:spPr>
        <p:txBody>
          <a:bodyPr/>
          <a:lstStyle/>
          <a:p>
            <a:r>
              <a:rPr lang="it-IT" sz="2400" dirty="0" smtClean="0"/>
              <a:t>Perché la Politica Agricola Comune -PAC in EU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464" y="701230"/>
            <a:ext cx="9292246" cy="49636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000" dirty="0" smtClean="0"/>
              <a:t>La 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CAP </a:t>
            </a:r>
            <a:r>
              <a:rPr lang="en-GB" sz="2000" dirty="0" smtClean="0">
                <a:solidFill>
                  <a:schemeClr val="tx1"/>
                </a:solidFill>
              </a:rPr>
              <a:t>è </a:t>
            </a:r>
            <a:r>
              <a:rPr lang="en-GB" sz="2000" dirty="0" smtClean="0"/>
              <a:t>un </a:t>
            </a:r>
            <a:r>
              <a:rPr lang="en-GB" sz="2000" dirty="0" err="1" smtClean="0"/>
              <a:t>insieme</a:t>
            </a:r>
            <a:r>
              <a:rPr lang="en-GB" sz="2000" dirty="0" smtClean="0"/>
              <a:t> di </a:t>
            </a:r>
            <a:r>
              <a:rPr lang="en-GB" sz="2000" dirty="0" err="1" smtClean="0"/>
              <a:t>leggi</a:t>
            </a:r>
            <a:r>
              <a:rPr lang="en-GB" sz="2000" dirty="0" smtClean="0"/>
              <a:t>, procedure e </a:t>
            </a:r>
            <a:r>
              <a:rPr lang="en-GB" sz="2000" dirty="0" err="1" smtClean="0"/>
              <a:t>strumenti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cercano</a:t>
            </a:r>
            <a:r>
              <a:rPr lang="en-GB" sz="2000" dirty="0" smtClean="0"/>
              <a:t> di </a:t>
            </a:r>
            <a:r>
              <a:rPr lang="en-GB" sz="2000" dirty="0" err="1" smtClean="0"/>
              <a:t>assicurare</a:t>
            </a:r>
            <a:r>
              <a:rPr lang="en-GB" sz="2000" dirty="0" smtClean="0"/>
              <a:t> </a:t>
            </a:r>
            <a:r>
              <a:rPr lang="en-GB" sz="2000" dirty="0" err="1" smtClean="0"/>
              <a:t>l’autosufficienza</a:t>
            </a:r>
            <a:r>
              <a:rPr lang="en-GB" sz="2000" dirty="0" smtClean="0"/>
              <a:t> </a:t>
            </a:r>
            <a:r>
              <a:rPr lang="en-GB" sz="2000" dirty="0" err="1" smtClean="0"/>
              <a:t>alimentare</a:t>
            </a:r>
            <a:r>
              <a:rPr lang="en-GB" sz="2000" dirty="0" smtClean="0"/>
              <a:t> a 500 </a:t>
            </a:r>
            <a:r>
              <a:rPr lang="en-GB" sz="2000" dirty="0" err="1" smtClean="0"/>
              <a:t>milioni</a:t>
            </a:r>
            <a:r>
              <a:rPr lang="en-GB" sz="2000" dirty="0" smtClean="0"/>
              <a:t> di </a:t>
            </a:r>
            <a:r>
              <a:rPr lang="en-GB" sz="2000" dirty="0" err="1" smtClean="0"/>
              <a:t>Europei</a:t>
            </a:r>
            <a:r>
              <a:rPr lang="en-GB" sz="2000" dirty="0" smtClean="0"/>
              <a:t>, </a:t>
            </a:r>
            <a:r>
              <a:rPr lang="en-GB" sz="2000" dirty="0" err="1" smtClean="0"/>
              <a:t>fornendo</a:t>
            </a:r>
            <a:r>
              <a:rPr lang="en-GB" sz="2000" dirty="0" smtClean="0"/>
              <a:t> </a:t>
            </a:r>
            <a:r>
              <a:rPr lang="en-GB" sz="2000" dirty="0" err="1" smtClean="0"/>
              <a:t>sussidi</a:t>
            </a:r>
            <a:r>
              <a:rPr lang="en-GB" sz="2000" dirty="0" smtClean="0"/>
              <a:t> </a:t>
            </a:r>
            <a:r>
              <a:rPr lang="en-GB" sz="2000" b="1" dirty="0" smtClean="0"/>
              <a:t>a circa 8 </a:t>
            </a:r>
            <a:r>
              <a:rPr lang="en-GB" sz="2000" b="1" dirty="0" err="1" smtClean="0"/>
              <a:t>milioni</a:t>
            </a:r>
            <a:r>
              <a:rPr lang="en-GB" sz="2000" b="1" dirty="0" smtClean="0"/>
              <a:t> di </a:t>
            </a:r>
            <a:r>
              <a:rPr lang="en-GB" sz="2000" b="1" dirty="0" err="1" smtClean="0"/>
              <a:t>agricoltori</a:t>
            </a:r>
            <a:endParaRPr lang="en-GB" sz="2000" b="1" dirty="0" smtClean="0"/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Le </a:t>
            </a:r>
            <a:r>
              <a:rPr lang="en-GB" sz="2000" dirty="0" err="1" smtClean="0">
                <a:solidFill>
                  <a:schemeClr val="tx1"/>
                </a:solidFill>
              </a:rPr>
              <a:t>principali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funzioni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sono</a:t>
            </a:r>
            <a:r>
              <a:rPr lang="en-GB" sz="2000" dirty="0" smtClean="0">
                <a:solidFill>
                  <a:schemeClr val="tx1"/>
                </a:solidFill>
              </a:rPr>
              <a:t> state/</a:t>
            </a:r>
            <a:r>
              <a:rPr lang="en-GB" sz="2000" dirty="0" err="1" smtClean="0">
                <a:solidFill>
                  <a:schemeClr val="tx1"/>
                </a:solidFill>
              </a:rPr>
              <a:t>sono</a:t>
            </a:r>
            <a:r>
              <a:rPr lang="en-GB" sz="2000" dirty="0" smtClean="0">
                <a:solidFill>
                  <a:schemeClr val="tx1"/>
                </a:solidFill>
              </a:rPr>
              <a:t>:</a:t>
            </a:r>
            <a:endParaRPr lang="it-IT" sz="2000" dirty="0">
              <a:solidFill>
                <a:schemeClr val="tx1"/>
              </a:solidFill>
            </a:endParaRPr>
          </a:p>
          <a:p>
            <a:pPr lvl="0"/>
            <a:r>
              <a:rPr lang="en-GB" sz="2000" dirty="0" err="1" smtClean="0">
                <a:solidFill>
                  <a:schemeClr val="tx1"/>
                </a:solidFill>
              </a:rPr>
              <a:t>Evitare</a:t>
            </a:r>
            <a:r>
              <a:rPr lang="en-GB" sz="2000" dirty="0" smtClean="0">
                <a:solidFill>
                  <a:schemeClr val="tx1"/>
                </a:solidFill>
              </a:rPr>
              <a:t> la </a:t>
            </a:r>
            <a:r>
              <a:rPr lang="en-GB" sz="2000" dirty="0" err="1" smtClean="0">
                <a:solidFill>
                  <a:schemeClr val="tx1"/>
                </a:solidFill>
              </a:rPr>
              <a:t>confluenza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della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popolazione</a:t>
            </a:r>
            <a:r>
              <a:rPr lang="en-GB" sz="2000" dirty="0" smtClean="0"/>
              <a:t> 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/>
              <a:t>l’accrescimento</a:t>
            </a:r>
            <a:r>
              <a:rPr lang="en-GB" sz="2000" dirty="0" smtClean="0"/>
              <a:t> </a:t>
            </a:r>
            <a:r>
              <a:rPr lang="en-GB" sz="2000" dirty="0" err="1" smtClean="0"/>
              <a:t>indiscriminato</a:t>
            </a:r>
            <a:r>
              <a:rPr lang="en-GB" sz="2000" dirty="0" smtClean="0"/>
              <a:t> </a:t>
            </a:r>
            <a:r>
              <a:rPr lang="en-GB" sz="2000" dirty="0" err="1" smtClean="0"/>
              <a:t>nei</a:t>
            </a:r>
            <a:r>
              <a:rPr lang="en-GB" sz="2000" dirty="0" smtClean="0"/>
              <a:t> </a:t>
            </a:r>
            <a:r>
              <a:rPr lang="en-GB" sz="2000" dirty="0" err="1" smtClean="0"/>
              <a:t>centri</a:t>
            </a:r>
            <a:r>
              <a:rPr lang="en-GB" sz="2000" dirty="0" smtClean="0"/>
              <a:t> </a:t>
            </a:r>
            <a:r>
              <a:rPr lang="en-GB" sz="2000" dirty="0" err="1" smtClean="0"/>
              <a:t>urbani</a:t>
            </a:r>
            <a:r>
              <a:rPr lang="en-GB" sz="2000" dirty="0" smtClean="0"/>
              <a:t>, come </a:t>
            </a:r>
            <a:r>
              <a:rPr lang="en-GB" sz="2000" dirty="0" err="1" smtClean="0"/>
              <a:t>accaduto</a:t>
            </a:r>
            <a:r>
              <a:rPr lang="en-GB" sz="2000" dirty="0" smtClean="0"/>
              <a:t> </a:t>
            </a:r>
            <a:r>
              <a:rPr lang="en-GB" sz="2000" dirty="0" err="1" smtClean="0"/>
              <a:t>alla</a:t>
            </a:r>
            <a:r>
              <a:rPr lang="en-GB" sz="2000" dirty="0" smtClean="0"/>
              <a:t> fine del XX </a:t>
            </a:r>
            <a:r>
              <a:rPr lang="en-GB" sz="2000" dirty="0" err="1" smtClean="0"/>
              <a:t>secolo</a:t>
            </a:r>
            <a:r>
              <a:rPr lang="en-GB" sz="2000" dirty="0" smtClean="0"/>
              <a:t> </a:t>
            </a:r>
          </a:p>
          <a:p>
            <a:pPr lvl="0"/>
            <a:r>
              <a:rPr lang="en-GB" sz="2000" dirty="0" err="1" smtClean="0">
                <a:solidFill>
                  <a:schemeClr val="tx1"/>
                </a:solidFill>
              </a:rPr>
              <a:t>Mantenere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il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più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possibile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il</a:t>
            </a:r>
            <a:r>
              <a:rPr lang="en-GB" sz="2000" dirty="0" smtClean="0">
                <a:solidFill>
                  <a:schemeClr val="tx1"/>
                </a:solidFill>
              </a:rPr>
              <a:t> presidio </a:t>
            </a:r>
            <a:r>
              <a:rPr lang="en-GB" sz="2000" dirty="0" err="1" smtClean="0">
                <a:solidFill>
                  <a:schemeClr val="tx1"/>
                </a:solidFill>
              </a:rPr>
              <a:t>abitativo</a:t>
            </a:r>
            <a:r>
              <a:rPr lang="en-GB" sz="2000" dirty="0" smtClean="0">
                <a:solidFill>
                  <a:schemeClr val="tx1"/>
                </a:solidFill>
              </a:rPr>
              <a:t> e </a:t>
            </a:r>
            <a:r>
              <a:rPr lang="en-GB" sz="2000" dirty="0" err="1" smtClean="0">
                <a:solidFill>
                  <a:schemeClr val="tx1"/>
                </a:solidFill>
              </a:rPr>
              <a:t>produttivo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nelle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/>
              <a:t>zone </a:t>
            </a:r>
            <a:r>
              <a:rPr lang="en-GB" sz="2000" dirty="0" err="1" smtClean="0"/>
              <a:t>rurali</a:t>
            </a:r>
            <a:r>
              <a:rPr lang="en-GB" sz="2000" dirty="0" smtClean="0"/>
              <a:t>, </a:t>
            </a:r>
            <a:r>
              <a:rPr lang="en-GB" sz="2000" dirty="0" err="1" smtClean="0"/>
              <a:t>riducendo</a:t>
            </a:r>
            <a:r>
              <a:rPr lang="en-GB" sz="2000" dirty="0" smtClean="0"/>
              <a:t> </a:t>
            </a:r>
            <a:r>
              <a:rPr lang="en-GB" sz="2000" dirty="0" err="1" smtClean="0"/>
              <a:t>abbandoni</a:t>
            </a:r>
            <a:r>
              <a:rPr lang="en-GB" sz="2000" dirty="0" smtClean="0"/>
              <a:t> e </a:t>
            </a:r>
            <a:r>
              <a:rPr lang="en-GB" sz="2000" dirty="0" err="1" smtClean="0"/>
              <a:t>protezioni</a:t>
            </a:r>
            <a:r>
              <a:rPr lang="en-GB" sz="2000" dirty="0" smtClean="0"/>
              <a:t> </a:t>
            </a:r>
            <a:r>
              <a:rPr lang="en-GB" sz="2000" dirty="0" err="1" smtClean="0"/>
              <a:t>ambientali</a:t>
            </a:r>
            <a:r>
              <a:rPr lang="en-GB" sz="2000" dirty="0" smtClean="0"/>
              <a:t> </a:t>
            </a:r>
            <a:r>
              <a:rPr lang="en-GB" sz="2000" dirty="0" err="1" smtClean="0"/>
              <a:t>secolari</a:t>
            </a:r>
            <a:endParaRPr lang="en-GB" sz="2000" dirty="0" smtClean="0"/>
          </a:p>
          <a:p>
            <a:pPr lvl="0"/>
            <a:r>
              <a:rPr lang="en-GB" sz="2000" dirty="0" err="1" smtClean="0">
                <a:solidFill>
                  <a:schemeClr val="tx1"/>
                </a:solidFill>
              </a:rPr>
              <a:t>Assicurare</a:t>
            </a:r>
            <a:r>
              <a:rPr lang="en-GB" sz="2000" dirty="0" smtClean="0">
                <a:solidFill>
                  <a:schemeClr val="tx1"/>
                </a:solidFill>
              </a:rPr>
              <a:t>, a </a:t>
            </a:r>
            <a:r>
              <a:rPr lang="en-GB" sz="2000" dirty="0" err="1" smtClean="0">
                <a:solidFill>
                  <a:schemeClr val="tx1"/>
                </a:solidFill>
              </a:rPr>
              <a:t>livello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nazionale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ed</a:t>
            </a:r>
            <a:r>
              <a:rPr lang="en-GB" sz="2000" dirty="0" smtClean="0">
                <a:solidFill>
                  <a:schemeClr val="tx1"/>
                </a:solidFill>
              </a:rPr>
              <a:t> EU, la </a:t>
            </a:r>
            <a:r>
              <a:rPr lang="en-GB" sz="2000" dirty="0" err="1" smtClean="0">
                <a:solidFill>
                  <a:schemeClr val="tx1"/>
                </a:solidFill>
              </a:rPr>
              <a:t>produzione</a:t>
            </a:r>
            <a:r>
              <a:rPr lang="en-GB" sz="2000" dirty="0" smtClean="0">
                <a:solidFill>
                  <a:schemeClr val="tx1"/>
                </a:solidFill>
              </a:rPr>
              <a:t> di </a:t>
            </a:r>
            <a:r>
              <a:rPr lang="en-GB" sz="2000" dirty="0" err="1" smtClean="0">
                <a:solidFill>
                  <a:schemeClr val="tx1"/>
                </a:solidFill>
              </a:rPr>
              <a:t>cibo</a:t>
            </a:r>
            <a:r>
              <a:rPr lang="en-GB" sz="2000" dirty="0" smtClean="0">
                <a:solidFill>
                  <a:schemeClr val="tx1"/>
                </a:solidFill>
              </a:rPr>
              <a:t> (in </a:t>
            </a:r>
            <a:r>
              <a:rPr lang="en-GB" sz="2000" dirty="0" err="1" smtClean="0">
                <a:solidFill>
                  <a:schemeClr val="tx1"/>
                </a:solidFill>
              </a:rPr>
              <a:t>compatibilità</a:t>
            </a:r>
            <a:r>
              <a:rPr lang="en-GB" sz="2000" dirty="0" smtClean="0">
                <a:solidFill>
                  <a:schemeClr val="tx1"/>
                </a:solidFill>
              </a:rPr>
              <a:t> con le </a:t>
            </a:r>
            <a:r>
              <a:rPr lang="en-GB" sz="2000" dirty="0" err="1" smtClean="0">
                <a:solidFill>
                  <a:schemeClr val="tx1"/>
                </a:solidFill>
              </a:rPr>
              <a:t>esigenze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ambientali</a:t>
            </a:r>
            <a:r>
              <a:rPr lang="en-GB" sz="2000" dirty="0" smtClean="0">
                <a:solidFill>
                  <a:schemeClr val="tx1"/>
                </a:solidFill>
              </a:rPr>
              <a:t>), </a:t>
            </a:r>
            <a:r>
              <a:rPr lang="en-GB" sz="2000" dirty="0" err="1" smtClean="0">
                <a:solidFill>
                  <a:schemeClr val="tx1"/>
                </a:solidFill>
              </a:rPr>
              <a:t>evitando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sovra</a:t>
            </a:r>
            <a:r>
              <a:rPr lang="en-GB" sz="2000" dirty="0" smtClean="0">
                <a:solidFill>
                  <a:schemeClr val="tx1"/>
                </a:solidFill>
              </a:rPr>
              <a:t> o sotto </a:t>
            </a:r>
            <a:r>
              <a:rPr lang="en-GB" sz="2000" dirty="0" err="1" smtClean="0">
                <a:solidFill>
                  <a:schemeClr val="tx1"/>
                </a:solidFill>
              </a:rPr>
              <a:t>produzioni</a:t>
            </a:r>
            <a:r>
              <a:rPr lang="en-GB" sz="2000" dirty="0" smtClean="0">
                <a:solidFill>
                  <a:schemeClr val="tx1"/>
                </a:solidFill>
              </a:rPr>
              <a:t> e </a:t>
            </a:r>
            <a:r>
              <a:rPr lang="en-GB" sz="2000" dirty="0" err="1" smtClean="0">
                <a:solidFill>
                  <a:schemeClr val="tx1"/>
                </a:solidFill>
              </a:rPr>
              <a:t>favorendo</a:t>
            </a:r>
            <a:r>
              <a:rPr lang="en-GB" sz="2000" dirty="0" smtClean="0">
                <a:solidFill>
                  <a:schemeClr val="tx1"/>
                </a:solidFill>
              </a:rPr>
              <a:t> le </a:t>
            </a:r>
            <a:r>
              <a:rPr lang="en-GB" sz="2000" dirty="0" err="1" smtClean="0">
                <a:solidFill>
                  <a:schemeClr val="tx1"/>
                </a:solidFill>
              </a:rPr>
              <a:t>migliori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scelte</a:t>
            </a:r>
            <a:r>
              <a:rPr lang="en-GB" sz="2000" dirty="0" smtClean="0">
                <a:solidFill>
                  <a:schemeClr val="tx1"/>
                </a:solidFill>
              </a:rPr>
              <a:t> di import/export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80992" y="5933988"/>
            <a:ext cx="253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Banca </a:t>
            </a:r>
            <a:r>
              <a:rPr lang="en-GB" dirty="0" err="1" smtClean="0"/>
              <a:t>dati</a:t>
            </a:r>
            <a:r>
              <a:rPr lang="en-GB" dirty="0" smtClean="0"/>
              <a:t> e GIS SIAN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633" y="3189034"/>
            <a:ext cx="1610269" cy="29223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456" y="274638"/>
            <a:ext cx="9721080" cy="1143000"/>
          </a:xfrm>
        </p:spPr>
        <p:txBody>
          <a:bodyPr/>
          <a:lstStyle/>
          <a:p>
            <a:r>
              <a:rPr lang="en-GB" sz="2400" dirty="0" smtClean="0"/>
              <a:t>I </a:t>
            </a:r>
            <a:r>
              <a:rPr lang="en-GB" sz="2400" dirty="0" err="1" smtClean="0"/>
              <a:t>controlli</a:t>
            </a:r>
            <a:r>
              <a:rPr lang="en-GB" sz="2400" dirty="0" smtClean="0"/>
              <a:t> a </a:t>
            </a:r>
            <a:r>
              <a:rPr lang="en-GB" sz="2400" dirty="0" err="1" smtClean="0"/>
              <a:t>campione</a:t>
            </a:r>
            <a:r>
              <a:rPr lang="en-GB" sz="2400" dirty="0" smtClean="0"/>
              <a:t> 5% con </a:t>
            </a:r>
            <a:r>
              <a:rPr lang="en-GB" sz="2400" dirty="0" err="1" smtClean="0"/>
              <a:t>i</a:t>
            </a:r>
            <a:r>
              <a:rPr lang="en-GB" sz="2400" dirty="0" smtClean="0"/>
              <a:t> </a:t>
            </a:r>
            <a:r>
              <a:rPr lang="en-GB" sz="2400" dirty="0" err="1" smtClean="0"/>
              <a:t>dati</a:t>
            </a:r>
            <a:r>
              <a:rPr lang="en-GB" sz="2400" dirty="0" smtClean="0"/>
              <a:t> </a:t>
            </a:r>
            <a:r>
              <a:rPr lang="en-GB" sz="2400" dirty="0" err="1" smtClean="0"/>
              <a:t>satellitari</a:t>
            </a:r>
            <a:r>
              <a:rPr lang="en-GB" sz="2400" dirty="0" smtClean="0"/>
              <a:t> </a:t>
            </a:r>
            <a:r>
              <a:rPr lang="en-GB" sz="2400" dirty="0" err="1" smtClean="0"/>
              <a:t>commerciali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868-58FF-4C80-9AAA-CCF3D739D51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58" y="1180151"/>
            <a:ext cx="3481450" cy="2191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039" y="1628800"/>
            <a:ext cx="2348901" cy="2112038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24" y="4123896"/>
            <a:ext cx="1750932" cy="140384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271971" y="1076084"/>
            <a:ext cx="5851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 smtClean="0"/>
              <a:t>Aree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campione</a:t>
            </a:r>
            <a:r>
              <a:rPr lang="en-US" altLang="en-US" sz="1400" dirty="0" smtClean="0"/>
              <a:t> satellite VHR in Europa</a:t>
            </a:r>
          </a:p>
          <a:p>
            <a:r>
              <a:rPr lang="en-US" altLang="en-US" sz="1400" dirty="0" smtClean="0"/>
              <a:t> per </a:t>
            </a:r>
            <a:r>
              <a:rPr lang="en-US" altLang="en-US" sz="1400" dirty="0" err="1" smtClean="0"/>
              <a:t>il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controllo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obbligatorio</a:t>
            </a:r>
            <a:r>
              <a:rPr lang="en-US" altLang="en-US" sz="1400" dirty="0" smtClean="0"/>
              <a:t> 5% </a:t>
            </a:r>
            <a:r>
              <a:rPr lang="en-US" altLang="en-US" sz="1400" dirty="0" err="1" smtClean="0"/>
              <a:t>delle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domande</a:t>
            </a:r>
            <a:r>
              <a:rPr lang="en-US" altLang="en-US" sz="1400" dirty="0" smtClean="0"/>
              <a:t> di </a:t>
            </a:r>
            <a:r>
              <a:rPr lang="en-US" altLang="en-US" sz="1400" dirty="0" err="1" smtClean="0"/>
              <a:t>aiuto</a:t>
            </a:r>
            <a:r>
              <a:rPr lang="en-US" altLang="en-US" sz="1400" dirty="0" smtClean="0"/>
              <a:t>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481932" y="4318840"/>
            <a:ext cx="372569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Italia 5% </a:t>
            </a:r>
            <a:r>
              <a:rPr lang="en-GB" sz="1400" dirty="0" err="1" smtClean="0"/>
              <a:t>controlli</a:t>
            </a:r>
            <a:r>
              <a:rPr lang="en-GB" sz="1400" dirty="0" smtClean="0"/>
              <a:t> PAC: </a:t>
            </a:r>
          </a:p>
          <a:p>
            <a:r>
              <a:rPr lang="en-GB" sz="1400" dirty="0" smtClean="0"/>
              <a:t>30.000 </a:t>
            </a:r>
            <a:r>
              <a:rPr lang="en-GB" sz="1400" dirty="0" err="1" smtClean="0"/>
              <a:t>kmq</a:t>
            </a:r>
            <a:r>
              <a:rPr lang="en-GB" sz="1400" dirty="0" smtClean="0"/>
              <a:t> </a:t>
            </a:r>
            <a:r>
              <a:rPr lang="en-GB" sz="1400" dirty="0" err="1" smtClean="0"/>
              <a:t>su</a:t>
            </a:r>
            <a:r>
              <a:rPr lang="en-GB" sz="1400" dirty="0" smtClean="0"/>
              <a:t> 60-70 </a:t>
            </a:r>
            <a:r>
              <a:rPr lang="en-GB" sz="1400" dirty="0" err="1" smtClean="0"/>
              <a:t>siti</a:t>
            </a:r>
            <a:r>
              <a:rPr lang="en-GB" sz="1400" dirty="0" smtClean="0"/>
              <a:t> per </a:t>
            </a:r>
            <a:r>
              <a:rPr lang="en-GB" sz="1400" dirty="0" err="1" smtClean="0"/>
              <a:t>verifica</a:t>
            </a:r>
            <a:r>
              <a:rPr lang="en-GB" sz="1400" dirty="0" smtClean="0"/>
              <a:t> di circa </a:t>
            </a:r>
          </a:p>
          <a:p>
            <a:r>
              <a:rPr lang="en-GB" sz="1400" dirty="0" smtClean="0"/>
              <a:t>45.000 </a:t>
            </a:r>
            <a:r>
              <a:rPr lang="en-GB" sz="1400" dirty="0" err="1" smtClean="0"/>
              <a:t>aziende</a:t>
            </a:r>
            <a:r>
              <a:rPr lang="en-GB" sz="1400" dirty="0" smtClean="0"/>
              <a:t> e 500.000 </a:t>
            </a:r>
            <a:r>
              <a:rPr lang="en-GB" sz="1400" dirty="0" err="1" smtClean="0"/>
              <a:t>appezzamenti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1" name="Segnaposto contenuto 4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3773910" y="1733593"/>
            <a:ext cx="2433721" cy="25740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9284" y="3345314"/>
            <a:ext cx="2702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Sistema </a:t>
            </a:r>
            <a:r>
              <a:rPr lang="en-GB" sz="1400" dirty="0" err="1" smtClean="0"/>
              <a:t>iniziale</a:t>
            </a:r>
            <a:r>
              <a:rPr lang="en-GB" sz="1400" dirty="0" smtClean="0"/>
              <a:t> (Spot, Landsat)</a:t>
            </a:r>
            <a:endParaRPr lang="en-GB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4458" y="5527740"/>
            <a:ext cx="22909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Sistema </a:t>
            </a:r>
            <a:r>
              <a:rPr lang="en-GB" sz="1400" dirty="0" err="1" smtClean="0"/>
              <a:t>attuale</a:t>
            </a:r>
            <a:r>
              <a:rPr lang="en-GB" sz="1400" dirty="0" smtClean="0"/>
              <a:t> </a:t>
            </a:r>
          </a:p>
          <a:p>
            <a:r>
              <a:rPr lang="en-GB" sz="1400" dirty="0" smtClean="0"/>
              <a:t>(</a:t>
            </a:r>
            <a:r>
              <a:rPr lang="en-GB" sz="1400" dirty="0" err="1" smtClean="0"/>
              <a:t>Geoeye</a:t>
            </a:r>
            <a:r>
              <a:rPr lang="en-GB" sz="1400" dirty="0" smtClean="0"/>
              <a:t>, Worldview 0,5m </a:t>
            </a:r>
          </a:p>
          <a:p>
            <a:r>
              <a:rPr lang="en-GB" sz="1400" dirty="0" smtClean="0"/>
              <a:t>+ </a:t>
            </a:r>
            <a:r>
              <a:rPr lang="en-GB" sz="1400" dirty="0" err="1" smtClean="0"/>
              <a:t>multitemporale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14" name="Rettangolo 13"/>
          <p:cNvSpPr/>
          <p:nvPr/>
        </p:nvSpPr>
        <p:spPr>
          <a:xfrm>
            <a:off x="2145756" y="6004794"/>
            <a:ext cx="7808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U</a:t>
            </a:r>
            <a:r>
              <a:rPr lang="en-US" sz="1400" dirty="0" err="1" smtClean="0"/>
              <a:t>ltimi</a:t>
            </a:r>
            <a:r>
              <a:rPr lang="en-US" sz="1400" dirty="0" smtClean="0"/>
              <a:t> 2 </a:t>
            </a:r>
            <a:r>
              <a:rPr lang="en-US" sz="1400" dirty="0" err="1" smtClean="0"/>
              <a:t>anni</a:t>
            </a:r>
            <a:r>
              <a:rPr lang="en-US" sz="1400" b="1" dirty="0" smtClean="0"/>
              <a:t>: 230</a:t>
            </a:r>
            <a:r>
              <a:rPr lang="en-US" sz="1400" dirty="0" smtClean="0"/>
              <a:t> </a:t>
            </a:r>
            <a:r>
              <a:rPr lang="en-US" sz="1400" dirty="0" err="1"/>
              <a:t>immagini</a:t>
            </a:r>
            <a:r>
              <a:rPr lang="en-US" sz="1400" dirty="0"/>
              <a:t>  sentinel2 </a:t>
            </a:r>
            <a:r>
              <a:rPr lang="en-US" sz="1400" dirty="0" err="1"/>
              <a:t>scaricate</a:t>
            </a:r>
            <a:r>
              <a:rPr lang="en-US" sz="1400" dirty="0"/>
              <a:t> e </a:t>
            </a:r>
            <a:r>
              <a:rPr lang="en-US" sz="1400" dirty="0" err="1" smtClean="0"/>
              <a:t>processate</a:t>
            </a:r>
            <a:r>
              <a:rPr lang="en-US" sz="1400" dirty="0" smtClean="0"/>
              <a:t> </a:t>
            </a:r>
            <a:r>
              <a:rPr lang="en-US" sz="1400" dirty="0" err="1"/>
              <a:t>nel</a:t>
            </a:r>
            <a:r>
              <a:rPr lang="en-US" sz="1400" dirty="0"/>
              <a:t> </a:t>
            </a:r>
            <a:r>
              <a:rPr lang="en-US" sz="1400" dirty="0" smtClean="0"/>
              <a:t>2017 </a:t>
            </a:r>
            <a:r>
              <a:rPr lang="en-US" sz="1400" dirty="0" err="1" smtClean="0"/>
              <a:t>sulle</a:t>
            </a:r>
            <a:r>
              <a:rPr lang="en-US" sz="1400" dirty="0" smtClean="0"/>
              <a:t> zone </a:t>
            </a:r>
            <a:r>
              <a:rPr lang="en-US" sz="1400" dirty="0" err="1" smtClean="0"/>
              <a:t>campione</a:t>
            </a:r>
            <a:endParaRPr lang="en-US" sz="1400" dirty="0"/>
          </a:p>
          <a:p>
            <a:r>
              <a:rPr lang="en-US" sz="1400" b="1" dirty="0"/>
              <a:t>2.300.000 </a:t>
            </a:r>
            <a:r>
              <a:rPr lang="en-US" sz="1400" b="1" dirty="0" err="1"/>
              <a:t>kmq</a:t>
            </a:r>
            <a:r>
              <a:rPr lang="en-US" sz="1400" b="1" dirty="0"/>
              <a:t> </a:t>
            </a:r>
            <a:r>
              <a:rPr lang="en-US" sz="1400" dirty="0" err="1"/>
              <a:t>coperti</a:t>
            </a:r>
            <a:r>
              <a:rPr lang="en-US" sz="1400" b="1" dirty="0"/>
              <a:t> </a:t>
            </a:r>
            <a:r>
              <a:rPr lang="en-US" sz="1400" dirty="0" err="1" smtClean="0"/>
              <a:t>multitemporalmente</a:t>
            </a:r>
            <a:r>
              <a:rPr lang="en-US" sz="1400" dirty="0" smtClean="0"/>
              <a:t> - </a:t>
            </a:r>
            <a:r>
              <a:rPr lang="en-US" sz="1400" dirty="0" err="1" smtClean="0"/>
              <a:t>Risparmio</a:t>
            </a:r>
            <a:r>
              <a:rPr lang="en-US" sz="1400" dirty="0" smtClean="0"/>
              <a:t> </a:t>
            </a:r>
            <a:r>
              <a:rPr lang="en-US" sz="1400" dirty="0"/>
              <a:t>EU di circa 150 K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1208584" y="3697790"/>
            <a:ext cx="0" cy="4261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6059866" y="5541805"/>
            <a:ext cx="413532" cy="4251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7041232" y="1599304"/>
            <a:ext cx="486297" cy="4615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4400422" y="3599240"/>
            <a:ext cx="288032" cy="5018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44185"/>
          </a:xfrm>
        </p:spPr>
        <p:txBody>
          <a:bodyPr/>
          <a:lstStyle/>
          <a:p>
            <a:r>
              <a:rPr lang="en-GB" sz="2000" dirty="0" smtClean="0"/>
              <a:t>Il </a:t>
            </a:r>
            <a:r>
              <a:rPr lang="en-GB" sz="2000" dirty="0" err="1" smtClean="0"/>
              <a:t>contributo</a:t>
            </a:r>
            <a:r>
              <a:rPr lang="en-GB" sz="2000" dirty="0" smtClean="0"/>
              <a:t> di AGEA per </a:t>
            </a:r>
            <a:r>
              <a:rPr lang="en-GB" sz="2000" dirty="0" err="1" smtClean="0"/>
              <a:t>l’utilizzo</a:t>
            </a:r>
            <a:r>
              <a:rPr lang="en-GB" sz="2000" dirty="0" smtClean="0"/>
              <a:t> di Copernicus in Europa</a:t>
            </a:r>
            <a:endParaRPr lang="en-GB" sz="20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868-58FF-4C80-9AAA-CCF3D739D518}" type="slidenum">
              <a:rPr lang="en-US" smtClean="0"/>
              <a:t>5</a:t>
            </a:fld>
            <a:endParaRPr lang="en-US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380058" y="1004677"/>
            <a:ext cx="2097740" cy="30986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199" y="1086297"/>
            <a:ext cx="2214761" cy="2626722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64" y="4377547"/>
            <a:ext cx="3744416" cy="17531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77" y="3098949"/>
            <a:ext cx="2664296" cy="116902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19073" y="1497867"/>
            <a:ext cx="3187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Il </a:t>
            </a:r>
            <a:r>
              <a:rPr lang="en-GB" sz="1600" dirty="0" err="1" smtClean="0"/>
              <a:t>progetto</a:t>
            </a:r>
            <a:r>
              <a:rPr lang="en-GB" sz="1600" dirty="0" smtClean="0"/>
              <a:t> ESA per </a:t>
            </a:r>
            <a:r>
              <a:rPr lang="en-GB" sz="1600" dirty="0" err="1" smtClean="0"/>
              <a:t>l’utilizzo</a:t>
            </a:r>
            <a:r>
              <a:rPr lang="en-GB" sz="1600" dirty="0" smtClean="0"/>
              <a:t> </a:t>
            </a:r>
          </a:p>
          <a:p>
            <a:r>
              <a:rPr lang="en-GB" sz="1600" dirty="0" smtClean="0"/>
              <a:t>di Sentinel </a:t>
            </a:r>
            <a:r>
              <a:rPr lang="en-GB" sz="1600" dirty="0" err="1" smtClean="0"/>
              <a:t>nelle</a:t>
            </a:r>
            <a:r>
              <a:rPr lang="en-GB" sz="1600" dirty="0" smtClean="0"/>
              <a:t> procedure PAC: </a:t>
            </a:r>
          </a:p>
          <a:p>
            <a:r>
              <a:rPr lang="en-GB" sz="1600" u="sng" dirty="0" smtClean="0"/>
              <a:t>AGEA </a:t>
            </a:r>
            <a:r>
              <a:rPr lang="en-GB" sz="1600" u="sng" dirty="0" err="1" smtClean="0"/>
              <a:t>utente</a:t>
            </a:r>
            <a:r>
              <a:rPr lang="en-GB" sz="1600" u="sng" dirty="0" smtClean="0"/>
              <a:t> </a:t>
            </a:r>
            <a:r>
              <a:rPr lang="en-GB" sz="1600" u="sng" dirty="0" err="1" smtClean="0"/>
              <a:t>selezionato</a:t>
            </a:r>
            <a:endParaRPr lang="en-GB" sz="1600" u="sng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416496" y="2446884"/>
            <a:ext cx="648072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 bwMode="auto">
          <a:xfrm>
            <a:off x="1495021" y="5190259"/>
            <a:ext cx="914400" cy="105841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722793" y="3741194"/>
            <a:ext cx="3755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Documenti</a:t>
            </a:r>
            <a:r>
              <a:rPr lang="en-GB" sz="1400" dirty="0" smtClean="0"/>
              <a:t> </a:t>
            </a:r>
            <a:r>
              <a:rPr lang="en-GB" sz="1400" dirty="0" err="1" smtClean="0"/>
              <a:t>tecnici</a:t>
            </a:r>
            <a:r>
              <a:rPr lang="en-GB" sz="1400" dirty="0" smtClean="0"/>
              <a:t> JRC 2018 per </a:t>
            </a:r>
            <a:r>
              <a:rPr lang="en-GB" sz="1400" dirty="0" err="1" smtClean="0"/>
              <a:t>sostituire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dirty="0" err="1" smtClean="0"/>
              <a:t>controlli</a:t>
            </a:r>
            <a:r>
              <a:rPr lang="en-GB" sz="1400" dirty="0" smtClean="0"/>
              <a:t> con </a:t>
            </a:r>
            <a:r>
              <a:rPr lang="en-GB" sz="1400" dirty="0" err="1" smtClean="0"/>
              <a:t>il</a:t>
            </a:r>
            <a:r>
              <a:rPr lang="en-GB" sz="1400" dirty="0" smtClean="0"/>
              <a:t> </a:t>
            </a:r>
            <a:r>
              <a:rPr lang="en-GB" sz="1400" dirty="0" err="1" smtClean="0"/>
              <a:t>monitoraggio</a:t>
            </a:r>
            <a:r>
              <a:rPr lang="en-GB" sz="1400" dirty="0" smtClean="0"/>
              <a:t> Sentinel:</a:t>
            </a:r>
          </a:p>
          <a:p>
            <a:r>
              <a:rPr lang="en-GB" sz="1400" dirty="0" smtClean="0"/>
              <a:t>AGEA </a:t>
            </a:r>
            <a:r>
              <a:rPr lang="en-GB" sz="1400" dirty="0" err="1" smtClean="0"/>
              <a:t>agenzia</a:t>
            </a:r>
            <a:r>
              <a:rPr lang="en-GB" sz="1400" dirty="0" smtClean="0"/>
              <a:t> </a:t>
            </a:r>
            <a:r>
              <a:rPr lang="en-GB" sz="1400" dirty="0" err="1" smtClean="0"/>
              <a:t>nazionale</a:t>
            </a:r>
            <a:r>
              <a:rPr lang="en-GB" sz="1400" dirty="0" smtClean="0"/>
              <a:t> </a:t>
            </a:r>
            <a:r>
              <a:rPr lang="en-GB" sz="1400" dirty="0" err="1" smtClean="0"/>
              <a:t>invitata</a:t>
            </a:r>
            <a:r>
              <a:rPr lang="en-GB" sz="1400" dirty="0" smtClean="0"/>
              <a:t> per la </a:t>
            </a:r>
            <a:r>
              <a:rPr lang="en-GB" sz="1400" dirty="0" err="1" smtClean="0"/>
              <a:t>stesura</a:t>
            </a:r>
            <a:r>
              <a:rPr lang="en-GB" sz="1400" dirty="0" smtClean="0"/>
              <a:t> </a:t>
            </a:r>
            <a:r>
              <a:rPr lang="en-GB" sz="1400" dirty="0" err="1" smtClean="0"/>
              <a:t>dei</a:t>
            </a:r>
            <a:r>
              <a:rPr lang="en-GB" sz="1400" dirty="0" smtClean="0"/>
              <a:t> </a:t>
            </a:r>
            <a:r>
              <a:rPr lang="en-GB" sz="1400" dirty="0" err="1" smtClean="0"/>
              <a:t>documenti</a:t>
            </a:r>
            <a:endParaRPr lang="en-GB" sz="1400" dirty="0"/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6321152" y="3501009"/>
            <a:ext cx="809333" cy="314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622" y="4509121"/>
            <a:ext cx="2264892" cy="1995936"/>
          </a:xfrm>
          <a:prstGeom prst="rect">
            <a:avLst/>
          </a:prstGeom>
        </p:spPr>
      </p:pic>
      <p:cxnSp>
        <p:nvCxnSpPr>
          <p:cNvPr id="20" name="Connettore 2 19"/>
          <p:cNvCxnSpPr/>
          <p:nvPr/>
        </p:nvCxnSpPr>
        <p:spPr>
          <a:xfrm flipV="1">
            <a:off x="6951737" y="5287276"/>
            <a:ext cx="1029023" cy="229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4128060" y="5461698"/>
            <a:ext cx="33666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AGEA </a:t>
            </a:r>
            <a:r>
              <a:rPr lang="en-GB" sz="1400" dirty="0" err="1" smtClean="0"/>
              <a:t>accoglie</a:t>
            </a:r>
            <a:r>
              <a:rPr lang="en-GB" sz="1400" dirty="0" smtClean="0"/>
              <a:t> </a:t>
            </a:r>
            <a:r>
              <a:rPr lang="en-GB" sz="1400" dirty="0" err="1" smtClean="0"/>
              <a:t>l’invito</a:t>
            </a:r>
            <a:r>
              <a:rPr lang="en-GB" sz="1400" dirty="0" smtClean="0"/>
              <a:t> </a:t>
            </a:r>
            <a:r>
              <a:rPr lang="en-GB" sz="1400" dirty="0" err="1" smtClean="0"/>
              <a:t>della</a:t>
            </a:r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dirty="0" err="1" smtClean="0"/>
              <a:t>Commissione</a:t>
            </a:r>
            <a:r>
              <a:rPr lang="en-GB" sz="1400" dirty="0" smtClean="0"/>
              <a:t> e, </a:t>
            </a:r>
            <a:r>
              <a:rPr lang="en-GB" sz="1400" dirty="0" err="1" smtClean="0"/>
              <a:t>unico</a:t>
            </a:r>
            <a:r>
              <a:rPr lang="en-GB" sz="1400" dirty="0" smtClean="0"/>
              <a:t> MS in EU, </a:t>
            </a:r>
            <a:r>
              <a:rPr lang="en-GB" sz="1400" dirty="0" err="1" smtClean="0"/>
              <a:t>inizia</a:t>
            </a:r>
            <a:r>
              <a:rPr lang="en-GB" sz="1400" dirty="0" smtClean="0"/>
              <a:t> </a:t>
            </a:r>
          </a:p>
          <a:p>
            <a:r>
              <a:rPr lang="en-GB" sz="1400" dirty="0" err="1" smtClean="0"/>
              <a:t>progetto</a:t>
            </a:r>
            <a:r>
              <a:rPr lang="en-GB" sz="1400" dirty="0" smtClean="0"/>
              <a:t> </a:t>
            </a:r>
            <a:r>
              <a:rPr lang="en-GB" sz="1400" dirty="0" err="1" smtClean="0"/>
              <a:t>pilota</a:t>
            </a:r>
            <a:r>
              <a:rPr lang="en-GB" sz="1400" dirty="0" smtClean="0"/>
              <a:t> </a:t>
            </a:r>
            <a:r>
              <a:rPr lang="en-GB" sz="1400" dirty="0" err="1" smtClean="0"/>
              <a:t>monitoraggio</a:t>
            </a:r>
            <a:r>
              <a:rPr lang="en-GB" sz="1400" dirty="0" smtClean="0"/>
              <a:t> in continuo </a:t>
            </a:r>
          </a:p>
          <a:p>
            <a:r>
              <a:rPr lang="en-GB" sz="1400" dirty="0" smtClean="0"/>
              <a:t>con Sentinel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73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0552" y="488967"/>
            <a:ext cx="9309740" cy="637141"/>
          </a:xfrm>
        </p:spPr>
        <p:txBody>
          <a:bodyPr/>
          <a:lstStyle/>
          <a:p>
            <a:r>
              <a:rPr lang="it-IT" sz="2000" dirty="0" smtClean="0"/>
              <a:t> Il progetto pilota </a:t>
            </a:r>
            <a:r>
              <a:rPr lang="it-IT" sz="2000" dirty="0" err="1" smtClean="0"/>
              <a:t>Copernicus</a:t>
            </a:r>
            <a:r>
              <a:rPr lang="it-IT" sz="2000" dirty="0" smtClean="0"/>
              <a:t> per l’applicazione del monitoraggio PAC</a:t>
            </a:r>
            <a:endParaRPr lang="en-US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200472" y="1556669"/>
            <a:ext cx="2496327" cy="3607803"/>
          </a:xfrm>
        </p:spPr>
        <p:txBody>
          <a:bodyPr/>
          <a:lstStyle/>
          <a:p>
            <a:pPr marL="0" indent="0">
              <a:buNone/>
            </a:pPr>
            <a:r>
              <a:rPr lang="it-IT" sz="1800" b="1" dirty="0" smtClean="0"/>
              <a:t>Sentinel-2 (S2) </a:t>
            </a:r>
            <a:r>
              <a:rPr lang="it-IT" sz="1800" dirty="0" smtClean="0"/>
              <a:t> da aprile 2017 ad oggi</a:t>
            </a:r>
          </a:p>
          <a:p>
            <a:pPr marL="0" indent="0">
              <a:buNone/>
            </a:pPr>
            <a:r>
              <a:rPr lang="it-IT" sz="1800" dirty="0" smtClean="0"/>
              <a:t>Ca.120 + immagini processate su 3 </a:t>
            </a:r>
            <a:r>
              <a:rPr lang="it-IT" sz="1800" dirty="0" err="1" smtClean="0"/>
              <a:t>frames</a:t>
            </a:r>
            <a:endParaRPr lang="en-US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929" y="1707060"/>
            <a:ext cx="5925805" cy="399498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281740" y="2545932"/>
            <a:ext cx="1153527" cy="125128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5458578" y="2545932"/>
            <a:ext cx="1221455" cy="125128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5435267" y="3797216"/>
            <a:ext cx="1244765" cy="115861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1627525" y="3360571"/>
            <a:ext cx="4430125" cy="9580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682051" y="4142623"/>
            <a:ext cx="945474" cy="35192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T33TWF</a:t>
            </a:r>
            <a:endParaRPr lang="en-US" sz="1400" dirty="0"/>
          </a:p>
        </p:txBody>
      </p:sp>
      <p:sp>
        <p:nvSpPr>
          <p:cNvPr id="12" name="Rettangolo 11"/>
          <p:cNvSpPr/>
          <p:nvPr/>
        </p:nvSpPr>
        <p:spPr>
          <a:xfrm>
            <a:off x="682051" y="4920156"/>
            <a:ext cx="945474" cy="35192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T33TWG</a:t>
            </a:r>
            <a:endParaRPr lang="en-US" sz="1400" dirty="0"/>
          </a:p>
        </p:txBody>
      </p:sp>
      <p:sp>
        <p:nvSpPr>
          <p:cNvPr id="14" name="Rettangolo 13"/>
          <p:cNvSpPr/>
          <p:nvPr/>
        </p:nvSpPr>
        <p:spPr>
          <a:xfrm>
            <a:off x="682051" y="3315943"/>
            <a:ext cx="945474" cy="35192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T33TVG</a:t>
            </a:r>
            <a:endParaRPr lang="en-US" sz="1400" dirty="0"/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1613725" y="4140364"/>
            <a:ext cx="4430125" cy="9580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1571226" y="3157287"/>
            <a:ext cx="3264969" cy="3458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759742" y="5905364"/>
            <a:ext cx="6333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Anche</a:t>
            </a:r>
            <a:r>
              <a:rPr lang="en-GB" sz="1600" b="1" dirty="0" smtClean="0"/>
              <a:t> </a:t>
            </a:r>
            <a:r>
              <a:rPr lang="en-GB" sz="1600" dirty="0" smtClean="0"/>
              <a:t>ca. 130 </a:t>
            </a:r>
            <a:r>
              <a:rPr lang="en-GB" sz="1600" b="1" dirty="0" smtClean="0"/>
              <a:t>Sentinel1</a:t>
            </a:r>
            <a:r>
              <a:rPr lang="en-GB" sz="1600" dirty="0" smtClean="0"/>
              <a:t> </a:t>
            </a:r>
            <a:r>
              <a:rPr lang="en-GB" sz="1600" dirty="0"/>
              <a:t>radar (2017-2018) </a:t>
            </a:r>
            <a:r>
              <a:rPr lang="en-GB" sz="1600" dirty="0" err="1"/>
              <a:t>acquisite</a:t>
            </a:r>
            <a:r>
              <a:rPr lang="en-GB" sz="1600" dirty="0"/>
              <a:t> e </a:t>
            </a:r>
            <a:r>
              <a:rPr lang="en-GB" sz="1600" dirty="0" err="1"/>
              <a:t>processate</a:t>
            </a:r>
            <a:r>
              <a:rPr lang="en-GB" sz="1600" dirty="0"/>
              <a:t> </a:t>
            </a:r>
            <a:endParaRPr lang="en-GB" sz="1600" dirty="0" smtClean="0"/>
          </a:p>
          <a:p>
            <a:r>
              <a:rPr lang="en-GB" sz="1600" dirty="0" smtClean="0"/>
              <a:t>per </a:t>
            </a:r>
            <a:r>
              <a:rPr lang="en-GB" sz="1600" dirty="0" err="1"/>
              <a:t>supportare</a:t>
            </a:r>
            <a:r>
              <a:rPr lang="en-GB" sz="1600" dirty="0"/>
              <a:t> S2 </a:t>
            </a:r>
            <a:r>
              <a:rPr lang="en-GB" sz="1600" dirty="0" err="1" smtClean="0"/>
              <a:t>su</a:t>
            </a:r>
            <a:r>
              <a:rPr lang="en-GB" sz="1600" dirty="0" smtClean="0"/>
              <a:t> </a:t>
            </a:r>
            <a:r>
              <a:rPr lang="en-GB" sz="1600" dirty="0" err="1" smtClean="0"/>
              <a:t>analisi</a:t>
            </a:r>
            <a:r>
              <a:rPr lang="en-GB" sz="1600" dirty="0" smtClean="0"/>
              <a:t> </a:t>
            </a:r>
            <a:r>
              <a:rPr lang="en-GB" sz="1600" dirty="0" err="1"/>
              <a:t>prati</a:t>
            </a:r>
            <a:r>
              <a:rPr lang="en-GB" sz="1600" dirty="0"/>
              <a:t> </a:t>
            </a:r>
            <a:r>
              <a:rPr lang="en-GB" sz="1600" dirty="0" err="1"/>
              <a:t>permanenti</a:t>
            </a:r>
            <a:r>
              <a:rPr lang="en-GB" sz="1600" dirty="0"/>
              <a:t>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70593" y="1008449"/>
            <a:ext cx="9155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La </a:t>
            </a:r>
            <a:r>
              <a:rPr lang="en-GB" sz="1600" dirty="0" err="1" smtClean="0"/>
              <a:t>provincia</a:t>
            </a:r>
            <a:r>
              <a:rPr lang="en-GB" sz="1600" dirty="0" smtClean="0"/>
              <a:t> di Foggia </a:t>
            </a:r>
            <a:r>
              <a:rPr lang="en-GB" sz="1600" dirty="0" err="1" smtClean="0"/>
              <a:t>scelta</a:t>
            </a:r>
            <a:r>
              <a:rPr lang="en-GB" sz="1600" dirty="0" smtClean="0"/>
              <a:t> per </a:t>
            </a:r>
            <a:r>
              <a:rPr lang="en-GB" sz="1600" dirty="0" err="1" smtClean="0"/>
              <a:t>l’estensione</a:t>
            </a:r>
            <a:r>
              <a:rPr lang="en-GB" sz="1600" dirty="0" smtClean="0"/>
              <a:t> (7000 </a:t>
            </a:r>
            <a:r>
              <a:rPr lang="en-GB" sz="1600" dirty="0" err="1" smtClean="0"/>
              <a:t>kmq</a:t>
            </a:r>
            <a:r>
              <a:rPr lang="en-GB" sz="1600" dirty="0" smtClean="0"/>
              <a:t>) e la </a:t>
            </a:r>
            <a:r>
              <a:rPr lang="en-GB" sz="1600" dirty="0" err="1" smtClean="0"/>
              <a:t>consistenza</a:t>
            </a:r>
            <a:r>
              <a:rPr lang="en-GB" sz="1600" dirty="0" smtClean="0"/>
              <a:t> </a:t>
            </a:r>
            <a:r>
              <a:rPr lang="en-GB" sz="1600" dirty="0" err="1" smtClean="0"/>
              <a:t>delle</a:t>
            </a:r>
            <a:r>
              <a:rPr lang="en-GB" sz="1600" dirty="0" smtClean="0"/>
              <a:t> </a:t>
            </a:r>
            <a:r>
              <a:rPr lang="en-GB" sz="1600" dirty="0" err="1" smtClean="0"/>
              <a:t>colture</a:t>
            </a:r>
            <a:r>
              <a:rPr lang="en-GB" sz="1600" dirty="0" smtClean="0"/>
              <a:t> </a:t>
            </a:r>
            <a:r>
              <a:rPr lang="en-GB" sz="1600" dirty="0" err="1" smtClean="0"/>
              <a:t>seminative</a:t>
            </a:r>
            <a:r>
              <a:rPr lang="en-GB" sz="1600" dirty="0" smtClean="0"/>
              <a:t>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86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464" y="468560"/>
            <a:ext cx="9309740" cy="637141"/>
          </a:xfrm>
        </p:spPr>
        <p:txBody>
          <a:bodyPr>
            <a:normAutofit/>
          </a:bodyPr>
          <a:lstStyle/>
          <a:p>
            <a:r>
              <a:rPr lang="it-IT" sz="2400" dirty="0" smtClean="0"/>
              <a:t>Foggia: dichiarazioni grafiche 2018 (appezzamenti)</a:t>
            </a:r>
            <a:endParaRPr lang="en-US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7220950" y="1614513"/>
            <a:ext cx="2574792" cy="2798737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circa </a:t>
            </a:r>
            <a:r>
              <a:rPr lang="it-IT" sz="2000" b="1" dirty="0" smtClean="0"/>
              <a:t>650.000</a:t>
            </a:r>
            <a:r>
              <a:rPr lang="it-IT" sz="2000" dirty="0" smtClean="0"/>
              <a:t> appezzamenti registrati a  Foggia nel 2018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6" y="1628480"/>
            <a:ext cx="7090412" cy="40826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662" y="4496614"/>
            <a:ext cx="2099368" cy="1417121"/>
          </a:xfrm>
          <a:prstGeom prst="rect">
            <a:avLst/>
          </a:prstGeom>
          <a:ln w="28575">
            <a:noFill/>
          </a:ln>
        </p:spPr>
      </p:pic>
      <p:sp>
        <p:nvSpPr>
          <p:cNvPr id="7" name="Rettangolo 6"/>
          <p:cNvSpPr/>
          <p:nvPr/>
        </p:nvSpPr>
        <p:spPr>
          <a:xfrm>
            <a:off x="8508346" y="5156202"/>
            <a:ext cx="143376" cy="979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3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Cosa far cercare ai satelliti: </a:t>
            </a:r>
            <a:r>
              <a:rPr lang="it-IT" sz="2400" dirty="0" err="1" smtClean="0"/>
              <a:t>Markers</a:t>
            </a:r>
            <a:r>
              <a:rPr lang="it-IT" sz="2400" dirty="0" smtClean="0"/>
              <a:t> </a:t>
            </a:r>
            <a:r>
              <a:rPr lang="it-IT" sz="2400" dirty="0"/>
              <a:t>e </a:t>
            </a:r>
            <a:r>
              <a:rPr lang="it-IT" sz="2400" dirty="0" smtClean="0"/>
              <a:t>Scenari </a:t>
            </a:r>
            <a:r>
              <a:rPr lang="it-IT" sz="2400" dirty="0"/>
              <a:t>temporali</a:t>
            </a:r>
            <a:endParaRPr lang="en-US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291505" y="1707059"/>
            <a:ext cx="9310092" cy="41499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800" dirty="0" smtClean="0"/>
              <a:t>Marker da estrarre automaticamente, </a:t>
            </a:r>
            <a:r>
              <a:rPr lang="it-IT" sz="2800" dirty="0"/>
              <a:t>ciascuno </a:t>
            </a:r>
            <a:r>
              <a:rPr lang="it-IT" sz="2800" dirty="0" smtClean="0"/>
              <a:t>applicabile </a:t>
            </a:r>
            <a:r>
              <a:rPr lang="it-IT" sz="2800" dirty="0"/>
              <a:t>su un determinato scenario o intervallo temporale</a:t>
            </a:r>
            <a:r>
              <a:rPr lang="it-IT" sz="2800" dirty="0" smtClean="0"/>
              <a:t>:</a:t>
            </a:r>
          </a:p>
          <a:p>
            <a:pPr marL="0" indent="0">
              <a:buNone/>
            </a:pPr>
            <a:endParaRPr lang="it-IT" sz="2800" dirty="0"/>
          </a:p>
          <a:p>
            <a:r>
              <a:rPr lang="it-IT" sz="2800" b="1" dirty="0"/>
              <a:t>Arato</a:t>
            </a:r>
            <a:r>
              <a:rPr lang="it-IT" sz="2800" dirty="0"/>
              <a:t>: terreno arato per la semina</a:t>
            </a:r>
          </a:p>
          <a:p>
            <a:r>
              <a:rPr lang="it-IT" sz="2800" b="1" dirty="0"/>
              <a:t>Crescita</a:t>
            </a:r>
            <a:r>
              <a:rPr lang="it-IT" sz="2800" dirty="0"/>
              <a:t>: vegetazione in crescita</a:t>
            </a:r>
          </a:p>
          <a:p>
            <a:r>
              <a:rPr lang="it-IT" sz="2800" b="1" dirty="0"/>
              <a:t>Presenza di vegetazione</a:t>
            </a:r>
            <a:r>
              <a:rPr lang="it-IT" sz="2800" dirty="0"/>
              <a:t>: vegetazione rilevata</a:t>
            </a:r>
          </a:p>
          <a:p>
            <a:r>
              <a:rPr lang="it-IT" sz="2800" b="1" dirty="0"/>
              <a:t>Attività</a:t>
            </a:r>
            <a:r>
              <a:rPr lang="it-IT" sz="2800" dirty="0"/>
              <a:t>: presenza di attività di gestione </a:t>
            </a:r>
          </a:p>
          <a:p>
            <a:r>
              <a:rPr lang="it-IT" sz="2800" b="1" dirty="0"/>
              <a:t>Mietitura</a:t>
            </a:r>
            <a:r>
              <a:rPr lang="it-IT" sz="2800" dirty="0"/>
              <a:t>: presenza di una fase di raccolta</a:t>
            </a:r>
          </a:p>
          <a:p>
            <a:r>
              <a:rPr lang="it-IT" sz="2800" b="1" dirty="0"/>
              <a:t>Sfalcio</a:t>
            </a:r>
            <a:r>
              <a:rPr lang="it-IT" sz="2800" dirty="0"/>
              <a:t>: presenza di un evento di riduzione del manto vegetale senza aratura</a:t>
            </a:r>
          </a:p>
          <a:p>
            <a:r>
              <a:rPr lang="it-IT" sz="2800" b="1" dirty="0"/>
              <a:t>Espianto</a:t>
            </a:r>
            <a:r>
              <a:rPr lang="it-IT" sz="2800" dirty="0"/>
              <a:t>: coltivazione permanente espiantata</a:t>
            </a:r>
          </a:p>
          <a:p>
            <a:endParaRPr lang="it-IT" dirty="0"/>
          </a:p>
          <a:p>
            <a:pPr lvl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1047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350" y="504156"/>
            <a:ext cx="9309740" cy="637141"/>
          </a:xfrm>
        </p:spPr>
        <p:txBody>
          <a:bodyPr/>
          <a:lstStyle/>
          <a:p>
            <a:r>
              <a:rPr lang="it-IT" sz="2800" dirty="0" err="1" smtClean="0"/>
              <a:t>Sentinel</a:t>
            </a:r>
            <a:r>
              <a:rPr lang="it-IT" sz="2800" dirty="0" smtClean="0"/>
              <a:t> 2 infrarosso </a:t>
            </a:r>
            <a:r>
              <a:rPr lang="it-IT" sz="2800" dirty="0" err="1" smtClean="0"/>
              <a:t>multitemporali</a:t>
            </a:r>
            <a:r>
              <a:rPr lang="it-IT" sz="2800" dirty="0" smtClean="0"/>
              <a:t> </a:t>
            </a:r>
            <a:endParaRPr lang="en-US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57584" y="1108597"/>
            <a:ext cx="9791960" cy="6835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Esempi di sovrapposizione </a:t>
            </a:r>
            <a:r>
              <a:rPr lang="it-IT" sz="1800" dirty="0" smtClean="0"/>
              <a:t>satellite/domanda grafica sulla </a:t>
            </a:r>
            <a:r>
              <a:rPr lang="it-IT" sz="1800" dirty="0"/>
              <a:t>provincia di </a:t>
            </a:r>
            <a:r>
              <a:rPr lang="it-IT" sz="1800" dirty="0" smtClean="0"/>
              <a:t>Foggia per estrarre: </a:t>
            </a:r>
            <a:r>
              <a:rPr lang="it-IT" sz="1800" dirty="0" err="1" smtClean="0"/>
              <a:t>markers</a:t>
            </a:r>
            <a:r>
              <a:rPr lang="it-IT" sz="1800" dirty="0" smtClean="0"/>
              <a:t>, definire gli scenari fenologici e classificare automaticamente ogni singolo appezzamento</a:t>
            </a: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4" y="1997513"/>
            <a:ext cx="3103083" cy="148658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7584" y="3306520"/>
            <a:ext cx="3103083" cy="177576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17/06/2018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209" y="2003997"/>
            <a:ext cx="3103083" cy="148751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594209" y="3313937"/>
            <a:ext cx="3103083" cy="177576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14/03/2018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6" y="3697338"/>
            <a:ext cx="3101832" cy="148905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9815" y="5006344"/>
            <a:ext cx="3103083" cy="177576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11/01/2018</a:t>
            </a:r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014" y="3701096"/>
            <a:ext cx="3103083" cy="148529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337014" y="5008812"/>
            <a:ext cx="3103083" cy="177576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25/10/2017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532" y="1997513"/>
            <a:ext cx="3103083" cy="1498187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3353532" y="3306519"/>
            <a:ext cx="3103083" cy="177576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13/05/2018</a:t>
            </a:r>
            <a:endParaRPr lang="en-US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214" y="3697337"/>
            <a:ext cx="3063078" cy="146504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6634214" y="4984803"/>
            <a:ext cx="3103083" cy="177576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06/08/2017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EA-MODELLO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1741</Words>
  <Application>Microsoft Office PowerPoint</Application>
  <PresentationFormat>A4 (21x29,7 cm)</PresentationFormat>
  <Paragraphs>211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Lao UI</vt:lpstr>
      <vt:lpstr>Lucida Calligraphy</vt:lpstr>
      <vt:lpstr>Times New Roman</vt:lpstr>
      <vt:lpstr>AGEA-MODELLO</vt:lpstr>
      <vt:lpstr>Presentazione standard di PowerPoint</vt:lpstr>
      <vt:lpstr>Indice</vt:lpstr>
      <vt:lpstr>Perché la Politica Agricola Comune -PAC in EU</vt:lpstr>
      <vt:lpstr>I controlli a campione 5% con i dati satellitari commerciali </vt:lpstr>
      <vt:lpstr>Il contributo di AGEA per l’utilizzo di Copernicus in Europa</vt:lpstr>
      <vt:lpstr> Il progetto pilota Copernicus per l’applicazione del monitoraggio PAC</vt:lpstr>
      <vt:lpstr>Foggia: dichiarazioni grafiche 2018 (appezzamenti)</vt:lpstr>
      <vt:lpstr>Cosa far cercare ai satelliti: Markers e Scenari temporali</vt:lpstr>
      <vt:lpstr>Sentinel 2 infrarosso multitemporali </vt:lpstr>
      <vt:lpstr>Presentazione standard di PowerPoint</vt:lpstr>
      <vt:lpstr>Colture autunno vernine: esempio risultati per marker: aratura</vt:lpstr>
      <vt:lpstr>Colture autunno vernine: es. risultati complessivi Sentinel</vt:lpstr>
      <vt:lpstr>Prima simulazione degli esiti ai fini dei pagamenti: generazione dei semafori (applicando valori soglia) - bozza</vt:lpstr>
      <vt:lpstr>Simulazione degli esiti ai fini dei pagamenti: generazione semafori (valori soglia) Dati per azienda - bozza</vt:lpstr>
      <vt:lpstr>Protezione ambiente: supporto AGEA  </vt:lpstr>
      <vt:lpstr>Monitoraggio AGEA:ricadute a costi marginali per il comparto agro-ambientale extra PAC</vt:lpstr>
      <vt:lpstr> </vt:lpstr>
      <vt:lpstr>Presentazione standard di PowerPoint</vt:lpstr>
      <vt:lpstr>Progetto pilota Mipaaf RRN Droni in agricoltura- le potenizalità dei droni  associate a Copernicius (seminativi associati all’azienda zootecnica)  </vt:lpstr>
      <vt:lpstr>Presentazione standard di PowerPoint</vt:lpstr>
      <vt:lpstr>Presentazione standard di PowerPoint</vt:lpstr>
      <vt:lpstr>Copernicus in integrazione con altri dati geospaziali: vantaggi -1  </vt:lpstr>
      <vt:lpstr>Copernicus in integrazione con altri dati geospaziali: vantaggi -2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Rossi Livio</cp:lastModifiedBy>
  <cp:revision>885</cp:revision>
  <cp:lastPrinted>2017-01-17T10:08:55Z</cp:lastPrinted>
  <dcterms:created xsi:type="dcterms:W3CDTF">2012-01-25T13:46:11Z</dcterms:created>
  <dcterms:modified xsi:type="dcterms:W3CDTF">2018-10-18T10:12:11Z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5b32904-7b88-4fbd-853e-1545dcc6f0e3_Enabled">
    <vt:lpwstr>True</vt:lpwstr>
  </property>
  <property fmtid="{D5CDD505-2E9C-101B-9397-08002B2CF9AE}" pid="3" name="MSIP_Label_05b32904-7b88-4fbd-853e-1545dcc6f0e3_SiteId">
    <vt:lpwstr>31ae1cef-2393-4eb1-8962-4e4bbfccd663</vt:lpwstr>
  </property>
  <property fmtid="{D5CDD505-2E9C-101B-9397-08002B2CF9AE}" pid="4" name="MSIP_Label_05b32904-7b88-4fbd-853e-1545dcc6f0e3_Owner">
    <vt:lpwstr>rossili@egeos.corp</vt:lpwstr>
  </property>
  <property fmtid="{D5CDD505-2E9C-101B-9397-08002B2CF9AE}" pid="5" name="MSIP_Label_05b32904-7b88-4fbd-853e-1545dcc6f0e3_SetDate">
    <vt:lpwstr>2018-10-14T14:41:43.2501317Z</vt:lpwstr>
  </property>
  <property fmtid="{D5CDD505-2E9C-101B-9397-08002B2CF9AE}" pid="6" name="MSIP_Label_05b32904-7b88-4fbd-853e-1545dcc6f0e3_Name">
    <vt:lpwstr>Company General Use</vt:lpwstr>
  </property>
  <property fmtid="{D5CDD505-2E9C-101B-9397-08002B2CF9AE}" pid="7" name="MSIP_Label_05b32904-7b88-4fbd-853e-1545dcc6f0e3_Application">
    <vt:lpwstr>Microsoft Azure Information Protection</vt:lpwstr>
  </property>
  <property fmtid="{D5CDD505-2E9C-101B-9397-08002B2CF9AE}" pid="8" name="MSIP_Label_05b32904-7b88-4fbd-853e-1545dcc6f0e3_Extended_MSFT_Method">
    <vt:lpwstr>Manual</vt:lpwstr>
  </property>
  <property fmtid="{D5CDD505-2E9C-101B-9397-08002B2CF9AE}" pid="9" name="MSIP_Label_dfbae739-7e05-4265-80d7-c73ef6dc7a63_Enabled">
    <vt:lpwstr>True</vt:lpwstr>
  </property>
  <property fmtid="{D5CDD505-2E9C-101B-9397-08002B2CF9AE}" pid="10" name="MSIP_Label_dfbae739-7e05-4265-80d7-c73ef6dc7a63_SiteId">
    <vt:lpwstr>31ae1cef-2393-4eb1-8962-4e4bbfccd663</vt:lpwstr>
  </property>
  <property fmtid="{D5CDD505-2E9C-101B-9397-08002B2CF9AE}" pid="11" name="MSIP_Label_dfbae739-7e05-4265-80d7-c73ef6dc7a63_Owner">
    <vt:lpwstr>rossili@egeos.corp</vt:lpwstr>
  </property>
  <property fmtid="{D5CDD505-2E9C-101B-9397-08002B2CF9AE}" pid="12" name="MSIP_Label_dfbae739-7e05-4265-80d7-c73ef6dc7a63_SetDate">
    <vt:lpwstr>2018-10-14T14:41:43.2501317Z</vt:lpwstr>
  </property>
  <property fmtid="{D5CDD505-2E9C-101B-9397-08002B2CF9AE}" pid="13" name="MSIP_Label_dfbae739-7e05-4265-80d7-c73ef6dc7a63_Name">
    <vt:lpwstr>No Mark</vt:lpwstr>
  </property>
  <property fmtid="{D5CDD505-2E9C-101B-9397-08002B2CF9AE}" pid="14" name="MSIP_Label_dfbae739-7e05-4265-80d7-c73ef6dc7a63_Application">
    <vt:lpwstr>Microsoft Azure Information Protection</vt:lpwstr>
  </property>
  <property fmtid="{D5CDD505-2E9C-101B-9397-08002B2CF9AE}" pid="15" name="MSIP_Label_dfbae739-7e05-4265-80d7-c73ef6dc7a63_Parent">
    <vt:lpwstr>05b32904-7b88-4fbd-853e-1545dcc6f0e3</vt:lpwstr>
  </property>
  <property fmtid="{D5CDD505-2E9C-101B-9397-08002B2CF9AE}" pid="16" name="MSIP_Label_dfbae739-7e05-4265-80d7-c73ef6dc7a63_Extended_MSFT_Method">
    <vt:lpwstr>Manual</vt:lpwstr>
  </property>
  <property fmtid="{D5CDD505-2E9C-101B-9397-08002B2CF9AE}" pid="17" name="Sensitivity">
    <vt:lpwstr>Company General Use No Mark</vt:lpwstr>
  </property>
</Properties>
</file>