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794500" cy="99314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92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78" autoAdjust="0"/>
  </p:normalViewPr>
  <p:slideViewPr>
    <p:cSldViewPr snapToGrid="0" snapToObjects="1">
      <p:cViewPr varScale="1">
        <p:scale>
          <a:sx n="69" d="100"/>
          <a:sy n="69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A311-0330-214B-984A-5920FAA1726D}" type="datetimeFigureOut">
              <a:rPr lang="it-IT" smtClean="0"/>
              <a:pPr/>
              <a:t>17/07/2020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1353312" y="149386"/>
            <a:ext cx="7955280" cy="894726"/>
          </a:xfrm>
        </p:spPr>
        <p:txBody>
          <a:bodyPr>
            <a:noAutofit/>
          </a:bodyPr>
          <a:lstStyle/>
          <a:p>
            <a:pPr algn="ctr"/>
            <a:r>
              <a:rPr lang="it-IT" sz="2000" dirty="0" smtClean="0">
                <a:solidFill>
                  <a:srgbClr val="0070C0"/>
                </a:solidFill>
              </a:rPr>
              <a:t>III° seminario di aggiornamento PER ISPETTORI AMBIENTALI ISPRA </a:t>
            </a:r>
            <a:br>
              <a:rPr lang="it-IT" sz="2000" dirty="0" smtClean="0">
                <a:solidFill>
                  <a:srgbClr val="0070C0"/>
                </a:solidFill>
              </a:rPr>
            </a:br>
            <a:r>
              <a:rPr lang="it-IT" sz="1800" dirty="0" smtClean="0">
                <a:solidFill>
                  <a:srgbClr val="0070C0"/>
                </a:solidFill>
              </a:rPr>
              <a:t>tramite Videoconferenza su </a:t>
            </a:r>
            <a:r>
              <a:rPr lang="it-IT" sz="1800" dirty="0" err="1" smtClean="0">
                <a:solidFill>
                  <a:srgbClr val="0070C0"/>
                </a:solidFill>
              </a:rPr>
              <a:t>piatTaforma</a:t>
            </a:r>
            <a:r>
              <a:rPr lang="it-IT" sz="1800" dirty="0" smtClean="0">
                <a:solidFill>
                  <a:srgbClr val="0070C0"/>
                </a:solidFill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</a:rPr>
              <a:t>Lifesize</a:t>
            </a:r>
            <a:r>
              <a:rPr lang="it-IT" sz="1800" dirty="0" smtClean="0">
                <a:solidFill>
                  <a:srgbClr val="0070C0"/>
                </a:solidFill>
              </a:rPr>
              <a:t>, 8 luglio 2020</a:t>
            </a:r>
            <a:endParaRPr lang="it-IT" sz="2000" dirty="0">
              <a:solidFill>
                <a:srgbClr val="0070C0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38328" y="923543"/>
            <a:ext cx="8517493" cy="5462635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t" anchorCtr="0">
            <a:noAutofit/>
          </a:bodyPr>
          <a:lstStyle/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08.30 – 08.45   Saluti Direttore </a:t>
            </a:r>
            <a:r>
              <a:rPr lang="it-IT" sz="1600" dirty="0" err="1" smtClean="0">
                <a:solidFill>
                  <a:schemeClr val="tx1"/>
                </a:solidFill>
              </a:rPr>
              <a:t>Dip.VAL</a:t>
            </a:r>
            <a:r>
              <a:rPr lang="it-IT" sz="1600" dirty="0" smtClean="0">
                <a:solidFill>
                  <a:schemeClr val="tx1"/>
                </a:solidFill>
              </a:rPr>
              <a:t> -  Ing. </a:t>
            </a:r>
            <a:r>
              <a:rPr lang="it-IT" sz="1600" smtClean="0">
                <a:solidFill>
                  <a:schemeClr val="tx1"/>
                </a:solidFill>
              </a:rPr>
              <a:t>Cirillo</a:t>
            </a:r>
            <a:endParaRPr lang="it-IT" sz="1600" dirty="0" smtClean="0">
              <a:solidFill>
                <a:schemeClr val="tx1"/>
              </a:solidFill>
            </a:endParaRP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09.00 – 09.15 	 Ing. Fabio Ferranti - Introduzione al Seminario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09.15 – 10.00	 </a:t>
            </a:r>
            <a:r>
              <a:rPr lang="it-IT" sz="1600" dirty="0">
                <a:solidFill>
                  <a:schemeClr val="tx1"/>
                </a:solidFill>
              </a:rPr>
              <a:t>Ing. Michele Ilacqua</a:t>
            </a:r>
          </a:p>
          <a:p>
            <a:pPr algn="just"/>
            <a:r>
              <a:rPr lang="it-IT" sz="1600" b="1" dirty="0" smtClean="0">
                <a:solidFill>
                  <a:srgbClr val="5D192A"/>
                </a:solidFill>
              </a:rPr>
              <a:t>		Monitoraggio </a:t>
            </a:r>
            <a:r>
              <a:rPr lang="it-IT" sz="1600" b="1" dirty="0">
                <a:solidFill>
                  <a:srgbClr val="5D192A"/>
                </a:solidFill>
              </a:rPr>
              <a:t>degli odori e criticità associate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10.00 – 10.45      Ing</a:t>
            </a:r>
            <a:r>
              <a:rPr lang="it-IT" sz="1600" dirty="0">
                <a:solidFill>
                  <a:schemeClr val="tx1"/>
                </a:solidFill>
              </a:rPr>
              <a:t>. Michele Ilacqua</a:t>
            </a:r>
          </a:p>
          <a:p>
            <a:pPr algn="just"/>
            <a:r>
              <a:rPr lang="it-IT" sz="1600" b="1" dirty="0" smtClean="0">
                <a:solidFill>
                  <a:srgbClr val="5D192A"/>
                </a:solidFill>
              </a:rPr>
              <a:t>		Interventi </a:t>
            </a:r>
            <a:r>
              <a:rPr lang="it-IT" sz="1600" b="1" dirty="0">
                <a:solidFill>
                  <a:srgbClr val="5D192A"/>
                </a:solidFill>
              </a:rPr>
              <a:t>di controllo e mitigazione sulle emissioni </a:t>
            </a:r>
            <a:r>
              <a:rPr lang="it-IT" sz="1600" b="1" dirty="0" err="1" smtClean="0">
                <a:solidFill>
                  <a:srgbClr val="5D192A"/>
                </a:solidFill>
              </a:rPr>
              <a:t>odorigene</a:t>
            </a:r>
            <a:endParaRPr lang="it-IT" sz="1600" b="1" dirty="0" smtClean="0">
              <a:solidFill>
                <a:srgbClr val="5D192A"/>
              </a:solidFill>
            </a:endParaRP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10.45 </a:t>
            </a:r>
            <a:r>
              <a:rPr lang="it-IT" sz="1600" dirty="0">
                <a:solidFill>
                  <a:schemeClr val="tx1"/>
                </a:solidFill>
              </a:rPr>
              <a:t>– </a:t>
            </a:r>
            <a:r>
              <a:rPr lang="it-IT" sz="1600" dirty="0" smtClean="0">
                <a:solidFill>
                  <a:schemeClr val="tx1"/>
                </a:solidFill>
              </a:rPr>
              <a:t>11.00							</a:t>
            </a:r>
            <a:r>
              <a:rPr lang="it-IT" sz="1600" b="1" dirty="0" smtClean="0">
                <a:solidFill>
                  <a:schemeClr val="tx1"/>
                </a:solidFill>
              </a:rPr>
              <a:t>BREAK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11.00 – 11.45    Ing</a:t>
            </a:r>
            <a:r>
              <a:rPr lang="it-IT" sz="1600" dirty="0">
                <a:solidFill>
                  <a:schemeClr val="tx1"/>
                </a:solidFill>
              </a:rPr>
              <a:t>. Roberto </a:t>
            </a:r>
            <a:r>
              <a:rPr lang="it-IT" sz="1600" dirty="0" smtClean="0">
                <a:solidFill>
                  <a:schemeClr val="tx1"/>
                </a:solidFill>
              </a:rPr>
              <a:t>Borghesi, </a:t>
            </a:r>
            <a:r>
              <a:rPr lang="it-IT" sz="1600" dirty="0">
                <a:solidFill>
                  <a:schemeClr val="tx1"/>
                </a:solidFill>
              </a:rPr>
              <a:t>Ing. Carlo Carlucci </a:t>
            </a:r>
          </a:p>
          <a:p>
            <a:pPr algn="just"/>
            <a:r>
              <a:rPr lang="it-IT" sz="1600" b="1" dirty="0" smtClean="0">
                <a:solidFill>
                  <a:srgbClr val="5D192A"/>
                </a:solidFill>
              </a:rPr>
              <a:t>		Emissioni </a:t>
            </a:r>
            <a:r>
              <a:rPr lang="it-IT" sz="1600" b="1" dirty="0" err="1">
                <a:solidFill>
                  <a:srgbClr val="5D192A"/>
                </a:solidFill>
              </a:rPr>
              <a:t>odorigene</a:t>
            </a:r>
            <a:r>
              <a:rPr lang="it-IT" sz="1600" b="1" dirty="0">
                <a:solidFill>
                  <a:srgbClr val="5D192A"/>
                </a:solidFill>
              </a:rPr>
              <a:t> negli impianti Chimici e nelle Raffinerie in AIA - Approcci tecnici e </a:t>
            </a:r>
            <a:r>
              <a:rPr lang="it-IT" sz="1600" b="1" dirty="0" smtClean="0">
                <a:solidFill>
                  <a:srgbClr val="5D192A"/>
                </a:solidFill>
              </a:rPr>
              <a:t>			metodologici </a:t>
            </a:r>
            <a:r>
              <a:rPr lang="it-IT" sz="1600" b="1" dirty="0">
                <a:solidFill>
                  <a:srgbClr val="5D192A"/>
                </a:solidFill>
              </a:rPr>
              <a:t>per la verifica dell'applicazione delle BAT nelle istruttorie AIA statali </a:t>
            </a:r>
            <a:r>
              <a:rPr lang="it-IT" sz="1600" b="1" dirty="0" smtClean="0">
                <a:solidFill>
                  <a:srgbClr val="5D192A"/>
                </a:solidFill>
              </a:rPr>
              <a:t>e 			approfondimenti </a:t>
            </a:r>
            <a:r>
              <a:rPr lang="it-IT" sz="1600" b="1" dirty="0">
                <a:solidFill>
                  <a:srgbClr val="5D192A"/>
                </a:solidFill>
              </a:rPr>
              <a:t>tecnici sull'implementazione delle BAT sugli impianti autorizzati.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11.45 – 12.30	</a:t>
            </a:r>
            <a:r>
              <a:rPr lang="it-IT" sz="1600" dirty="0">
                <a:solidFill>
                  <a:schemeClr val="tx1"/>
                </a:solidFill>
              </a:rPr>
              <a:t> Ing. </a:t>
            </a:r>
            <a:r>
              <a:rPr lang="it-IT" sz="1600" dirty="0" smtClean="0">
                <a:solidFill>
                  <a:schemeClr val="tx1"/>
                </a:solidFill>
              </a:rPr>
              <a:t>Silvia </a:t>
            </a:r>
            <a:r>
              <a:rPr lang="it-IT" sz="1600" dirty="0" err="1" smtClean="0">
                <a:solidFill>
                  <a:schemeClr val="tx1"/>
                </a:solidFill>
              </a:rPr>
              <a:t>Rivili</a:t>
            </a:r>
            <a:endParaRPr lang="it-IT" sz="1600" dirty="0" smtClean="0">
              <a:solidFill>
                <a:schemeClr val="tx1"/>
              </a:solidFill>
            </a:endParaRP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		</a:t>
            </a:r>
            <a:r>
              <a:rPr lang="it-IT" sz="1600" b="1" dirty="0">
                <a:solidFill>
                  <a:srgbClr val="5D192A"/>
                </a:solidFill>
              </a:rPr>
              <a:t>Caso applicativo di attuazione prescrizioni monitoraggio odori su </a:t>
            </a:r>
            <a:r>
              <a:rPr lang="it-IT" sz="1600" b="1" dirty="0" smtClean="0">
                <a:solidFill>
                  <a:srgbClr val="5D192A"/>
                </a:solidFill>
              </a:rPr>
              <a:t>impianto </a:t>
            </a:r>
            <a:r>
              <a:rPr lang="it-IT" sz="1600" b="1" dirty="0">
                <a:solidFill>
                  <a:srgbClr val="5D192A"/>
                </a:solidFill>
              </a:rPr>
              <a:t>chimico </a:t>
            </a:r>
            <a:r>
              <a:rPr lang="it-IT" sz="1600" b="1" dirty="0" smtClean="0">
                <a:solidFill>
                  <a:srgbClr val="5D192A"/>
                </a:solidFill>
              </a:rPr>
              <a:t>			dotato </a:t>
            </a:r>
            <a:r>
              <a:rPr lang="it-IT" sz="1600" b="1" dirty="0">
                <a:solidFill>
                  <a:srgbClr val="5D192A"/>
                </a:solidFill>
              </a:rPr>
              <a:t>di AIA </a:t>
            </a:r>
            <a:r>
              <a:rPr lang="it-IT" sz="1600" b="1" dirty="0" smtClean="0">
                <a:solidFill>
                  <a:srgbClr val="5D192A"/>
                </a:solidFill>
              </a:rPr>
              <a:t>nazionale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12.30 – 13.15 	</a:t>
            </a:r>
            <a:r>
              <a:rPr lang="it-IT" sz="1600" dirty="0">
                <a:solidFill>
                  <a:schemeClr val="tx1"/>
                </a:solidFill>
              </a:rPr>
              <a:t> Ing. </a:t>
            </a:r>
            <a:r>
              <a:rPr lang="it-IT" sz="1600" dirty="0" smtClean="0">
                <a:solidFill>
                  <a:schemeClr val="tx1"/>
                </a:solidFill>
              </a:rPr>
              <a:t>Silvia </a:t>
            </a:r>
            <a:r>
              <a:rPr lang="it-IT" sz="1600" dirty="0" err="1" smtClean="0">
                <a:solidFill>
                  <a:schemeClr val="tx1"/>
                </a:solidFill>
              </a:rPr>
              <a:t>Rivili</a:t>
            </a:r>
            <a:r>
              <a:rPr lang="it-IT" sz="1600" dirty="0" smtClean="0">
                <a:solidFill>
                  <a:schemeClr val="tx1"/>
                </a:solidFill>
              </a:rPr>
              <a:t> – </a:t>
            </a:r>
            <a:r>
              <a:rPr lang="it-IT" sz="1600" b="1" dirty="0">
                <a:solidFill>
                  <a:srgbClr val="5D192A"/>
                </a:solidFill>
              </a:rPr>
              <a:t>altri casi </a:t>
            </a:r>
            <a:r>
              <a:rPr lang="it-IT" sz="1600" b="1" dirty="0" smtClean="0">
                <a:solidFill>
                  <a:srgbClr val="5D192A"/>
                </a:solidFill>
              </a:rPr>
              <a:t>applicativi </a:t>
            </a:r>
            <a:endParaRPr lang="it-IT" sz="1600" dirty="0" smtClean="0">
              <a:solidFill>
                <a:schemeClr val="tx1"/>
              </a:solidFill>
            </a:endParaRPr>
          </a:p>
          <a:p>
            <a:pPr algn="just"/>
            <a:r>
              <a:rPr lang="it-IT" sz="1600" b="1" dirty="0" smtClean="0">
                <a:solidFill>
                  <a:srgbClr val="5D192A"/>
                </a:solidFill>
              </a:rPr>
              <a:t>		monitoraggio presso </a:t>
            </a:r>
            <a:r>
              <a:rPr lang="it-IT" sz="1600" b="1" dirty="0">
                <a:solidFill>
                  <a:srgbClr val="5D192A"/>
                </a:solidFill>
              </a:rPr>
              <a:t>impianto di </a:t>
            </a:r>
            <a:r>
              <a:rPr lang="it-IT" sz="1600" b="1" dirty="0" smtClean="0">
                <a:solidFill>
                  <a:srgbClr val="5D192A"/>
                </a:solidFill>
              </a:rPr>
              <a:t>depurazione consortile </a:t>
            </a:r>
            <a:r>
              <a:rPr lang="it-IT" sz="1600" b="1" dirty="0">
                <a:solidFill>
                  <a:srgbClr val="5D192A"/>
                </a:solidFill>
              </a:rPr>
              <a:t>di </a:t>
            </a:r>
            <a:r>
              <a:rPr lang="it-IT" sz="1600" b="1" dirty="0" smtClean="0">
                <a:solidFill>
                  <a:srgbClr val="5D192A"/>
                </a:solidFill>
              </a:rPr>
              <a:t>reflui industriali</a:t>
            </a:r>
          </a:p>
          <a:p>
            <a:pPr algn="just"/>
            <a:r>
              <a:rPr lang="it-IT" sz="1600" b="1" dirty="0" smtClean="0">
                <a:solidFill>
                  <a:srgbClr val="5D192A"/>
                </a:solidFill>
              </a:rPr>
              <a:t>		monitoraggio</a:t>
            </a:r>
            <a:r>
              <a:rPr lang="it-IT" sz="1600" b="1" dirty="0">
                <a:solidFill>
                  <a:srgbClr val="5D192A"/>
                </a:solidFill>
              </a:rPr>
              <a:t>  "</a:t>
            </a:r>
            <a:r>
              <a:rPr lang="it-IT" sz="1600" b="1" dirty="0" err="1">
                <a:solidFill>
                  <a:srgbClr val="5D192A"/>
                </a:solidFill>
              </a:rPr>
              <a:t>odour</a:t>
            </a:r>
            <a:r>
              <a:rPr lang="it-IT" sz="1600" b="1" dirty="0">
                <a:solidFill>
                  <a:srgbClr val="5D192A"/>
                </a:solidFill>
              </a:rPr>
              <a:t> </a:t>
            </a:r>
            <a:r>
              <a:rPr lang="it-IT" sz="1600" b="1" dirty="0" err="1">
                <a:solidFill>
                  <a:srgbClr val="5D192A"/>
                </a:solidFill>
              </a:rPr>
              <a:t>field</a:t>
            </a:r>
            <a:r>
              <a:rPr lang="it-IT" sz="1600" b="1" dirty="0">
                <a:solidFill>
                  <a:srgbClr val="5D192A"/>
                </a:solidFill>
              </a:rPr>
              <a:t> </a:t>
            </a:r>
            <a:r>
              <a:rPr lang="it-IT" sz="1600" b="1" dirty="0" err="1">
                <a:solidFill>
                  <a:srgbClr val="5D192A"/>
                </a:solidFill>
              </a:rPr>
              <a:t>inspection</a:t>
            </a:r>
            <a:r>
              <a:rPr lang="it-IT" sz="1600" b="1" dirty="0">
                <a:solidFill>
                  <a:srgbClr val="5D192A"/>
                </a:solidFill>
              </a:rPr>
              <a:t>" </a:t>
            </a:r>
            <a:r>
              <a:rPr lang="it-IT" sz="1600" b="1" dirty="0" smtClean="0">
                <a:solidFill>
                  <a:srgbClr val="5D192A"/>
                </a:solidFill>
              </a:rPr>
              <a:t>(norma </a:t>
            </a:r>
            <a:r>
              <a:rPr lang="it-IT" sz="1600" b="1" dirty="0">
                <a:solidFill>
                  <a:srgbClr val="5D192A"/>
                </a:solidFill>
              </a:rPr>
              <a:t>UNI EN </a:t>
            </a:r>
            <a:r>
              <a:rPr lang="it-IT" sz="1600" b="1" dirty="0" smtClean="0">
                <a:solidFill>
                  <a:srgbClr val="5D192A"/>
                </a:solidFill>
              </a:rPr>
              <a:t>16841:2017</a:t>
            </a:r>
            <a:r>
              <a:rPr lang="it-IT" sz="1600" b="1" dirty="0">
                <a:solidFill>
                  <a:srgbClr val="5D192A"/>
                </a:solidFill>
              </a:rPr>
              <a:t>)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13.15 – 13.30	Conclusioni/Esperienze</a:t>
            </a:r>
          </a:p>
          <a:p>
            <a:pPr algn="just"/>
            <a:r>
              <a:rPr lang="it-IT" dirty="0"/>
              <a:t> </a:t>
            </a:r>
            <a:endParaRPr lang="it-IT" sz="1800" dirty="0"/>
          </a:p>
          <a:p>
            <a:pPr algn="just"/>
            <a:endParaRPr lang="it-IT" sz="1800" dirty="0" smtClean="0">
              <a:solidFill>
                <a:schemeClr val="tx1"/>
              </a:solidFill>
            </a:endParaRPr>
          </a:p>
        </p:txBody>
      </p:sp>
      <p:pic>
        <p:nvPicPr>
          <p:cNvPr id="7" name="Immagine 6" descr="logoISPRA_SN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72" y="219980"/>
            <a:ext cx="1610123" cy="526909"/>
          </a:xfrm>
          <a:prstGeom prst="rect">
            <a:avLst/>
          </a:prstGeom>
        </p:spPr>
      </p:pic>
      <p:cxnSp>
        <p:nvCxnSpPr>
          <p:cNvPr id="9" name="Connettore 1 8"/>
          <p:cNvCxnSpPr/>
          <p:nvPr/>
        </p:nvCxnSpPr>
        <p:spPr>
          <a:xfrm>
            <a:off x="246630" y="766123"/>
            <a:ext cx="8609191" cy="1588"/>
          </a:xfrm>
          <a:prstGeom prst="line">
            <a:avLst/>
          </a:prstGeom>
          <a:ln>
            <a:solidFill>
              <a:srgbClr val="5D192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2224</TotalTime>
  <Words>22</Words>
  <Application>Microsoft Office PowerPoint</Application>
  <PresentationFormat>Presentazione su schermo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III° seminario di aggiornamento PER ISPETTORI AMBIENTALI ISPRA  tramite Videoconferenza su piatTaforma Lifesize, 8 luglio 2020</vt:lpstr>
    </vt:vector>
  </TitlesOfParts>
  <Company>ISPRA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Elena Porrazzo</dc:creator>
  <cp:lastModifiedBy>Rossella Sinisi</cp:lastModifiedBy>
  <cp:revision>249</cp:revision>
  <dcterms:created xsi:type="dcterms:W3CDTF">2017-09-21T12:40:04Z</dcterms:created>
  <dcterms:modified xsi:type="dcterms:W3CDTF">2020-07-17T06:47:54Z</dcterms:modified>
</cp:coreProperties>
</file>