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794500" cy="99314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92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37" autoAdjust="0"/>
    <p:restoredTop sz="94678" autoAdjust="0"/>
  </p:normalViewPr>
  <p:slideViewPr>
    <p:cSldViewPr snapToGrid="0" snapToObjects="1">
      <p:cViewPr varScale="1">
        <p:scale>
          <a:sx n="69" d="100"/>
          <a:sy n="69" d="100"/>
        </p:scale>
        <p:origin x="-18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A311-0330-214B-984A-5920FAA1726D}" type="datetimeFigureOut">
              <a:rPr lang="it-IT" smtClean="0"/>
              <a:pPr/>
              <a:t>15/09/2020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1353312" y="149386"/>
            <a:ext cx="7955280" cy="894726"/>
          </a:xfrm>
        </p:spPr>
        <p:txBody>
          <a:bodyPr>
            <a:noAutofit/>
          </a:bodyPr>
          <a:lstStyle/>
          <a:p>
            <a:pPr algn="ctr"/>
            <a:r>
              <a:rPr lang="it-IT" sz="2000" dirty="0" smtClean="0">
                <a:solidFill>
                  <a:srgbClr val="0070C0"/>
                </a:solidFill>
              </a:rPr>
              <a:t>IV° seminario di aggiornamento PER ISPETTORI AMBIENTALI ISPRA </a:t>
            </a:r>
            <a:br>
              <a:rPr lang="it-IT" sz="2000" dirty="0" smtClean="0">
                <a:solidFill>
                  <a:srgbClr val="0070C0"/>
                </a:solidFill>
              </a:rPr>
            </a:br>
            <a:r>
              <a:rPr lang="it-IT" sz="1800" dirty="0" smtClean="0">
                <a:solidFill>
                  <a:srgbClr val="0070C0"/>
                </a:solidFill>
              </a:rPr>
              <a:t>tramite Videoconferenza su </a:t>
            </a:r>
            <a:r>
              <a:rPr lang="it-IT" sz="1800" dirty="0" err="1" smtClean="0">
                <a:solidFill>
                  <a:srgbClr val="0070C0"/>
                </a:solidFill>
              </a:rPr>
              <a:t>piatTaforma</a:t>
            </a:r>
            <a:r>
              <a:rPr lang="it-IT" sz="1800" dirty="0" smtClean="0">
                <a:solidFill>
                  <a:srgbClr val="0070C0"/>
                </a:solidFill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</a:rPr>
              <a:t>Lifesize</a:t>
            </a:r>
            <a:r>
              <a:rPr lang="it-IT" sz="1800" smtClean="0">
                <a:solidFill>
                  <a:srgbClr val="0070C0"/>
                </a:solidFill>
              </a:rPr>
              <a:t>, </a:t>
            </a:r>
            <a:r>
              <a:rPr lang="it-IT" sz="1800" smtClean="0">
                <a:solidFill>
                  <a:srgbClr val="FF0000"/>
                </a:solidFill>
              </a:rPr>
              <a:t>16</a:t>
            </a:r>
            <a:r>
              <a:rPr lang="it-IT" sz="1800" smtClean="0">
                <a:solidFill>
                  <a:srgbClr val="0070C0"/>
                </a:solidFill>
              </a:rPr>
              <a:t> </a:t>
            </a:r>
            <a:r>
              <a:rPr lang="it-IT" sz="1800" dirty="0" smtClean="0">
                <a:solidFill>
                  <a:srgbClr val="0070C0"/>
                </a:solidFill>
              </a:rPr>
              <a:t>settembre 2020</a:t>
            </a:r>
            <a:endParaRPr lang="it-IT" sz="2000" dirty="0">
              <a:solidFill>
                <a:srgbClr val="0070C0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38328" y="923543"/>
            <a:ext cx="8517493" cy="5462635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t" anchorCtr="0">
            <a:noAutofit/>
          </a:bodyPr>
          <a:lstStyle/>
          <a:p>
            <a:pPr algn="just"/>
            <a:endParaRPr lang="it-IT" sz="800" dirty="0" smtClean="0">
              <a:solidFill>
                <a:schemeClr val="tx1"/>
              </a:solidFill>
            </a:endParaRP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08.30 – 08.45     	Saluti Direttore Dipartimento VAL 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09.00 – 09.15 	Ing. Fabio Ferranti - Introduzione al Seminario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09.15 – 10.30	Ing</a:t>
            </a:r>
            <a:r>
              <a:rPr lang="it-IT" sz="1600" dirty="0">
                <a:solidFill>
                  <a:schemeClr val="tx1"/>
                </a:solidFill>
              </a:rPr>
              <a:t>. </a:t>
            </a:r>
            <a:r>
              <a:rPr lang="it-IT" sz="1600" dirty="0" smtClean="0">
                <a:solidFill>
                  <a:schemeClr val="tx1"/>
                </a:solidFill>
              </a:rPr>
              <a:t>Gianfranco Capponi  -  P. </a:t>
            </a:r>
            <a:r>
              <a:rPr lang="it-IT" sz="1600" dirty="0" err="1" smtClean="0">
                <a:solidFill>
                  <a:schemeClr val="tx1"/>
                </a:solidFill>
              </a:rPr>
              <a:t>Ind</a:t>
            </a:r>
            <a:r>
              <a:rPr lang="it-IT" sz="1600" dirty="0">
                <a:solidFill>
                  <a:schemeClr val="tx1"/>
                </a:solidFill>
              </a:rPr>
              <a:t>. Fabrizio </a:t>
            </a:r>
            <a:r>
              <a:rPr lang="it-IT" sz="1600" dirty="0" err="1">
                <a:solidFill>
                  <a:schemeClr val="tx1"/>
                </a:solidFill>
              </a:rPr>
              <a:t>Vazzana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it-IT" sz="1600" dirty="0">
                <a:solidFill>
                  <a:schemeClr val="tx1"/>
                </a:solidFill>
              </a:rPr>
              <a:t>	</a:t>
            </a:r>
            <a:r>
              <a:rPr lang="it-IT" sz="1600" dirty="0" smtClean="0">
                <a:solidFill>
                  <a:schemeClr val="tx1"/>
                </a:solidFill>
              </a:rPr>
              <a:t>	</a:t>
            </a:r>
            <a:r>
              <a:rPr lang="it-IT" sz="1600" b="1" dirty="0" smtClean="0">
                <a:solidFill>
                  <a:srgbClr val="5D192A"/>
                </a:solidFill>
              </a:rPr>
              <a:t>Nuovo protocollo per lo svolgimento delle ispezioni Seveso nel periodo COVID</a:t>
            </a:r>
            <a:endParaRPr lang="it-IT" sz="1600" b="1" dirty="0">
              <a:solidFill>
                <a:srgbClr val="5D192A"/>
              </a:solidFill>
            </a:endParaRPr>
          </a:p>
          <a:p>
            <a:pPr algn="just"/>
            <a:r>
              <a:rPr lang="it-IT" sz="1600" dirty="0">
                <a:solidFill>
                  <a:schemeClr val="tx1"/>
                </a:solidFill>
              </a:rPr>
              <a:t>	</a:t>
            </a:r>
            <a:r>
              <a:rPr lang="it-IT" sz="1600" dirty="0" smtClean="0">
                <a:solidFill>
                  <a:schemeClr val="tx1"/>
                </a:solidFill>
              </a:rPr>
              <a:t>	</a:t>
            </a:r>
            <a:r>
              <a:rPr lang="it-IT" sz="1600" b="1" dirty="0">
                <a:solidFill>
                  <a:srgbClr val="5D192A"/>
                </a:solidFill>
              </a:rPr>
              <a:t>Interazione e collaborazione con </a:t>
            </a:r>
            <a:r>
              <a:rPr lang="it-IT" sz="1600" b="1" dirty="0" smtClean="0">
                <a:solidFill>
                  <a:srgbClr val="5D192A"/>
                </a:solidFill>
              </a:rPr>
              <a:t>MATTM - VVF - INAIL </a:t>
            </a:r>
            <a:r>
              <a:rPr lang="it-IT" sz="1600" b="1" dirty="0">
                <a:solidFill>
                  <a:srgbClr val="5D192A"/>
                </a:solidFill>
              </a:rPr>
              <a:t>ai sensi del DLg.105/15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		</a:t>
            </a:r>
            <a:r>
              <a:rPr lang="it-IT" sz="1600" b="1" dirty="0">
                <a:solidFill>
                  <a:srgbClr val="5D192A"/>
                </a:solidFill>
              </a:rPr>
              <a:t>Approfondimenti sulle fasi </a:t>
            </a:r>
            <a:r>
              <a:rPr lang="it-IT" sz="1600" b="1" dirty="0" smtClean="0">
                <a:solidFill>
                  <a:srgbClr val="5D192A"/>
                </a:solidFill>
              </a:rPr>
              <a:t>operative delle </a:t>
            </a:r>
            <a:r>
              <a:rPr lang="it-IT" sz="1600" b="1" dirty="0">
                <a:solidFill>
                  <a:srgbClr val="5D192A"/>
                </a:solidFill>
              </a:rPr>
              <a:t>ispezioni S</a:t>
            </a:r>
            <a:r>
              <a:rPr lang="it-IT" sz="1600" b="1" dirty="0" smtClean="0">
                <a:solidFill>
                  <a:srgbClr val="5D192A"/>
                </a:solidFill>
              </a:rPr>
              <a:t>eveso</a:t>
            </a:r>
            <a:endParaRPr lang="it-IT" sz="1600" b="1" dirty="0">
              <a:solidFill>
                <a:srgbClr val="5D192A"/>
              </a:solidFill>
            </a:endParaRPr>
          </a:p>
          <a:p>
            <a:pPr algn="just"/>
            <a:r>
              <a:rPr lang="it-IT" sz="1600" dirty="0">
                <a:solidFill>
                  <a:schemeClr val="tx1"/>
                </a:solidFill>
              </a:rPr>
              <a:t>10.30 – </a:t>
            </a:r>
            <a:r>
              <a:rPr lang="it-IT" sz="1600" dirty="0" smtClean="0">
                <a:solidFill>
                  <a:schemeClr val="tx1"/>
                </a:solidFill>
              </a:rPr>
              <a:t>10.50</a:t>
            </a:r>
            <a:r>
              <a:rPr lang="it-IT" sz="1600" dirty="0">
                <a:solidFill>
                  <a:schemeClr val="tx1"/>
                </a:solidFill>
              </a:rPr>
              <a:t>	</a:t>
            </a:r>
            <a:r>
              <a:rPr lang="it-IT" sz="1600" dirty="0" smtClean="0">
                <a:solidFill>
                  <a:schemeClr val="tx1"/>
                </a:solidFill>
              </a:rPr>
              <a:t>Ing. Marina Masone - Confronto con le modalità adottate nelle ispezioni AIA 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10.50 </a:t>
            </a:r>
            <a:r>
              <a:rPr lang="it-IT" sz="1600" dirty="0">
                <a:solidFill>
                  <a:schemeClr val="tx1"/>
                </a:solidFill>
              </a:rPr>
              <a:t>– 11.00	</a:t>
            </a:r>
            <a:r>
              <a:rPr lang="it-IT" sz="1600" dirty="0" smtClean="0">
                <a:solidFill>
                  <a:schemeClr val="tx1"/>
                </a:solidFill>
              </a:rPr>
              <a:t>				</a:t>
            </a:r>
            <a:r>
              <a:rPr lang="it-IT" sz="1600" b="1" dirty="0" smtClean="0">
                <a:solidFill>
                  <a:schemeClr val="tx1"/>
                </a:solidFill>
              </a:rPr>
              <a:t>	BREAK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11.00 – </a:t>
            </a:r>
            <a:r>
              <a:rPr lang="it-IT" sz="1600" smtClean="0">
                <a:solidFill>
                  <a:schemeClr val="tx1"/>
                </a:solidFill>
              </a:rPr>
              <a:t>11.45     </a:t>
            </a:r>
            <a:r>
              <a:rPr lang="it-IT" sz="1600" dirty="0" smtClean="0">
                <a:solidFill>
                  <a:schemeClr val="tx1"/>
                </a:solidFill>
              </a:rPr>
              <a:t>Ing. Romualdo Marrazzo </a:t>
            </a:r>
            <a:endParaRPr lang="it-IT" sz="1600" dirty="0">
              <a:solidFill>
                <a:schemeClr val="tx1"/>
              </a:solidFill>
            </a:endParaRPr>
          </a:p>
          <a:p>
            <a:pPr algn="just"/>
            <a:r>
              <a:rPr lang="it-IT" sz="1600" b="1" dirty="0" smtClean="0">
                <a:solidFill>
                  <a:srgbClr val="5D192A"/>
                </a:solidFill>
              </a:rPr>
              <a:t>		</a:t>
            </a:r>
            <a:r>
              <a:rPr lang="it-IT" sz="1600" b="1" dirty="0">
                <a:solidFill>
                  <a:srgbClr val="5D192A"/>
                </a:solidFill>
              </a:rPr>
              <a:t>V</a:t>
            </a:r>
            <a:r>
              <a:rPr lang="it-IT" sz="1600" b="1" dirty="0" smtClean="0">
                <a:solidFill>
                  <a:srgbClr val="5D192A"/>
                </a:solidFill>
              </a:rPr>
              <a:t>alutazione </a:t>
            </a:r>
            <a:r>
              <a:rPr lang="it-IT" sz="1600" b="1" dirty="0">
                <a:solidFill>
                  <a:srgbClr val="5D192A"/>
                </a:solidFill>
              </a:rPr>
              <a:t>delle problematiche di invecchiamento del parco impianti </a:t>
            </a:r>
            <a:r>
              <a:rPr lang="it-IT" sz="1600" b="1" dirty="0" smtClean="0">
                <a:solidFill>
                  <a:srgbClr val="5D192A"/>
                </a:solidFill>
              </a:rPr>
              <a:t>nazionale</a:t>
            </a:r>
            <a:endParaRPr lang="it-IT" sz="1600" b="1" dirty="0">
              <a:solidFill>
                <a:srgbClr val="5D192A"/>
              </a:solidFill>
            </a:endParaRP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11.45 – 12.30	</a:t>
            </a:r>
            <a:r>
              <a:rPr lang="it-IT" sz="1600" dirty="0">
                <a:solidFill>
                  <a:schemeClr val="tx1"/>
                </a:solidFill>
              </a:rPr>
              <a:t> </a:t>
            </a:r>
            <a:r>
              <a:rPr lang="it-IT" sz="1600" dirty="0" smtClean="0">
                <a:solidFill>
                  <a:schemeClr val="tx1"/>
                </a:solidFill>
              </a:rPr>
              <a:t>Ing. Fausta Delli Quadri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		</a:t>
            </a:r>
            <a:r>
              <a:rPr lang="it-IT" sz="1600" b="1" dirty="0">
                <a:solidFill>
                  <a:srgbClr val="5D192A"/>
                </a:solidFill>
              </a:rPr>
              <a:t>A</a:t>
            </a:r>
            <a:r>
              <a:rPr lang="it-IT" sz="1600" b="1" dirty="0" smtClean="0">
                <a:solidFill>
                  <a:srgbClr val="5D192A"/>
                </a:solidFill>
              </a:rPr>
              <a:t>nalisi </a:t>
            </a:r>
            <a:r>
              <a:rPr lang="it-IT" sz="1600" b="1" dirty="0">
                <a:solidFill>
                  <a:srgbClr val="5D192A"/>
                </a:solidFill>
              </a:rPr>
              <a:t>di situazioni di rischio e di eventi incidentali con riferimento agli stabilimenti ad </a:t>
            </a:r>
            <a:r>
              <a:rPr lang="it-IT" sz="1600" b="1" dirty="0" smtClean="0">
                <a:solidFill>
                  <a:srgbClr val="5D192A"/>
                </a:solidFill>
              </a:rPr>
              <a:t>		incidente </a:t>
            </a:r>
            <a:r>
              <a:rPr lang="it-IT" sz="1600" b="1" dirty="0">
                <a:solidFill>
                  <a:srgbClr val="5D192A"/>
                </a:solidFill>
              </a:rPr>
              <a:t>rilevante 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12.30 – 13.15 	Dr. Francesco Geri/Ing</a:t>
            </a:r>
            <a:r>
              <a:rPr lang="it-IT" sz="1600" dirty="0">
                <a:solidFill>
                  <a:schemeClr val="tx1"/>
                </a:solidFill>
              </a:rPr>
              <a:t>. Romualdo </a:t>
            </a:r>
            <a:r>
              <a:rPr lang="it-IT" sz="1600" dirty="0" smtClean="0">
                <a:solidFill>
                  <a:schemeClr val="tx1"/>
                </a:solidFill>
              </a:rPr>
              <a:t>Marrazzo/Ing. </a:t>
            </a:r>
            <a:r>
              <a:rPr lang="it-IT" sz="1600" dirty="0">
                <a:solidFill>
                  <a:schemeClr val="tx1"/>
                </a:solidFill>
              </a:rPr>
              <a:t>Fausta Delli </a:t>
            </a:r>
            <a:r>
              <a:rPr lang="it-IT" sz="1600" dirty="0" smtClean="0">
                <a:solidFill>
                  <a:schemeClr val="tx1"/>
                </a:solidFill>
              </a:rPr>
              <a:t>Quadri</a:t>
            </a:r>
          </a:p>
          <a:p>
            <a:pPr algn="just"/>
            <a:r>
              <a:rPr lang="it-IT" sz="1600" b="1" dirty="0">
                <a:solidFill>
                  <a:schemeClr val="tx1"/>
                </a:solidFill>
              </a:rPr>
              <a:t>	</a:t>
            </a:r>
            <a:r>
              <a:rPr lang="it-IT" sz="1600" b="1" dirty="0">
                <a:solidFill>
                  <a:srgbClr val="5D192A"/>
                </a:solidFill>
              </a:rPr>
              <a:t>	Utilizzo </a:t>
            </a:r>
            <a:r>
              <a:rPr lang="it-IT" sz="1600" b="1" dirty="0" smtClean="0">
                <a:solidFill>
                  <a:srgbClr val="5D192A"/>
                </a:solidFill>
              </a:rPr>
              <a:t>Sistema </a:t>
            </a:r>
            <a:r>
              <a:rPr lang="it-IT" sz="1600" b="1" dirty="0">
                <a:solidFill>
                  <a:srgbClr val="5D192A"/>
                </a:solidFill>
              </a:rPr>
              <a:t>Comunicazione Notifiche e Inventario Seveso Query  -  casi </a:t>
            </a:r>
            <a:r>
              <a:rPr lang="it-IT" sz="1600" b="1" dirty="0" smtClean="0">
                <a:solidFill>
                  <a:srgbClr val="5D192A"/>
                </a:solidFill>
              </a:rPr>
              <a:t>applicativi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13.15 – 13.30	Conclusioni/Esperienze</a:t>
            </a:r>
          </a:p>
          <a:p>
            <a:pPr algn="just"/>
            <a:r>
              <a:rPr lang="it-IT" dirty="0"/>
              <a:t> </a:t>
            </a:r>
            <a:endParaRPr lang="it-IT" sz="1800" dirty="0"/>
          </a:p>
          <a:p>
            <a:pPr algn="just"/>
            <a:endParaRPr lang="it-IT" sz="1800" dirty="0" smtClean="0">
              <a:solidFill>
                <a:schemeClr val="tx1"/>
              </a:solidFill>
            </a:endParaRPr>
          </a:p>
        </p:txBody>
      </p:sp>
      <p:pic>
        <p:nvPicPr>
          <p:cNvPr id="7" name="Immagine 6" descr="logoISPRA_SN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2" y="219980"/>
            <a:ext cx="1610123" cy="526909"/>
          </a:xfrm>
          <a:prstGeom prst="rect">
            <a:avLst/>
          </a:prstGeom>
        </p:spPr>
      </p:pic>
      <p:cxnSp>
        <p:nvCxnSpPr>
          <p:cNvPr id="9" name="Connettore 1 8"/>
          <p:cNvCxnSpPr/>
          <p:nvPr/>
        </p:nvCxnSpPr>
        <p:spPr>
          <a:xfrm>
            <a:off x="246630" y="834422"/>
            <a:ext cx="8609191" cy="1588"/>
          </a:xfrm>
          <a:prstGeom prst="line">
            <a:avLst/>
          </a:prstGeom>
          <a:ln>
            <a:solidFill>
              <a:srgbClr val="5D19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12</Words>
  <Application>Microsoft Office PowerPoint</Application>
  <PresentationFormat>Presentazione su schermo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IV° seminario di aggiornamento PER ISPETTORI AMBIENTALI ISPRA  tramite Videoconferenza su piatTaforma Lifesize, 16 settembre 2020</vt:lpstr>
    </vt:vector>
  </TitlesOfParts>
  <Company>ISPRA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Elena Porrazzo</dc:creator>
  <cp:lastModifiedBy>Rossella Sinisi</cp:lastModifiedBy>
  <cp:revision>260</cp:revision>
  <dcterms:created xsi:type="dcterms:W3CDTF">2017-09-21T12:40:04Z</dcterms:created>
  <dcterms:modified xsi:type="dcterms:W3CDTF">2020-09-15T08:33:18Z</dcterms:modified>
</cp:coreProperties>
</file>