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9" roundtripDataSignature="AMtx7mgOPMSvmRIwCaNVY4NTfuZuG8bMJ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546"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ableStyles" Target="tableStyles.xml"/><Relationship Id="rId10" Type="http://schemas.openxmlformats.org/officeDocument/2006/relationships/slide" Target="slides/slide9.xml"/><Relationship Id="rId19"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 name="Google Shape;29;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 name="Google Shape;4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 name="Google Shape;5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 name="Google Shape;82;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
        <p:cNvGrpSpPr/>
        <p:nvPr/>
      </p:nvGrpSpPr>
      <p:grpSpPr>
        <a:xfrm>
          <a:off x="0" y="0"/>
          <a:ext cx="0" cy="0"/>
          <a:chOff x="0" y="0"/>
          <a:chExt cx="0" cy="0"/>
        </a:xfrm>
      </p:grpSpPr>
      <p:pic>
        <p:nvPicPr>
          <p:cNvPr id="11" name="Google Shape;11;p15" descr="A picture containing text, outdoor, nature, spring&#10;&#10;Description automatically generated"/>
          <p:cNvPicPr preferRelativeResize="0"/>
          <p:nvPr/>
        </p:nvPicPr>
        <p:blipFill rotWithShape="1">
          <a:blip r:embed="rId2">
            <a:alphaModFix/>
          </a:blip>
          <a:srcRect/>
          <a:stretch/>
        </p:blipFill>
        <p:spPr>
          <a:xfrm>
            <a:off x="0" y="0"/>
            <a:ext cx="9144000" cy="6854825"/>
          </a:xfrm>
          <a:prstGeom prst="rect">
            <a:avLst/>
          </a:prstGeom>
          <a:noFill/>
          <a:ln>
            <a:noFill/>
          </a:ln>
        </p:spPr>
      </p:pic>
      <p:sp>
        <p:nvSpPr>
          <p:cNvPr id="12" name="Google Shape;12;p15"/>
          <p:cNvSpPr>
            <a:spLocks noGrp="1"/>
          </p:cNvSpPr>
          <p:nvPr>
            <p:ph type="pic" idx="2"/>
          </p:nvPr>
        </p:nvSpPr>
        <p:spPr>
          <a:xfrm>
            <a:off x="303646" y="5943600"/>
            <a:ext cx="1224000" cy="5400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15"/>
          <p:cNvSpPr>
            <a:spLocks noGrp="1"/>
          </p:cNvSpPr>
          <p:nvPr>
            <p:ph type="pic" idx="3"/>
          </p:nvPr>
        </p:nvSpPr>
        <p:spPr>
          <a:xfrm>
            <a:off x="1591163" y="5943600"/>
            <a:ext cx="1224000" cy="5400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Google Shape;14;p15"/>
          <p:cNvSpPr>
            <a:spLocks noGrp="1"/>
          </p:cNvSpPr>
          <p:nvPr>
            <p:ph type="pic" idx="4"/>
          </p:nvPr>
        </p:nvSpPr>
        <p:spPr>
          <a:xfrm>
            <a:off x="2878680" y="5943600"/>
            <a:ext cx="1224000" cy="5400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 name="Google Shape;15;p15"/>
          <p:cNvSpPr>
            <a:spLocks noGrp="1"/>
          </p:cNvSpPr>
          <p:nvPr>
            <p:ph type="pic" idx="5"/>
          </p:nvPr>
        </p:nvSpPr>
        <p:spPr>
          <a:xfrm>
            <a:off x="4166197" y="5943600"/>
            <a:ext cx="1224000" cy="5400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 name="Google Shape;16;p15"/>
          <p:cNvSpPr>
            <a:spLocks noGrp="1"/>
          </p:cNvSpPr>
          <p:nvPr>
            <p:ph type="pic" idx="6"/>
          </p:nvPr>
        </p:nvSpPr>
        <p:spPr>
          <a:xfrm>
            <a:off x="5453714" y="5935717"/>
            <a:ext cx="1224000" cy="5400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Google Shape;17;p15"/>
          <p:cNvSpPr txBox="1">
            <a:spLocks noGrp="1"/>
          </p:cNvSpPr>
          <p:nvPr>
            <p:ph type="body" idx="1"/>
          </p:nvPr>
        </p:nvSpPr>
        <p:spPr>
          <a:xfrm>
            <a:off x="4229259" y="441161"/>
            <a:ext cx="4624388" cy="188425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rgbClr val="034EA2"/>
              </a:buClr>
              <a:buSzPts val="2800"/>
              <a:buFont typeface="Arial"/>
              <a:buNone/>
              <a:defRPr sz="2800" b="0" i="0" u="none" strike="noStrike" cap="none">
                <a:solidFill>
                  <a:srgbClr val="034E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Google Shape;18;p15"/>
          <p:cNvSpPr txBox="1">
            <a:spLocks noGrp="1"/>
          </p:cNvSpPr>
          <p:nvPr>
            <p:ph type="body" idx="7"/>
          </p:nvPr>
        </p:nvSpPr>
        <p:spPr>
          <a:xfrm>
            <a:off x="4229259" y="2403311"/>
            <a:ext cx="4624388" cy="56832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rgbClr val="034EA2"/>
              </a:buClr>
              <a:buSzPts val="2800"/>
              <a:buFont typeface="Arial"/>
              <a:buNone/>
              <a:defRPr sz="2800" b="0" i="0" u="none" strike="noStrike" cap="none">
                <a:solidFill>
                  <a:srgbClr val="034EA2"/>
                </a:solidFill>
                <a:latin typeface="Arial"/>
                <a:ea typeface="Arial"/>
                <a:cs typeface="Arial"/>
                <a:sym typeface="Arial"/>
              </a:defRPr>
            </a:lvl1pPr>
            <a:lvl2pPr marL="914400" marR="0" lvl="1" indent="-228600" algn="r" rtl="0">
              <a:lnSpc>
                <a:spcPct val="90000"/>
              </a:lnSpc>
              <a:spcBef>
                <a:spcPts val="500"/>
              </a:spcBef>
              <a:spcAft>
                <a:spcPts val="0"/>
              </a:spcAft>
              <a:buClr>
                <a:srgbClr val="034EA2"/>
              </a:buClr>
              <a:buSzPts val="2800"/>
              <a:buFont typeface="Arial"/>
              <a:buNone/>
              <a:defRPr sz="2800" b="0" i="0" u="none" strike="noStrike" cap="none">
                <a:solidFill>
                  <a:srgbClr val="034EA2"/>
                </a:solidFill>
                <a:latin typeface="Arial"/>
                <a:ea typeface="Arial"/>
                <a:cs typeface="Arial"/>
                <a:sym typeface="Arial"/>
              </a:defRPr>
            </a:lvl2pPr>
            <a:lvl3pPr marL="1371600" marR="0" lvl="2" indent="-228600" algn="r" rtl="0">
              <a:lnSpc>
                <a:spcPct val="90000"/>
              </a:lnSpc>
              <a:spcBef>
                <a:spcPts val="500"/>
              </a:spcBef>
              <a:spcAft>
                <a:spcPts val="0"/>
              </a:spcAft>
              <a:buClr>
                <a:srgbClr val="034EA2"/>
              </a:buClr>
              <a:buSzPts val="2800"/>
              <a:buFont typeface="Arial"/>
              <a:buNone/>
              <a:defRPr sz="2800" b="0" i="0" u="none" strike="noStrike" cap="none">
                <a:solidFill>
                  <a:srgbClr val="034EA2"/>
                </a:solidFill>
                <a:latin typeface="Arial"/>
                <a:ea typeface="Arial"/>
                <a:cs typeface="Arial"/>
                <a:sym typeface="Arial"/>
              </a:defRPr>
            </a:lvl3pPr>
            <a:lvl4pPr marL="1828800" marR="0" lvl="3" indent="-228600" algn="r" rtl="0">
              <a:lnSpc>
                <a:spcPct val="90000"/>
              </a:lnSpc>
              <a:spcBef>
                <a:spcPts val="500"/>
              </a:spcBef>
              <a:spcAft>
                <a:spcPts val="0"/>
              </a:spcAft>
              <a:buClr>
                <a:srgbClr val="034EA2"/>
              </a:buClr>
              <a:buSzPts val="2800"/>
              <a:buFont typeface="Arial"/>
              <a:buNone/>
              <a:defRPr sz="2800" b="0" i="0" u="none" strike="noStrike" cap="none">
                <a:solidFill>
                  <a:srgbClr val="034EA2"/>
                </a:solidFill>
                <a:latin typeface="Arial"/>
                <a:ea typeface="Arial"/>
                <a:cs typeface="Arial"/>
                <a:sym typeface="Arial"/>
              </a:defRPr>
            </a:lvl4pPr>
            <a:lvl5pPr marL="2286000" marR="0" lvl="4" indent="-228600" algn="r" rtl="0">
              <a:lnSpc>
                <a:spcPct val="90000"/>
              </a:lnSpc>
              <a:spcBef>
                <a:spcPts val="500"/>
              </a:spcBef>
              <a:spcAft>
                <a:spcPts val="0"/>
              </a:spcAft>
              <a:buClr>
                <a:srgbClr val="034EA2"/>
              </a:buClr>
              <a:buSzPts val="2800"/>
              <a:buFont typeface="Arial"/>
              <a:buNone/>
              <a:defRPr sz="2800" b="0" i="0" u="none" strike="noStrike" cap="none">
                <a:solidFill>
                  <a:srgbClr val="034EA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pic>
        <p:nvPicPr>
          <p:cNvPr id="20" name="Google Shape;20;p16" descr="Clouds in the sky&#10;&#10;Description automatically generated"/>
          <p:cNvPicPr preferRelativeResize="0"/>
          <p:nvPr/>
        </p:nvPicPr>
        <p:blipFill rotWithShape="1">
          <a:blip r:embed="rId2">
            <a:alphaModFix/>
          </a:blip>
          <a:srcRect/>
          <a:stretch/>
        </p:blipFill>
        <p:spPr>
          <a:xfrm>
            <a:off x="0" y="3175"/>
            <a:ext cx="9144000" cy="6854825"/>
          </a:xfrm>
          <a:prstGeom prst="rect">
            <a:avLst/>
          </a:prstGeom>
          <a:noFill/>
          <a:ln>
            <a:noFill/>
          </a:ln>
        </p:spPr>
      </p:pic>
      <p:sp>
        <p:nvSpPr>
          <p:cNvPr id="21" name="Google Shape;21;p16"/>
          <p:cNvSpPr>
            <a:spLocks noGrp="1"/>
          </p:cNvSpPr>
          <p:nvPr>
            <p:ph type="pic" idx="2"/>
          </p:nvPr>
        </p:nvSpPr>
        <p:spPr>
          <a:xfrm>
            <a:off x="243007" y="6068601"/>
            <a:ext cx="919609" cy="36882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Google Shape;22;p16"/>
          <p:cNvSpPr>
            <a:spLocks noGrp="1"/>
          </p:cNvSpPr>
          <p:nvPr>
            <p:ph type="pic" idx="3"/>
          </p:nvPr>
        </p:nvSpPr>
        <p:spPr>
          <a:xfrm>
            <a:off x="1254674" y="6068601"/>
            <a:ext cx="919609" cy="36882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 name="Google Shape;23;p16"/>
          <p:cNvSpPr>
            <a:spLocks noGrp="1"/>
          </p:cNvSpPr>
          <p:nvPr>
            <p:ph type="pic" idx="4"/>
          </p:nvPr>
        </p:nvSpPr>
        <p:spPr>
          <a:xfrm>
            <a:off x="2266341" y="6068601"/>
            <a:ext cx="919609" cy="36882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16"/>
          <p:cNvSpPr>
            <a:spLocks noGrp="1"/>
          </p:cNvSpPr>
          <p:nvPr>
            <p:ph type="pic" idx="5"/>
          </p:nvPr>
        </p:nvSpPr>
        <p:spPr>
          <a:xfrm>
            <a:off x="3278008" y="6068601"/>
            <a:ext cx="919609" cy="36882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Google Shape;25;p16"/>
          <p:cNvSpPr>
            <a:spLocks noGrp="1"/>
          </p:cNvSpPr>
          <p:nvPr>
            <p:ph type="pic" idx="6"/>
          </p:nvPr>
        </p:nvSpPr>
        <p:spPr>
          <a:xfrm>
            <a:off x="4289675" y="6060718"/>
            <a:ext cx="919609" cy="36882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 name="Google Shape;26;p16"/>
          <p:cNvSpPr txBox="1">
            <a:spLocks noGrp="1"/>
          </p:cNvSpPr>
          <p:nvPr>
            <p:ph type="title"/>
          </p:nvPr>
        </p:nvSpPr>
        <p:spPr>
          <a:xfrm>
            <a:off x="628650" y="365125"/>
            <a:ext cx="7886700" cy="9667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www.whowproject.eu" TargetMode="External"/><Relationship Id="rId3" Type="http://schemas.openxmlformats.org/officeDocument/2006/relationships/image" Target="../media/image6.png"/><Relationship Id="rId7" Type="http://schemas.openxmlformats.org/officeDocument/2006/relationships/hyperlink" Target="mailto:carmen.ciciriello@celeris-group.eu"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mailto:info@whowproject.eu" TargetMode="External"/><Relationship Id="rId5" Type="http://schemas.openxmlformats.org/officeDocument/2006/relationships/image" Target="../media/image42.png"/><Relationship Id="rId4" Type="http://schemas.openxmlformats.org/officeDocument/2006/relationships/image" Target="../media/image9.png"/><Relationship Id="rId9"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openxmlformats.org/officeDocument/2006/relationships/image" Target="../media/image25.jpeg"/><Relationship Id="rId7" Type="http://schemas.openxmlformats.org/officeDocument/2006/relationships/image" Target="../media/image29.png"/><Relationship Id="rId12"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4.jpe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pic>
        <p:nvPicPr>
          <p:cNvPr id="31" name="Google Shape;31;p1" descr="INRC-1-288x300-rev2.jpg"/>
          <p:cNvPicPr preferRelativeResize="0">
            <a:picLocks noGrp="1"/>
          </p:cNvPicPr>
          <p:nvPr>
            <p:ph type="pic" idx="4"/>
          </p:nvPr>
        </p:nvPicPr>
        <p:blipFill rotWithShape="1">
          <a:blip r:embed="rId3">
            <a:alphaModFix/>
          </a:blip>
          <a:srcRect t="6504" b="6505"/>
          <a:stretch/>
        </p:blipFill>
        <p:spPr>
          <a:xfrm>
            <a:off x="5357813" y="5943600"/>
            <a:ext cx="1223962" cy="539750"/>
          </a:xfrm>
          <a:prstGeom prst="rect">
            <a:avLst/>
          </a:prstGeom>
          <a:noFill/>
          <a:ln>
            <a:noFill/>
          </a:ln>
        </p:spPr>
      </p:pic>
      <p:pic>
        <p:nvPicPr>
          <p:cNvPr id="32" name="Google Shape;32;p1" descr="NNEP-2-288x300-rev.jpg"/>
          <p:cNvPicPr preferRelativeResize="0">
            <a:picLocks noGrp="1"/>
          </p:cNvPicPr>
          <p:nvPr>
            <p:ph type="pic" idx="3"/>
          </p:nvPr>
        </p:nvPicPr>
        <p:blipFill rotWithShape="1">
          <a:blip r:embed="rId4">
            <a:alphaModFix/>
          </a:blip>
          <a:srcRect l="9056" r="9056"/>
          <a:stretch/>
        </p:blipFill>
        <p:spPr>
          <a:xfrm>
            <a:off x="3833813" y="5943600"/>
            <a:ext cx="1223962" cy="539750"/>
          </a:xfrm>
          <a:prstGeom prst="rect">
            <a:avLst/>
          </a:prstGeom>
          <a:noFill/>
          <a:ln>
            <a:noFill/>
          </a:ln>
        </p:spPr>
      </p:pic>
      <p:pic>
        <p:nvPicPr>
          <p:cNvPr id="33" name="Google Shape;33;p1" descr="ARIA-1-288x300-rev.jpg"/>
          <p:cNvPicPr preferRelativeResize="0">
            <a:picLocks noGrp="1"/>
          </p:cNvPicPr>
          <p:nvPr>
            <p:ph type="pic" idx="5"/>
          </p:nvPr>
        </p:nvPicPr>
        <p:blipFill rotWithShape="1">
          <a:blip r:embed="rId5">
            <a:alphaModFix/>
          </a:blip>
          <a:srcRect l="2232" r="2231"/>
          <a:stretch/>
        </p:blipFill>
        <p:spPr>
          <a:xfrm>
            <a:off x="6991350" y="5943600"/>
            <a:ext cx="1223963" cy="539750"/>
          </a:xfrm>
          <a:prstGeom prst="rect">
            <a:avLst/>
          </a:prstGeom>
          <a:noFill/>
          <a:ln>
            <a:noFill/>
          </a:ln>
        </p:spPr>
      </p:pic>
      <p:sp>
        <p:nvSpPr>
          <p:cNvPr id="34" name="Google Shape;34;p1"/>
          <p:cNvSpPr txBox="1">
            <a:spLocks noGrp="1"/>
          </p:cNvSpPr>
          <p:nvPr>
            <p:ph type="body" idx="1"/>
          </p:nvPr>
        </p:nvSpPr>
        <p:spPr>
          <a:xfrm>
            <a:off x="539750" y="814388"/>
            <a:ext cx="8313738" cy="2120900"/>
          </a:xfrm>
          <a:prstGeom prst="rect">
            <a:avLst/>
          </a:prstGeom>
          <a:noFill/>
          <a:ln>
            <a:noFill/>
          </a:ln>
        </p:spPr>
        <p:txBody>
          <a:bodyPr spcFirstLastPara="1" wrap="square" lIns="91425" tIns="45700" rIns="91425" bIns="45700" anchor="t" anchorCtr="0">
            <a:noAutofit/>
          </a:bodyPr>
          <a:lstStyle/>
          <a:p>
            <a:pPr marL="228600" marR="0" lvl="0" indent="-228600" algn="r" rtl="0">
              <a:lnSpc>
                <a:spcPct val="100000"/>
              </a:lnSpc>
              <a:spcBef>
                <a:spcPts val="0"/>
              </a:spcBef>
              <a:spcAft>
                <a:spcPts val="0"/>
              </a:spcAft>
              <a:buClr>
                <a:srgbClr val="034EA2"/>
              </a:buClr>
              <a:buSzPts val="2800"/>
              <a:buFont typeface="Calibri"/>
              <a:buNone/>
            </a:pPr>
            <a:r>
              <a:rPr lang="en-GB" b="1">
                <a:latin typeface="Calibri"/>
                <a:ea typeface="Calibri"/>
                <a:cs typeface="Calibri"/>
                <a:sym typeface="Calibri"/>
              </a:rPr>
              <a:t>Water Health Open KnoWledge - WHOW</a:t>
            </a:r>
            <a:endParaRPr>
              <a:latin typeface="Calibri"/>
              <a:ea typeface="Calibri"/>
              <a:cs typeface="Calibri"/>
              <a:sym typeface="Calibri"/>
            </a:endParaRPr>
          </a:p>
          <a:p>
            <a:pPr marL="228600" marR="0" lvl="0" indent="-228600" algn="r" rtl="0">
              <a:lnSpc>
                <a:spcPct val="100000"/>
              </a:lnSpc>
              <a:spcBef>
                <a:spcPts val="0"/>
              </a:spcBef>
              <a:spcAft>
                <a:spcPts val="0"/>
              </a:spcAft>
              <a:buClr>
                <a:srgbClr val="034EA2"/>
              </a:buClr>
              <a:buSzPts val="2800"/>
              <a:buFont typeface="Calibri"/>
              <a:buNone/>
            </a:pPr>
            <a:r>
              <a:rPr lang="en-GB" b="1">
                <a:latin typeface="Calibri"/>
                <a:ea typeface="Calibri"/>
                <a:cs typeface="Calibri"/>
                <a:sym typeface="Calibri"/>
              </a:rPr>
              <a:t>        				        Co-creation meeting</a:t>
            </a:r>
            <a:endParaRPr/>
          </a:p>
          <a:p>
            <a:pPr marL="228600" lvl="0" indent="-228600" algn="just" rtl="0">
              <a:lnSpc>
                <a:spcPct val="100000"/>
              </a:lnSpc>
              <a:spcBef>
                <a:spcPts val="0"/>
              </a:spcBef>
              <a:spcAft>
                <a:spcPts val="0"/>
              </a:spcAft>
              <a:buClr>
                <a:srgbClr val="034EA2"/>
              </a:buClr>
              <a:buSzPts val="2800"/>
              <a:buNone/>
            </a:pPr>
            <a:endParaRPr b="1">
              <a:latin typeface="Calibri"/>
              <a:ea typeface="Calibri"/>
              <a:cs typeface="Calibri"/>
              <a:sym typeface="Calibri"/>
            </a:endParaRPr>
          </a:p>
          <a:p>
            <a:pPr marL="228600" lvl="0" indent="-228600" algn="just" rtl="0">
              <a:lnSpc>
                <a:spcPct val="100000"/>
              </a:lnSpc>
              <a:spcBef>
                <a:spcPts val="0"/>
              </a:spcBef>
              <a:spcAft>
                <a:spcPts val="0"/>
              </a:spcAft>
              <a:buClr>
                <a:srgbClr val="034EA2"/>
              </a:buClr>
              <a:buSzPts val="2800"/>
              <a:buNone/>
            </a:pPr>
            <a:endParaRPr b="1">
              <a:latin typeface="Calibri"/>
              <a:ea typeface="Calibri"/>
              <a:cs typeface="Calibri"/>
              <a:sym typeface="Calibri"/>
            </a:endParaRPr>
          </a:p>
          <a:p>
            <a:pPr marL="228600" lvl="0" indent="-228600" algn="just" rtl="0">
              <a:lnSpc>
                <a:spcPct val="100000"/>
              </a:lnSpc>
              <a:spcBef>
                <a:spcPts val="0"/>
              </a:spcBef>
              <a:spcAft>
                <a:spcPts val="0"/>
              </a:spcAft>
              <a:buClr>
                <a:srgbClr val="034EA2"/>
              </a:buClr>
              <a:buSzPts val="2800"/>
              <a:buNone/>
            </a:pPr>
            <a:endParaRPr>
              <a:latin typeface="Calibri"/>
              <a:ea typeface="Calibri"/>
              <a:cs typeface="Calibri"/>
              <a:sym typeface="Calibri"/>
            </a:endParaRPr>
          </a:p>
        </p:txBody>
      </p:sp>
      <p:sp>
        <p:nvSpPr>
          <p:cNvPr id="35" name="Google Shape;35;p1"/>
          <p:cNvSpPr txBox="1">
            <a:spLocks noGrp="1"/>
          </p:cNvSpPr>
          <p:nvPr>
            <p:ph type="body" idx="7"/>
          </p:nvPr>
        </p:nvSpPr>
        <p:spPr>
          <a:xfrm>
            <a:off x="2921000" y="2058988"/>
            <a:ext cx="5673725" cy="876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34EA2"/>
              </a:buClr>
              <a:buSzPts val="2600"/>
              <a:buFont typeface="Arial"/>
              <a:buNone/>
            </a:pPr>
            <a:r>
              <a:rPr lang="en-GB" sz="2600">
                <a:latin typeface="Arial"/>
                <a:ea typeface="Arial"/>
                <a:cs typeface="Arial"/>
                <a:sym typeface="Arial"/>
              </a:rPr>
              <a:t>Carmen Ciciriello</a:t>
            </a:r>
            <a:endParaRPr sz="2600">
              <a:latin typeface="Arial"/>
              <a:ea typeface="Arial"/>
              <a:cs typeface="Arial"/>
              <a:sym typeface="Arial"/>
            </a:endParaRPr>
          </a:p>
          <a:p>
            <a:pPr marL="0" lvl="0" indent="0" algn="r" rtl="0">
              <a:lnSpc>
                <a:spcPct val="100000"/>
              </a:lnSpc>
              <a:spcBef>
                <a:spcPts val="0"/>
              </a:spcBef>
              <a:spcAft>
                <a:spcPts val="0"/>
              </a:spcAft>
              <a:buClr>
                <a:srgbClr val="034EA2"/>
              </a:buClr>
              <a:buSzPts val="2200"/>
              <a:buFont typeface="Arial"/>
              <a:buNone/>
            </a:pPr>
            <a:r>
              <a:rPr lang="en-GB" sz="2200">
                <a:latin typeface="Arial"/>
                <a:ea typeface="Arial"/>
                <a:cs typeface="Arial"/>
                <a:sym typeface="Arial"/>
              </a:rPr>
              <a:t>CELERIS</a:t>
            </a:r>
            <a:endParaRPr/>
          </a:p>
        </p:txBody>
      </p:sp>
      <p:pic>
        <p:nvPicPr>
          <p:cNvPr id="36" name="Google Shape;36;p1" descr="Logo-WHOW-265x124_2.png"/>
          <p:cNvPicPr preferRelativeResize="0">
            <a:picLocks noGrp="1"/>
          </p:cNvPicPr>
          <p:nvPr>
            <p:ph type="pic" idx="6"/>
          </p:nvPr>
        </p:nvPicPr>
        <p:blipFill rotWithShape="1">
          <a:blip r:embed="rId6">
            <a:alphaModFix/>
          </a:blip>
          <a:srcRect t="2878" b="2877"/>
          <a:stretch/>
        </p:blipFill>
        <p:spPr>
          <a:xfrm>
            <a:off x="254000" y="5959475"/>
            <a:ext cx="1224000" cy="539700"/>
          </a:xfrm>
          <a:prstGeom prst="rect">
            <a:avLst/>
          </a:prstGeom>
          <a:noFill/>
          <a:ln>
            <a:noFill/>
          </a:ln>
        </p:spPr>
      </p:pic>
      <p:pic>
        <p:nvPicPr>
          <p:cNvPr id="37" name="Google Shape;37;p1"/>
          <p:cNvPicPr preferRelativeResize="0"/>
          <p:nvPr/>
        </p:nvPicPr>
        <p:blipFill>
          <a:blip r:embed="rId7">
            <a:alphaModFix/>
          </a:blip>
          <a:stretch>
            <a:fillRect/>
          </a:stretch>
        </p:blipFill>
        <p:spPr>
          <a:xfrm>
            <a:off x="2284025" y="5951553"/>
            <a:ext cx="967276" cy="690049"/>
          </a:xfrm>
          <a:prstGeom prst="rect">
            <a:avLst/>
          </a:prstGeom>
          <a:noFill/>
          <a:ln>
            <a:noFill/>
          </a:ln>
        </p:spPr>
      </p:pic>
      <p:pic>
        <p:nvPicPr>
          <p:cNvPr id="38" name="Google Shape;38;p1"/>
          <p:cNvPicPr preferRelativeResize="0"/>
          <p:nvPr/>
        </p:nvPicPr>
        <p:blipFill>
          <a:blip r:embed="rId8">
            <a:alphaModFix/>
          </a:blip>
          <a:stretch>
            <a:fillRect/>
          </a:stretch>
        </p:blipFill>
        <p:spPr>
          <a:xfrm>
            <a:off x="4827100" y="3725563"/>
            <a:ext cx="3676650" cy="6667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0"/>
          <p:cNvSpPr txBox="1">
            <a:spLocks noGrp="1"/>
          </p:cNvSpPr>
          <p:nvPr>
            <p:ph type="title"/>
          </p:nvPr>
        </p:nvSpPr>
        <p:spPr>
          <a:xfrm>
            <a:off x="628650" y="365125"/>
            <a:ext cx="7886700" cy="96678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GB" sz="2800" b="1" i="0" u="none" strike="noStrike" cap="none">
                <a:solidFill>
                  <a:srgbClr val="034EA2"/>
                </a:solidFill>
                <a:latin typeface="Calibri"/>
                <a:ea typeface="Calibri"/>
                <a:cs typeface="Calibri"/>
                <a:sym typeface="Calibri"/>
              </a:rPr>
              <a:t>Water Health Open KnoWledge - WHOW</a:t>
            </a:r>
            <a:endParaRPr/>
          </a:p>
        </p:txBody>
      </p:sp>
      <p:sp>
        <p:nvSpPr>
          <p:cNvPr id="211" name="Google Shape;211;p10"/>
          <p:cNvSpPr txBox="1"/>
          <p:nvPr/>
        </p:nvSpPr>
        <p:spPr>
          <a:xfrm>
            <a:off x="635000" y="1300163"/>
            <a:ext cx="7942263" cy="4619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Calibri"/>
                <a:ea typeface="Calibri"/>
                <a:cs typeface="Calibri"/>
                <a:sym typeface="Calibri"/>
              </a:rPr>
              <a:t>GOVERNANCE through CO-CREATION</a:t>
            </a:r>
            <a:endParaRPr/>
          </a:p>
        </p:txBody>
      </p:sp>
      <p:pic>
        <p:nvPicPr>
          <p:cNvPr id="212" name="Google Shape;212;p10" descr="krakenimages-Y5bvRlcCx8k-unsplash.jpg"/>
          <p:cNvPicPr preferRelativeResize="0"/>
          <p:nvPr/>
        </p:nvPicPr>
        <p:blipFill rotWithShape="1">
          <a:blip r:embed="rId3">
            <a:alphaModFix/>
          </a:blip>
          <a:srcRect/>
          <a:stretch/>
        </p:blipFill>
        <p:spPr>
          <a:xfrm>
            <a:off x="5700713" y="1701800"/>
            <a:ext cx="3005137" cy="4508500"/>
          </a:xfrm>
          <a:prstGeom prst="rect">
            <a:avLst/>
          </a:prstGeom>
          <a:noFill/>
          <a:ln>
            <a:noFill/>
          </a:ln>
        </p:spPr>
      </p:pic>
      <p:sp>
        <p:nvSpPr>
          <p:cNvPr id="213" name="Google Shape;213;p10"/>
          <p:cNvSpPr/>
          <p:nvPr/>
        </p:nvSpPr>
        <p:spPr>
          <a:xfrm>
            <a:off x="1254125" y="4746625"/>
            <a:ext cx="3290888" cy="523875"/>
          </a:xfrm>
          <a:prstGeom prst="roundRect">
            <a:avLst>
              <a:gd name="adj" fmla="val 16667"/>
            </a:avLst>
          </a:prstGeom>
          <a:solidFill>
            <a:srgbClr val="2F5496">
              <a:alpha val="88627"/>
            </a:srgbClr>
          </a:solidFill>
          <a:ln w="9525"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Calibri"/>
                <a:ea typeface="Calibri"/>
                <a:cs typeface="Calibri"/>
                <a:sym typeface="Calibri"/>
              </a:rPr>
              <a:t>Co-construction</a:t>
            </a:r>
            <a:endParaRPr/>
          </a:p>
        </p:txBody>
      </p:sp>
      <p:sp>
        <p:nvSpPr>
          <p:cNvPr id="214" name="Google Shape;214;p10"/>
          <p:cNvSpPr/>
          <p:nvPr/>
        </p:nvSpPr>
        <p:spPr>
          <a:xfrm>
            <a:off x="1492250" y="3819525"/>
            <a:ext cx="2809875" cy="523875"/>
          </a:xfrm>
          <a:prstGeom prst="roundRect">
            <a:avLst>
              <a:gd name="adj" fmla="val 16667"/>
            </a:avLst>
          </a:prstGeom>
          <a:solidFill>
            <a:srgbClr val="2F5496">
              <a:alpha val="88627"/>
            </a:srgbClr>
          </a:solidFill>
          <a:ln w="9525"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Calibri"/>
                <a:ea typeface="Calibri"/>
                <a:cs typeface="Calibri"/>
                <a:sym typeface="Calibri"/>
              </a:rPr>
              <a:t>Co-design</a:t>
            </a:r>
            <a:endParaRPr/>
          </a:p>
        </p:txBody>
      </p:sp>
      <p:sp>
        <p:nvSpPr>
          <p:cNvPr id="215" name="Google Shape;215;p10"/>
          <p:cNvSpPr/>
          <p:nvPr/>
        </p:nvSpPr>
        <p:spPr>
          <a:xfrm>
            <a:off x="1730375" y="2914650"/>
            <a:ext cx="2238375" cy="523875"/>
          </a:xfrm>
          <a:prstGeom prst="roundRect">
            <a:avLst>
              <a:gd name="adj" fmla="val 16667"/>
            </a:avLst>
          </a:prstGeom>
          <a:solidFill>
            <a:srgbClr val="2F5496">
              <a:alpha val="88627"/>
            </a:srgbClr>
          </a:solidFill>
          <a:ln w="9525"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Calibri"/>
                <a:ea typeface="Calibri"/>
                <a:cs typeface="Calibri"/>
                <a:sym typeface="Calibri"/>
              </a:rPr>
              <a:t>Co-production</a:t>
            </a:r>
            <a:endParaRPr/>
          </a:p>
        </p:txBody>
      </p:sp>
      <p:cxnSp>
        <p:nvCxnSpPr>
          <p:cNvPr id="216" name="Google Shape;216;p10"/>
          <p:cNvCxnSpPr/>
          <p:nvPr/>
        </p:nvCxnSpPr>
        <p:spPr>
          <a:xfrm rot="10800000">
            <a:off x="873125" y="2628900"/>
            <a:ext cx="0" cy="3149600"/>
          </a:xfrm>
          <a:prstGeom prst="straightConnector1">
            <a:avLst/>
          </a:prstGeom>
          <a:noFill/>
          <a:ln w="12700" cap="flat" cmpd="sng">
            <a:solidFill>
              <a:schemeClr val="dk1"/>
            </a:solidFill>
            <a:prstDash val="solid"/>
            <a:miter lim="800000"/>
            <a:headEnd type="none" w="sm" len="sm"/>
            <a:tailEnd type="stealth" w="med" len="med"/>
          </a:ln>
        </p:spPr>
      </p:cxnSp>
      <p:cxnSp>
        <p:nvCxnSpPr>
          <p:cNvPr id="217" name="Google Shape;217;p10"/>
          <p:cNvCxnSpPr/>
          <p:nvPr/>
        </p:nvCxnSpPr>
        <p:spPr>
          <a:xfrm>
            <a:off x="857250" y="5778500"/>
            <a:ext cx="4286250" cy="0"/>
          </a:xfrm>
          <a:prstGeom prst="straightConnector1">
            <a:avLst/>
          </a:prstGeom>
          <a:noFill/>
          <a:ln w="12700" cap="flat" cmpd="sng">
            <a:solidFill>
              <a:schemeClr val="dk1"/>
            </a:solidFill>
            <a:prstDash val="solid"/>
            <a:miter lim="800000"/>
            <a:headEnd type="none" w="sm" len="sm"/>
            <a:tailEnd type="stealth" w="med" len="med"/>
          </a:ln>
        </p:spPr>
      </p:cxnSp>
      <p:sp>
        <p:nvSpPr>
          <p:cNvPr id="218" name="Google Shape;218;p10"/>
          <p:cNvSpPr txBox="1"/>
          <p:nvPr/>
        </p:nvSpPr>
        <p:spPr>
          <a:xfrm>
            <a:off x="2413000" y="5826125"/>
            <a:ext cx="746125"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Scope</a:t>
            </a:r>
            <a:endParaRPr/>
          </a:p>
        </p:txBody>
      </p:sp>
      <p:sp>
        <p:nvSpPr>
          <p:cNvPr id="219" name="Google Shape;219;p10"/>
          <p:cNvSpPr txBox="1"/>
          <p:nvPr/>
        </p:nvSpPr>
        <p:spPr>
          <a:xfrm rot="-5400000">
            <a:off x="-396874" y="3984625"/>
            <a:ext cx="1992312" cy="369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Users’ involvement</a:t>
            </a:r>
            <a:endParaRPr/>
          </a:p>
        </p:txBody>
      </p:sp>
      <p:sp>
        <p:nvSpPr>
          <p:cNvPr id="220" name="Google Shape;220;p10"/>
          <p:cNvSpPr txBox="1"/>
          <p:nvPr/>
        </p:nvSpPr>
        <p:spPr>
          <a:xfrm>
            <a:off x="952500" y="6400800"/>
            <a:ext cx="19309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chemeClr val="dk1"/>
                </a:solidFill>
                <a:latin typeface="Calibri"/>
                <a:ea typeface="Calibri"/>
                <a:cs typeface="Calibri"/>
                <a:sym typeface="Calibri"/>
              </a:rPr>
              <a:t>*Source: The Lisbon Council</a:t>
            </a:r>
            <a:endParaRPr sz="12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1"/>
          <p:cNvSpPr txBox="1">
            <a:spLocks noGrp="1"/>
          </p:cNvSpPr>
          <p:nvPr>
            <p:ph type="title"/>
          </p:nvPr>
        </p:nvSpPr>
        <p:spPr>
          <a:xfrm>
            <a:off x="628650" y="365125"/>
            <a:ext cx="7886700" cy="96678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GB" sz="2800" b="1" i="0" u="none" strike="noStrike" cap="none">
                <a:solidFill>
                  <a:srgbClr val="034EA2"/>
                </a:solidFill>
                <a:latin typeface="Calibri"/>
                <a:ea typeface="Calibri"/>
                <a:cs typeface="Calibri"/>
                <a:sym typeface="Calibri"/>
              </a:rPr>
              <a:t>Water Health Open KnoWledge - WHOW</a:t>
            </a:r>
            <a:endParaRPr/>
          </a:p>
        </p:txBody>
      </p:sp>
      <p:sp>
        <p:nvSpPr>
          <p:cNvPr id="226" name="Google Shape;226;p11"/>
          <p:cNvSpPr txBox="1"/>
          <p:nvPr/>
        </p:nvSpPr>
        <p:spPr>
          <a:xfrm>
            <a:off x="625475" y="1331913"/>
            <a:ext cx="4460875" cy="4619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Calibri"/>
                <a:ea typeface="Calibri"/>
                <a:cs typeface="Calibri"/>
                <a:sym typeface="Calibri"/>
              </a:rPr>
              <a:t>CO-CREATORS  </a:t>
            </a:r>
            <a:endParaRPr sz="2400" b="1">
              <a:solidFill>
                <a:schemeClr val="dk1"/>
              </a:solidFill>
              <a:latin typeface="Calibri"/>
              <a:ea typeface="Calibri"/>
              <a:cs typeface="Calibri"/>
              <a:sym typeface="Calibri"/>
            </a:endParaRPr>
          </a:p>
        </p:txBody>
      </p:sp>
      <p:pic>
        <p:nvPicPr>
          <p:cNvPr id="227" name="Google Shape;227;p11"/>
          <p:cNvPicPr preferRelativeResize="0"/>
          <p:nvPr/>
        </p:nvPicPr>
        <p:blipFill rotWithShape="1">
          <a:blip r:embed="rId3">
            <a:alphaModFix/>
          </a:blip>
          <a:srcRect/>
          <a:stretch/>
        </p:blipFill>
        <p:spPr>
          <a:xfrm>
            <a:off x="450851" y="2194222"/>
            <a:ext cx="3117850" cy="1768177"/>
          </a:xfrm>
          <a:prstGeom prst="rect">
            <a:avLst/>
          </a:prstGeom>
          <a:noFill/>
          <a:ln>
            <a:noFill/>
          </a:ln>
        </p:spPr>
      </p:pic>
      <p:sp>
        <p:nvSpPr>
          <p:cNvPr id="228" name="Google Shape;228;p11"/>
          <p:cNvSpPr txBox="1"/>
          <p:nvPr/>
        </p:nvSpPr>
        <p:spPr>
          <a:xfrm>
            <a:off x="3799425" y="1955800"/>
            <a:ext cx="4906426" cy="4093428"/>
          </a:xfrm>
          <a:prstGeom prst="rect">
            <a:avLst/>
          </a:prstGeom>
          <a:solidFill>
            <a:srgbClr val="D8E2F3"/>
          </a:solid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000"/>
              <a:buFont typeface="Noto Sans Symbols"/>
              <a:buChar char="▪"/>
            </a:pPr>
            <a:r>
              <a:rPr lang="en-GB" sz="2000">
                <a:solidFill>
                  <a:schemeClr val="dk1"/>
                </a:solidFill>
                <a:latin typeface="Calibri"/>
                <a:ea typeface="Calibri"/>
                <a:cs typeface="Calibri"/>
                <a:sym typeface="Calibri"/>
              </a:rPr>
              <a:t>Identify scenarios of interest and datasets. </a:t>
            </a:r>
            <a:endParaRPr/>
          </a:p>
          <a:p>
            <a:pPr marL="342900" marR="0" lvl="0" indent="-215900" algn="l" rtl="0">
              <a:spcBef>
                <a:spcPts val="0"/>
              </a:spcBef>
              <a:spcAft>
                <a:spcPts val="0"/>
              </a:spcAft>
              <a:buClr>
                <a:schemeClr val="dk1"/>
              </a:buClr>
              <a:buSzPts val="2000"/>
              <a:buFont typeface="Noto Sans Symbols"/>
              <a:buNone/>
            </a:pPr>
            <a:endParaRPr sz="20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000"/>
              <a:buFont typeface="Noto Sans Symbols"/>
              <a:buChar char="▪"/>
            </a:pPr>
            <a:r>
              <a:rPr lang="en-GB" sz="2000">
                <a:solidFill>
                  <a:schemeClr val="dk1"/>
                </a:solidFill>
                <a:latin typeface="Calibri"/>
                <a:ea typeface="Calibri"/>
                <a:cs typeface="Calibri"/>
                <a:sym typeface="Calibri"/>
              </a:rPr>
              <a:t>Support development of products; or applications to enhance data availability.</a:t>
            </a:r>
            <a:endParaRPr/>
          </a:p>
          <a:p>
            <a:pPr marL="342900" marR="0" lvl="0" indent="-215900" algn="l" rtl="0">
              <a:spcBef>
                <a:spcPts val="0"/>
              </a:spcBef>
              <a:spcAft>
                <a:spcPts val="0"/>
              </a:spcAft>
              <a:buClr>
                <a:schemeClr val="dk1"/>
              </a:buClr>
              <a:buSzPts val="2000"/>
              <a:buFont typeface="Noto Sans Symbols"/>
              <a:buNone/>
            </a:pPr>
            <a:endParaRPr sz="20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000"/>
              <a:buFont typeface="Noto Sans Symbols"/>
              <a:buChar char="▪"/>
            </a:pPr>
            <a:r>
              <a:rPr lang="en-GB" sz="2000">
                <a:solidFill>
                  <a:schemeClr val="dk1"/>
                </a:solidFill>
                <a:latin typeface="Calibri"/>
                <a:ea typeface="Calibri"/>
                <a:cs typeface="Calibri"/>
                <a:sym typeface="Calibri"/>
              </a:rPr>
              <a:t>Contribute to data modelling.</a:t>
            </a:r>
            <a:endParaRPr/>
          </a:p>
          <a:p>
            <a:pPr marL="342900" marR="0" lvl="0" indent="-215900" algn="l" rtl="0">
              <a:spcBef>
                <a:spcPts val="0"/>
              </a:spcBef>
              <a:spcAft>
                <a:spcPts val="0"/>
              </a:spcAft>
              <a:buClr>
                <a:schemeClr val="dk1"/>
              </a:buClr>
              <a:buSzPts val="2000"/>
              <a:buFont typeface="Noto Sans Symbols"/>
              <a:buNone/>
            </a:pPr>
            <a:endParaRPr sz="20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000"/>
              <a:buFont typeface="Noto Sans Symbols"/>
              <a:buChar char="▪"/>
            </a:pPr>
            <a:r>
              <a:rPr lang="en-GB" sz="2000">
                <a:solidFill>
                  <a:schemeClr val="dk1"/>
                </a:solidFill>
                <a:latin typeface="Calibri"/>
                <a:ea typeface="Calibri"/>
                <a:cs typeface="Calibri"/>
                <a:sym typeface="Calibri"/>
              </a:rPr>
              <a:t>Open data using the same models, and linking them to those of the WHOW partners.</a:t>
            </a:r>
            <a:endParaRPr/>
          </a:p>
          <a:p>
            <a:pPr marL="342900" marR="0" lvl="0" indent="-215900" algn="l" rtl="0">
              <a:spcBef>
                <a:spcPts val="0"/>
              </a:spcBef>
              <a:spcAft>
                <a:spcPts val="0"/>
              </a:spcAft>
              <a:buClr>
                <a:schemeClr val="dk1"/>
              </a:buClr>
              <a:buSzPts val="2000"/>
              <a:buFont typeface="Noto Sans Symbols"/>
              <a:buNone/>
            </a:pPr>
            <a:endParaRPr sz="20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000"/>
              <a:buFont typeface="Noto Sans Symbols"/>
              <a:buChar char="▪"/>
            </a:pPr>
            <a:r>
              <a:rPr lang="en-GB" sz="2000">
                <a:solidFill>
                  <a:schemeClr val="dk1"/>
                </a:solidFill>
                <a:latin typeface="Calibri"/>
                <a:ea typeface="Calibri"/>
                <a:cs typeface="Calibri"/>
                <a:sym typeface="Calibri"/>
              </a:rPr>
              <a:t>Other</a:t>
            </a:r>
            <a:endParaRPr/>
          </a:p>
        </p:txBody>
      </p:sp>
      <p:sp>
        <p:nvSpPr>
          <p:cNvPr id="229" name="Google Shape;229;p11"/>
          <p:cNvSpPr txBox="1"/>
          <p:nvPr/>
        </p:nvSpPr>
        <p:spPr>
          <a:xfrm>
            <a:off x="990600" y="4622800"/>
            <a:ext cx="1820781" cy="646331"/>
          </a:xfrm>
          <a:prstGeom prst="rect">
            <a:avLst/>
          </a:prstGeom>
          <a:solidFill>
            <a:srgbClr val="FBE4D4"/>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Calibri"/>
                <a:ea typeface="Calibri"/>
                <a:cs typeface="Calibri"/>
                <a:sym typeface="Calibri"/>
              </a:rPr>
              <a:t>New participants </a:t>
            </a:r>
            <a:endParaRPr/>
          </a:p>
          <a:p>
            <a:pPr marL="0" marR="0" lvl="0" indent="0" algn="l" rtl="0">
              <a:spcBef>
                <a:spcPts val="0"/>
              </a:spcBef>
              <a:spcAft>
                <a:spcPts val="0"/>
              </a:spcAft>
              <a:buNone/>
            </a:pPr>
            <a:r>
              <a:rPr lang="en-GB" sz="1800" b="1">
                <a:solidFill>
                  <a:schemeClr val="dk1"/>
                </a:solidFill>
                <a:latin typeface="Calibri"/>
                <a:ea typeface="Calibri"/>
                <a:cs typeface="Calibri"/>
                <a:sym typeface="Calibri"/>
              </a:rPr>
              <a:t>to be announced</a:t>
            </a:r>
            <a:endParaRPr sz="1800" b="1">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2"/>
          <p:cNvSpPr txBox="1">
            <a:spLocks noGrp="1"/>
          </p:cNvSpPr>
          <p:nvPr>
            <p:ph type="title"/>
          </p:nvPr>
        </p:nvSpPr>
        <p:spPr>
          <a:xfrm>
            <a:off x="628650" y="365125"/>
            <a:ext cx="7886700" cy="96678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GB" sz="2800" b="1" i="0" u="none" strike="noStrike" cap="none">
                <a:solidFill>
                  <a:srgbClr val="034EA2"/>
                </a:solidFill>
                <a:latin typeface="Calibri"/>
                <a:ea typeface="Calibri"/>
                <a:cs typeface="Calibri"/>
                <a:sym typeface="Calibri"/>
              </a:rPr>
              <a:t>Water Health Open KnoWledge - WHOW</a:t>
            </a:r>
            <a:endParaRPr/>
          </a:p>
        </p:txBody>
      </p:sp>
      <p:sp>
        <p:nvSpPr>
          <p:cNvPr id="235" name="Google Shape;235;p12"/>
          <p:cNvSpPr txBox="1"/>
          <p:nvPr/>
        </p:nvSpPr>
        <p:spPr>
          <a:xfrm>
            <a:off x="349250" y="1331913"/>
            <a:ext cx="7942263" cy="4619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Calibri"/>
                <a:ea typeface="Calibri"/>
                <a:cs typeface="Calibri"/>
                <a:sym typeface="Calibri"/>
              </a:rPr>
              <a:t>CLUSTER – CEF Public Open Data</a:t>
            </a:r>
            <a:endParaRPr sz="2400" b="1">
              <a:solidFill>
                <a:schemeClr val="dk1"/>
              </a:solidFill>
              <a:latin typeface="Calibri"/>
              <a:ea typeface="Calibri"/>
              <a:cs typeface="Calibri"/>
              <a:sym typeface="Calibri"/>
            </a:endParaRPr>
          </a:p>
        </p:txBody>
      </p:sp>
      <p:sp>
        <p:nvSpPr>
          <p:cNvPr id="236" name="Google Shape;236;p12"/>
          <p:cNvSpPr txBox="1"/>
          <p:nvPr/>
        </p:nvSpPr>
        <p:spPr>
          <a:xfrm>
            <a:off x="317500" y="2063750"/>
            <a:ext cx="4302125" cy="37861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b="1">
              <a:solidFill>
                <a:schemeClr val="dk1"/>
              </a:solidFill>
              <a:latin typeface="Calibri"/>
              <a:ea typeface="Calibri"/>
              <a:cs typeface="Calibri"/>
              <a:sym typeface="Calibri"/>
            </a:endParaRPr>
          </a:p>
          <a:p>
            <a:pPr marL="0" marR="0" lvl="0" indent="0" algn="l" rtl="0">
              <a:spcBef>
                <a:spcPts val="0"/>
              </a:spcBef>
              <a:spcAft>
                <a:spcPts val="0"/>
              </a:spcAft>
              <a:buNone/>
            </a:pPr>
            <a:r>
              <a:rPr lang="en-GB" sz="2000" b="1">
                <a:solidFill>
                  <a:schemeClr val="dk1"/>
                </a:solidFill>
                <a:latin typeface="Calibri"/>
                <a:ea typeface="Calibri"/>
                <a:cs typeface="Calibri"/>
                <a:sym typeface="Calibri"/>
              </a:rPr>
              <a:t>INTERSTAT: </a:t>
            </a:r>
            <a:r>
              <a:rPr lang="en-GB" sz="2000">
                <a:solidFill>
                  <a:schemeClr val="dk1"/>
                </a:solidFill>
                <a:latin typeface="Calibri"/>
                <a:ea typeface="Calibri"/>
                <a:cs typeface="Calibri"/>
                <a:sym typeface="Calibri"/>
              </a:rPr>
              <a:t>https://cef-interstat.eu/ </a:t>
            </a:r>
            <a:endParaRPr/>
          </a:p>
          <a:p>
            <a:pPr marL="0" marR="0" lvl="0" indent="0" algn="l" rtl="0">
              <a:spcBef>
                <a:spcPts val="0"/>
              </a:spcBef>
              <a:spcAft>
                <a:spcPts val="0"/>
              </a:spcAft>
              <a:buNone/>
            </a:pPr>
            <a:endParaRPr sz="2000" b="1">
              <a:solidFill>
                <a:schemeClr val="dk1"/>
              </a:solidFill>
              <a:latin typeface="Calibri"/>
              <a:ea typeface="Calibri"/>
              <a:cs typeface="Calibri"/>
              <a:sym typeface="Calibri"/>
            </a:endParaRPr>
          </a:p>
          <a:p>
            <a:pPr marL="0" marR="0" lvl="0" indent="0" algn="l" rtl="0">
              <a:spcBef>
                <a:spcPts val="0"/>
              </a:spcBef>
              <a:spcAft>
                <a:spcPts val="0"/>
              </a:spcAft>
              <a:buNone/>
            </a:pPr>
            <a:r>
              <a:rPr lang="en-GB" sz="2000" b="1">
                <a:solidFill>
                  <a:schemeClr val="dk1"/>
                </a:solidFill>
                <a:latin typeface="Calibri"/>
                <a:ea typeface="Calibri"/>
                <a:cs typeface="Calibri"/>
                <a:sym typeface="Calibri"/>
              </a:rPr>
              <a:t>ODALA: </a:t>
            </a:r>
            <a:r>
              <a:rPr lang="en-GB" sz="2000">
                <a:solidFill>
                  <a:schemeClr val="dk1"/>
                </a:solidFill>
                <a:latin typeface="Calibri"/>
                <a:ea typeface="Calibri"/>
                <a:cs typeface="Calibri"/>
                <a:sym typeface="Calibri"/>
              </a:rPr>
              <a:t>https://ec.europa.eu/inea/en/connecting-europe-facility/cef-telecom/2019-eu-ia-0098</a:t>
            </a:r>
            <a:endParaRPr/>
          </a:p>
          <a:p>
            <a:pPr marL="0" marR="0" lvl="0" indent="0" algn="l" rtl="0">
              <a:spcBef>
                <a:spcPts val="0"/>
              </a:spcBef>
              <a:spcAft>
                <a:spcPts val="0"/>
              </a:spcAft>
              <a:buNone/>
            </a:pPr>
            <a:endParaRPr sz="2000" b="1">
              <a:solidFill>
                <a:schemeClr val="dk1"/>
              </a:solidFill>
              <a:latin typeface="Calibri"/>
              <a:ea typeface="Calibri"/>
              <a:cs typeface="Calibri"/>
              <a:sym typeface="Calibri"/>
            </a:endParaRPr>
          </a:p>
          <a:p>
            <a:pPr marL="0" marR="0" lvl="0" indent="0" algn="l" rtl="0">
              <a:spcBef>
                <a:spcPts val="0"/>
              </a:spcBef>
              <a:spcAft>
                <a:spcPts val="0"/>
              </a:spcAft>
              <a:buNone/>
            </a:pPr>
            <a:r>
              <a:rPr lang="en-GB" sz="2000" b="1">
                <a:solidFill>
                  <a:schemeClr val="dk1"/>
                </a:solidFill>
                <a:latin typeface="Calibri"/>
                <a:ea typeface="Calibri"/>
                <a:cs typeface="Calibri"/>
                <a:sym typeface="Calibri"/>
              </a:rPr>
              <a:t>YODA: </a:t>
            </a:r>
            <a:r>
              <a:rPr lang="en-GB" sz="2000">
                <a:solidFill>
                  <a:schemeClr val="dk1"/>
                </a:solidFill>
                <a:latin typeface="Calibri"/>
                <a:ea typeface="Calibri"/>
                <a:cs typeface="Calibri"/>
                <a:sym typeface="Calibri"/>
              </a:rPr>
              <a:t>https://ec.europa.eu/inea/en/connecting-europe-facility/cef-telecom/2019-es-ia-0121</a:t>
            </a:r>
            <a:endParaRPr/>
          </a:p>
          <a:p>
            <a:pPr marL="0" marR="0" lvl="0" indent="0" algn="l" rtl="0">
              <a:spcBef>
                <a:spcPts val="0"/>
              </a:spcBef>
              <a:spcAft>
                <a:spcPts val="0"/>
              </a:spcAft>
              <a:buNone/>
            </a:pPr>
            <a:endParaRPr sz="2000" b="1">
              <a:solidFill>
                <a:schemeClr val="dk1"/>
              </a:solidFill>
              <a:latin typeface="Calibri"/>
              <a:ea typeface="Calibri"/>
              <a:cs typeface="Calibri"/>
              <a:sym typeface="Calibri"/>
            </a:endParaRPr>
          </a:p>
          <a:p>
            <a:pPr marL="0" marR="0" lvl="0" indent="0" algn="l" rtl="0">
              <a:spcBef>
                <a:spcPts val="0"/>
              </a:spcBef>
              <a:spcAft>
                <a:spcPts val="0"/>
              </a:spcAft>
              <a:buNone/>
            </a:pPr>
            <a:endParaRPr sz="2000" b="1">
              <a:solidFill>
                <a:schemeClr val="dk1"/>
              </a:solidFill>
              <a:latin typeface="Calibri"/>
              <a:ea typeface="Calibri"/>
              <a:cs typeface="Calibri"/>
              <a:sym typeface="Calibri"/>
            </a:endParaRPr>
          </a:p>
        </p:txBody>
      </p:sp>
      <p:pic>
        <p:nvPicPr>
          <p:cNvPr id="237" name="Google Shape;237;p12" descr="Vector icon of happy, excited, joyous people circle ⬇ Vector Image by ©  smarnad | Vector Stock 66512723"/>
          <p:cNvPicPr preferRelativeResize="0"/>
          <p:nvPr/>
        </p:nvPicPr>
        <p:blipFill rotWithShape="1">
          <a:blip r:embed="rId3">
            <a:alphaModFix/>
          </a:blip>
          <a:srcRect/>
          <a:stretch/>
        </p:blipFill>
        <p:spPr>
          <a:xfrm>
            <a:off x="5429250" y="2143125"/>
            <a:ext cx="3413125" cy="34131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3"/>
          <p:cNvSpPr txBox="1">
            <a:spLocks noGrp="1"/>
          </p:cNvSpPr>
          <p:nvPr>
            <p:ph type="title"/>
          </p:nvPr>
        </p:nvSpPr>
        <p:spPr>
          <a:xfrm>
            <a:off x="628650" y="365125"/>
            <a:ext cx="7886700" cy="96678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GB" sz="2800" b="1" i="0" u="none" strike="noStrike" cap="none">
                <a:solidFill>
                  <a:srgbClr val="034EA2"/>
                </a:solidFill>
                <a:latin typeface="Calibri"/>
                <a:ea typeface="Calibri"/>
                <a:cs typeface="Calibri"/>
                <a:sym typeface="Calibri"/>
              </a:rPr>
              <a:t>Water Health Open KnoWledge - WHOW</a:t>
            </a:r>
            <a:endParaRPr/>
          </a:p>
        </p:txBody>
      </p:sp>
      <p:pic>
        <p:nvPicPr>
          <p:cNvPr id="243" name="Google Shape;243;p13" descr="Logo-WHOW-265x124.png"/>
          <p:cNvPicPr preferRelativeResize="0"/>
          <p:nvPr/>
        </p:nvPicPr>
        <p:blipFill rotWithShape="1">
          <a:blip r:embed="rId3">
            <a:alphaModFix/>
          </a:blip>
          <a:srcRect/>
          <a:stretch/>
        </p:blipFill>
        <p:spPr>
          <a:xfrm>
            <a:off x="341313" y="5588000"/>
            <a:ext cx="1227137" cy="574675"/>
          </a:xfrm>
          <a:prstGeom prst="rect">
            <a:avLst/>
          </a:prstGeom>
          <a:noFill/>
          <a:ln>
            <a:noFill/>
          </a:ln>
        </p:spPr>
      </p:pic>
      <p:pic>
        <p:nvPicPr>
          <p:cNvPr id="244" name="Google Shape;244;p13" descr="en_horizontal_cef_logo_0 (7).pdf"/>
          <p:cNvPicPr preferRelativeResize="0"/>
          <p:nvPr/>
        </p:nvPicPr>
        <p:blipFill rotWithShape="1">
          <a:blip r:embed="rId4">
            <a:alphaModFix/>
          </a:blip>
          <a:srcRect/>
          <a:stretch/>
        </p:blipFill>
        <p:spPr>
          <a:xfrm>
            <a:off x="4111625" y="5621366"/>
            <a:ext cx="4841875" cy="541309"/>
          </a:xfrm>
          <a:prstGeom prst="rect">
            <a:avLst/>
          </a:prstGeom>
          <a:noFill/>
          <a:ln>
            <a:noFill/>
          </a:ln>
        </p:spPr>
      </p:pic>
      <p:pic>
        <p:nvPicPr>
          <p:cNvPr id="245" name="Google Shape;245;p13"/>
          <p:cNvPicPr preferRelativeResize="0"/>
          <p:nvPr/>
        </p:nvPicPr>
        <p:blipFill rotWithShape="1">
          <a:blip r:embed="rId5">
            <a:alphaModFix/>
          </a:blip>
          <a:srcRect b="30678"/>
          <a:stretch/>
        </p:blipFill>
        <p:spPr>
          <a:xfrm>
            <a:off x="372525" y="877912"/>
            <a:ext cx="6907212" cy="1910239"/>
          </a:xfrm>
          <a:prstGeom prst="rect">
            <a:avLst/>
          </a:prstGeom>
          <a:noFill/>
          <a:ln>
            <a:noFill/>
          </a:ln>
        </p:spPr>
      </p:pic>
      <p:sp>
        <p:nvSpPr>
          <p:cNvPr id="246" name="Google Shape;246;p13"/>
          <p:cNvSpPr txBox="1"/>
          <p:nvPr/>
        </p:nvSpPr>
        <p:spPr>
          <a:xfrm>
            <a:off x="433754" y="3143587"/>
            <a:ext cx="5370146" cy="25852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sng" strike="noStrike" cap="none">
                <a:solidFill>
                  <a:srgbClr val="034EA2"/>
                </a:solidFill>
                <a:latin typeface="Arial"/>
                <a:ea typeface="Arial"/>
                <a:cs typeface="Arial"/>
                <a:sym typeface="Aria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info@whowproject.eu</a:t>
            </a:r>
            <a:endParaRPr sz="1800" b="1" i="0" u="sng" strike="noStrike" cap="none">
              <a:solidFill>
                <a:srgbClr val="034EA2"/>
              </a:solidFill>
              <a:latin typeface="Arial"/>
              <a:ea typeface="Arial"/>
              <a:cs typeface="Arial"/>
              <a:sym typeface="Arial"/>
            </a:endParaRPr>
          </a:p>
          <a:p>
            <a:pPr marL="0" marR="0" lvl="0" indent="0" algn="l" rtl="0">
              <a:spcBef>
                <a:spcPts val="0"/>
              </a:spcBef>
              <a:spcAft>
                <a:spcPts val="0"/>
              </a:spcAft>
              <a:buNone/>
            </a:pPr>
            <a:endParaRPr sz="1800" b="1" u="sng">
              <a:solidFill>
                <a:srgbClr val="034EA2"/>
              </a:solidFill>
              <a:latin typeface="Arial"/>
              <a:ea typeface="Arial"/>
              <a:cs typeface="Arial"/>
              <a:sym typeface="Aria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endParaRPr>
          </a:p>
          <a:p>
            <a:pPr marL="0" marR="0" lvl="0" indent="0" algn="l" rtl="0">
              <a:spcBef>
                <a:spcPts val="0"/>
              </a:spcBef>
              <a:spcAft>
                <a:spcPts val="0"/>
              </a:spcAft>
              <a:buNone/>
            </a:pPr>
            <a:r>
              <a:rPr lang="en-GB" sz="1800" b="1" u="sng">
                <a:solidFill>
                  <a:srgbClr val="034EA2"/>
                </a:solidFill>
                <a:latin typeface="Arial"/>
                <a:ea typeface="Arial"/>
                <a:cs typeface="Arial"/>
                <a:sym typeface="Aria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carmen.ciciriello@celeris-group.eu</a:t>
            </a:r>
            <a:endParaRPr sz="1800" b="1" u="sng">
              <a:solidFill>
                <a:srgbClr val="034EA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u="sng">
              <a:solidFill>
                <a:srgbClr val="034EA2"/>
              </a:solidFill>
              <a:latin typeface="Arial"/>
              <a:ea typeface="Arial"/>
              <a:cs typeface="Arial"/>
              <a:sym typeface="Arial"/>
            </a:endParaRPr>
          </a:p>
          <a:p>
            <a:pPr marL="0" marR="0" lvl="0" indent="0" algn="l" rtl="0">
              <a:spcBef>
                <a:spcPts val="0"/>
              </a:spcBef>
              <a:spcAft>
                <a:spcPts val="0"/>
              </a:spcAft>
              <a:buNone/>
            </a:pPr>
            <a:r>
              <a:rPr lang="en-GB" sz="1800" b="1" u="sng">
                <a:solidFill>
                  <a:schemeClr val="dk1"/>
                </a:solidFill>
                <a:latin typeface="Arial"/>
                <a:ea typeface="Arial"/>
                <a:cs typeface="Arial"/>
                <a:sym typeface="Arial"/>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www.whowproject.eu</a:t>
            </a:r>
            <a:endParaRPr sz="1800" b="1">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u="sng">
              <a:solidFill>
                <a:srgbClr val="034EA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a:solidFill>
                  <a:schemeClr val="dk1"/>
                </a:solidFill>
                <a:latin typeface="Calibri"/>
                <a:ea typeface="Calibri"/>
                <a:cs typeface="Calibri"/>
                <a:sym typeface="Calibri"/>
              </a:rPr>
              <a:t>LinkedIn: #whowproject</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GB" sz="1800">
                <a:solidFill>
                  <a:schemeClr val="dk1"/>
                </a:solidFill>
                <a:latin typeface="Calibri"/>
                <a:ea typeface="Calibri"/>
                <a:cs typeface="Calibri"/>
                <a:sym typeface="Calibri"/>
              </a:rPr>
              <a:t>Twitter: @whowproject</a:t>
            </a:r>
            <a:endParaRPr sz="1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34EA2"/>
              </a:solidFill>
              <a:latin typeface="Arial"/>
              <a:ea typeface="Arial"/>
              <a:cs typeface="Arial"/>
              <a:sym typeface="Arial"/>
            </a:endParaRPr>
          </a:p>
        </p:txBody>
      </p:sp>
      <p:pic>
        <p:nvPicPr>
          <p:cNvPr id="247" name="Google Shape;247;p13" descr="Wave, Ocean, Mare, Tempesta, Dallo Tsunami, Spruzzo"/>
          <p:cNvPicPr preferRelativeResize="0"/>
          <p:nvPr/>
        </p:nvPicPr>
        <p:blipFill rotWithShape="1">
          <a:blip r:embed="rId9">
            <a:alphaModFix/>
          </a:blip>
          <a:srcRect/>
          <a:stretch/>
        </p:blipFill>
        <p:spPr>
          <a:xfrm>
            <a:off x="4711700" y="2636837"/>
            <a:ext cx="4289424" cy="278606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sp>
        <p:nvSpPr>
          <p:cNvPr id="43" name="Google Shape;43;p2"/>
          <p:cNvSpPr txBox="1">
            <a:spLocks noGrp="1"/>
          </p:cNvSpPr>
          <p:nvPr>
            <p:ph type="title"/>
          </p:nvPr>
        </p:nvSpPr>
        <p:spPr>
          <a:xfrm>
            <a:off x="628650" y="365125"/>
            <a:ext cx="7886700" cy="96678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GB" sz="2800" b="1" i="0" u="none" strike="noStrike" cap="none">
                <a:solidFill>
                  <a:srgbClr val="034EA2"/>
                </a:solidFill>
                <a:latin typeface="Calibri"/>
                <a:ea typeface="Calibri"/>
                <a:cs typeface="Calibri"/>
                <a:sym typeface="Calibri"/>
              </a:rPr>
              <a:t>Water Health Open KnoWledge - WHOW</a:t>
            </a:r>
            <a:endParaRPr/>
          </a:p>
        </p:txBody>
      </p:sp>
      <p:pic>
        <p:nvPicPr>
          <p:cNvPr id="44" name="Google Shape;44;p2" descr="Logo-WHOW-265x124.png"/>
          <p:cNvPicPr preferRelativeResize="0"/>
          <p:nvPr/>
        </p:nvPicPr>
        <p:blipFill rotWithShape="1">
          <a:blip r:embed="rId3">
            <a:alphaModFix/>
          </a:blip>
          <a:srcRect/>
          <a:stretch/>
        </p:blipFill>
        <p:spPr>
          <a:xfrm>
            <a:off x="373063" y="5603875"/>
            <a:ext cx="1227137" cy="574675"/>
          </a:xfrm>
          <a:prstGeom prst="rect">
            <a:avLst/>
          </a:prstGeom>
          <a:noFill/>
          <a:ln>
            <a:noFill/>
          </a:ln>
        </p:spPr>
      </p:pic>
      <p:sp>
        <p:nvSpPr>
          <p:cNvPr id="45" name="Google Shape;45;p2"/>
          <p:cNvSpPr txBox="1"/>
          <p:nvPr/>
        </p:nvSpPr>
        <p:spPr>
          <a:xfrm>
            <a:off x="552450" y="2527300"/>
            <a:ext cx="8099425" cy="1631216"/>
          </a:xfrm>
          <a:prstGeom prst="rect">
            <a:avLst/>
          </a:prstGeom>
          <a:solidFill>
            <a:srgbClr val="DDEAF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GB" sz="2000" b="0" i="0" u="none" strike="noStrike" cap="none">
                <a:solidFill>
                  <a:schemeClr val="dk1"/>
                </a:solidFill>
                <a:latin typeface="Calibri"/>
                <a:ea typeface="Calibri"/>
                <a:cs typeface="Calibri"/>
                <a:sym typeface="Calibri"/>
              </a:rPr>
              <a:t>Develop the first European knowledge graph on water consumption and pollution, and link environmental data to health data on disease diffusion to be reused for advanced analysis and development of innovative services</a:t>
            </a:r>
            <a:r>
              <a:rPr lang="en-GB" sz="2000" b="0" i="1" u="none" strike="noStrike" cap="none">
                <a:solidFill>
                  <a:schemeClr val="dk1"/>
                </a:solidFill>
                <a:latin typeface="Calibri"/>
                <a:ea typeface="Calibri"/>
                <a:cs typeface="Calibri"/>
                <a:sym typeface="Calibri"/>
              </a:rPr>
              <a:t>.</a:t>
            </a:r>
            <a:endParaRPr/>
          </a:p>
          <a:p>
            <a:pPr marL="0" marR="0" lvl="0" indent="0" algn="l" rtl="0">
              <a:spcBef>
                <a:spcPts val="0"/>
              </a:spcBef>
              <a:spcAft>
                <a:spcPts val="0"/>
              </a:spcAft>
              <a:buNone/>
            </a:pPr>
            <a:endParaRPr sz="2000" b="0" i="0" u="none" strike="noStrike" cap="none">
              <a:solidFill>
                <a:schemeClr val="dk1"/>
              </a:solidFill>
              <a:latin typeface="Calibri"/>
              <a:ea typeface="Calibri"/>
              <a:cs typeface="Calibri"/>
              <a:sym typeface="Calibri"/>
            </a:endParaRPr>
          </a:p>
        </p:txBody>
      </p:sp>
      <p:pic>
        <p:nvPicPr>
          <p:cNvPr id="46" name="Google Shape;46;p2" descr="en_horizontal_cef_logo_0 (7).pdf"/>
          <p:cNvPicPr preferRelativeResize="0"/>
          <p:nvPr/>
        </p:nvPicPr>
        <p:blipFill rotWithShape="1">
          <a:blip r:embed="rId4">
            <a:alphaModFix/>
          </a:blip>
          <a:srcRect/>
          <a:stretch/>
        </p:blipFill>
        <p:spPr>
          <a:xfrm>
            <a:off x="4051301" y="5643018"/>
            <a:ext cx="4648200" cy="519657"/>
          </a:xfrm>
          <a:prstGeom prst="rect">
            <a:avLst/>
          </a:prstGeom>
          <a:noFill/>
          <a:ln>
            <a:noFill/>
          </a:ln>
        </p:spPr>
      </p:pic>
      <p:sp>
        <p:nvSpPr>
          <p:cNvPr id="47" name="Google Shape;47;p2"/>
          <p:cNvSpPr txBox="1"/>
          <p:nvPr/>
        </p:nvSpPr>
        <p:spPr>
          <a:xfrm>
            <a:off x="746125" y="1331913"/>
            <a:ext cx="7783513" cy="4619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i="0" u="none" strike="noStrike" cap="none">
                <a:solidFill>
                  <a:schemeClr val="dk1"/>
                </a:solidFill>
                <a:latin typeface="Calibri"/>
                <a:ea typeface="Calibri"/>
                <a:cs typeface="Calibri"/>
                <a:sym typeface="Calibri"/>
              </a:rPr>
              <a:t>OBJECTIVES</a:t>
            </a:r>
            <a:endParaRPr sz="2400" b="1" i="0" u="none" strike="noStrike" cap="non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3"/>
          <p:cNvSpPr txBox="1">
            <a:spLocks noGrp="1"/>
          </p:cNvSpPr>
          <p:nvPr>
            <p:ph type="title"/>
          </p:nvPr>
        </p:nvSpPr>
        <p:spPr>
          <a:xfrm>
            <a:off x="628650" y="365125"/>
            <a:ext cx="7886700" cy="96678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GB" sz="2800" b="1" i="0" u="none" strike="noStrike" cap="none">
                <a:solidFill>
                  <a:srgbClr val="034EA2"/>
                </a:solidFill>
                <a:latin typeface="Calibri"/>
                <a:ea typeface="Calibri"/>
                <a:cs typeface="Calibri"/>
                <a:sym typeface="Calibri"/>
              </a:rPr>
              <a:t>Water Health Open KnoWledge - WHOW</a:t>
            </a:r>
            <a:endParaRPr/>
          </a:p>
        </p:txBody>
      </p:sp>
      <p:pic>
        <p:nvPicPr>
          <p:cNvPr id="53" name="Google Shape;53;p3" descr="Logo-WHOW-265x124.png"/>
          <p:cNvPicPr preferRelativeResize="0"/>
          <p:nvPr/>
        </p:nvPicPr>
        <p:blipFill rotWithShape="1">
          <a:blip r:embed="rId3">
            <a:alphaModFix/>
          </a:blip>
          <a:srcRect/>
          <a:stretch/>
        </p:blipFill>
        <p:spPr>
          <a:xfrm>
            <a:off x="603250" y="5861050"/>
            <a:ext cx="1111250" cy="520700"/>
          </a:xfrm>
          <a:prstGeom prst="rect">
            <a:avLst/>
          </a:prstGeom>
          <a:noFill/>
          <a:ln>
            <a:noFill/>
          </a:ln>
        </p:spPr>
      </p:pic>
      <p:sp>
        <p:nvSpPr>
          <p:cNvPr id="54" name="Google Shape;54;p3"/>
          <p:cNvSpPr txBox="1"/>
          <p:nvPr/>
        </p:nvSpPr>
        <p:spPr>
          <a:xfrm>
            <a:off x="2106613" y="1331913"/>
            <a:ext cx="4729162" cy="4619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i="0" u="none" strike="noStrike" cap="none">
                <a:solidFill>
                  <a:schemeClr val="dk1"/>
                </a:solidFill>
                <a:latin typeface="Calibri"/>
                <a:ea typeface="Calibri"/>
                <a:cs typeface="Calibri"/>
                <a:sym typeface="Calibri"/>
              </a:rPr>
              <a:t>VALUE</a:t>
            </a:r>
            <a:endParaRPr/>
          </a:p>
        </p:txBody>
      </p:sp>
      <p:cxnSp>
        <p:nvCxnSpPr>
          <p:cNvPr id="55" name="Google Shape;55;p3"/>
          <p:cNvCxnSpPr/>
          <p:nvPr/>
        </p:nvCxnSpPr>
        <p:spPr>
          <a:xfrm>
            <a:off x="4491038" y="1920875"/>
            <a:ext cx="0" cy="4191000"/>
          </a:xfrm>
          <a:prstGeom prst="straightConnector1">
            <a:avLst/>
          </a:prstGeom>
          <a:noFill/>
          <a:ln w="25400" cap="flat" cmpd="sng">
            <a:solidFill>
              <a:srgbClr val="034EA2"/>
            </a:solidFill>
            <a:prstDash val="solid"/>
            <a:miter lim="800000"/>
            <a:headEnd type="none" w="sm" len="sm"/>
            <a:tailEnd type="none" w="sm" len="sm"/>
          </a:ln>
        </p:spPr>
      </p:cxnSp>
      <p:cxnSp>
        <p:nvCxnSpPr>
          <p:cNvPr id="56" name="Google Shape;56;p3"/>
          <p:cNvCxnSpPr/>
          <p:nvPr/>
        </p:nvCxnSpPr>
        <p:spPr>
          <a:xfrm>
            <a:off x="355600" y="3967163"/>
            <a:ext cx="8629650" cy="0"/>
          </a:xfrm>
          <a:prstGeom prst="straightConnector1">
            <a:avLst/>
          </a:prstGeom>
          <a:noFill/>
          <a:ln w="25400" cap="flat" cmpd="sng">
            <a:solidFill>
              <a:srgbClr val="034EA2"/>
            </a:solidFill>
            <a:prstDash val="solid"/>
            <a:miter lim="800000"/>
            <a:headEnd type="none" w="sm" len="sm"/>
            <a:tailEnd type="none" w="sm" len="sm"/>
          </a:ln>
        </p:spPr>
      </p:cxnSp>
      <p:pic>
        <p:nvPicPr>
          <p:cNvPr id="57" name="Google Shape;57;p3"/>
          <p:cNvPicPr preferRelativeResize="0"/>
          <p:nvPr/>
        </p:nvPicPr>
        <p:blipFill rotWithShape="1">
          <a:blip r:embed="rId4">
            <a:alphaModFix/>
          </a:blip>
          <a:srcRect/>
          <a:stretch/>
        </p:blipFill>
        <p:spPr>
          <a:xfrm>
            <a:off x="933450" y="4222750"/>
            <a:ext cx="1465263" cy="1463675"/>
          </a:xfrm>
          <a:prstGeom prst="rect">
            <a:avLst/>
          </a:prstGeom>
          <a:noFill/>
          <a:ln>
            <a:noFill/>
          </a:ln>
        </p:spPr>
      </p:pic>
      <p:pic>
        <p:nvPicPr>
          <p:cNvPr id="58" name="Google Shape;58;p3"/>
          <p:cNvPicPr preferRelativeResize="0"/>
          <p:nvPr/>
        </p:nvPicPr>
        <p:blipFill rotWithShape="1">
          <a:blip r:embed="rId5">
            <a:alphaModFix/>
          </a:blip>
          <a:srcRect/>
          <a:stretch/>
        </p:blipFill>
        <p:spPr>
          <a:xfrm>
            <a:off x="603250" y="2217738"/>
            <a:ext cx="2055813" cy="1370012"/>
          </a:xfrm>
          <a:prstGeom prst="rect">
            <a:avLst/>
          </a:prstGeom>
          <a:noFill/>
          <a:ln>
            <a:noFill/>
          </a:ln>
        </p:spPr>
      </p:pic>
      <p:pic>
        <p:nvPicPr>
          <p:cNvPr id="59" name="Google Shape;59;p3"/>
          <p:cNvPicPr preferRelativeResize="0"/>
          <p:nvPr/>
        </p:nvPicPr>
        <p:blipFill rotWithShape="1">
          <a:blip r:embed="rId6">
            <a:alphaModFix/>
          </a:blip>
          <a:srcRect/>
          <a:stretch/>
        </p:blipFill>
        <p:spPr>
          <a:xfrm>
            <a:off x="2698750" y="2336800"/>
            <a:ext cx="1611313" cy="1206500"/>
          </a:xfrm>
          <a:prstGeom prst="rect">
            <a:avLst/>
          </a:prstGeom>
          <a:noFill/>
          <a:ln>
            <a:noFill/>
          </a:ln>
        </p:spPr>
      </p:pic>
      <p:pic>
        <p:nvPicPr>
          <p:cNvPr id="60" name="Google Shape;60;p3"/>
          <p:cNvPicPr preferRelativeResize="0"/>
          <p:nvPr/>
        </p:nvPicPr>
        <p:blipFill rotWithShape="1">
          <a:blip r:embed="rId7">
            <a:alphaModFix/>
          </a:blip>
          <a:srcRect/>
          <a:stretch/>
        </p:blipFill>
        <p:spPr>
          <a:xfrm>
            <a:off x="2808288" y="4254500"/>
            <a:ext cx="1473200" cy="1473200"/>
          </a:xfrm>
          <a:prstGeom prst="rect">
            <a:avLst/>
          </a:prstGeom>
          <a:noFill/>
          <a:ln>
            <a:noFill/>
          </a:ln>
        </p:spPr>
      </p:pic>
      <p:sp>
        <p:nvSpPr>
          <p:cNvPr id="61" name="Google Shape;61;p3"/>
          <p:cNvSpPr/>
          <p:nvPr/>
        </p:nvSpPr>
        <p:spPr>
          <a:xfrm>
            <a:off x="4586288" y="2251075"/>
            <a:ext cx="4419564" cy="131574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GB" sz="1800" b="1" i="0" u="none" strike="noStrike" cap="none">
                <a:solidFill>
                  <a:schemeClr val="dk1"/>
                </a:solidFill>
                <a:latin typeface="Calibri"/>
                <a:ea typeface="Calibri"/>
                <a:cs typeface="Calibri"/>
                <a:sym typeface="Calibri"/>
              </a:rPr>
              <a:t>Harmonised data for water &amp; health   </a:t>
            </a:r>
            <a:endParaRPr/>
          </a:p>
          <a:p>
            <a:pPr marL="0" marR="0" lvl="0" indent="0" algn="l" rtl="0">
              <a:lnSpc>
                <a:spcPct val="150000"/>
              </a:lnSpc>
              <a:spcBef>
                <a:spcPts val="0"/>
              </a:spcBef>
              <a:spcAft>
                <a:spcPts val="0"/>
              </a:spcAft>
              <a:buNone/>
            </a:pPr>
            <a:r>
              <a:rPr lang="en-GB" sz="1800" b="1" i="0" u="none" strike="noStrike" cap="none">
                <a:solidFill>
                  <a:schemeClr val="dk1"/>
                </a:solidFill>
                <a:latin typeface="Calibri"/>
                <a:ea typeface="Calibri"/>
                <a:cs typeface="Calibri"/>
                <a:sym typeface="Calibri"/>
              </a:rPr>
              <a:t>EU datasets: local, national, EDP, Copernicus New services using Open Data through APIs</a:t>
            </a:r>
            <a:endParaRPr/>
          </a:p>
        </p:txBody>
      </p:sp>
      <p:sp>
        <p:nvSpPr>
          <p:cNvPr id="62" name="Google Shape;62;p3"/>
          <p:cNvSpPr txBox="1"/>
          <p:nvPr/>
        </p:nvSpPr>
        <p:spPr>
          <a:xfrm>
            <a:off x="4605338" y="4254500"/>
            <a:ext cx="3980577" cy="131574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GB" sz="1800" b="1" i="0" u="none" strike="noStrike" cap="none">
                <a:solidFill>
                  <a:schemeClr val="dk1"/>
                </a:solidFill>
                <a:latin typeface="Calibri"/>
                <a:ea typeface="Calibri"/>
                <a:cs typeface="Calibri"/>
                <a:sym typeface="Calibri"/>
              </a:rPr>
              <a:t>Scenarios to measure SDG #6 indicators </a:t>
            </a:r>
            <a:endParaRPr/>
          </a:p>
          <a:p>
            <a:pPr marL="0" marR="0" lvl="0" indent="0" algn="l" rtl="0">
              <a:lnSpc>
                <a:spcPct val="150000"/>
              </a:lnSpc>
              <a:spcBef>
                <a:spcPts val="0"/>
              </a:spcBef>
              <a:spcAft>
                <a:spcPts val="0"/>
              </a:spcAft>
              <a:buNone/>
            </a:pPr>
            <a:r>
              <a:rPr lang="en-GB" sz="1800" b="1" i="0" u="none" strike="noStrike" cap="none">
                <a:solidFill>
                  <a:schemeClr val="dk1"/>
                </a:solidFill>
                <a:latin typeface="Calibri"/>
                <a:ea typeface="Calibri"/>
                <a:cs typeface="Calibri"/>
                <a:sym typeface="Calibri"/>
              </a:rPr>
              <a:t>Sustainability through co-creation</a:t>
            </a:r>
            <a:endParaRPr sz="1800" b="1" i="0" u="none" strike="noStrike" cap="none">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n-GB" sz="1800" b="1" i="0" u="none" strike="noStrike" cap="none">
                <a:solidFill>
                  <a:schemeClr val="dk1"/>
                </a:solidFill>
                <a:latin typeface="Calibri"/>
                <a:ea typeface="Calibri"/>
                <a:cs typeface="Calibri"/>
                <a:sym typeface="Calibri"/>
              </a:rPr>
              <a:t>Stakeholders opportunities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4"/>
          <p:cNvSpPr txBox="1">
            <a:spLocks noGrp="1"/>
          </p:cNvSpPr>
          <p:nvPr>
            <p:ph type="title"/>
          </p:nvPr>
        </p:nvSpPr>
        <p:spPr>
          <a:xfrm>
            <a:off x="628650" y="365125"/>
            <a:ext cx="7886700" cy="96678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GB" sz="2800" b="1" i="0" u="none" strike="noStrike" cap="none">
                <a:solidFill>
                  <a:srgbClr val="034EA2"/>
                </a:solidFill>
                <a:latin typeface="Calibri"/>
                <a:ea typeface="Calibri"/>
                <a:cs typeface="Calibri"/>
                <a:sym typeface="Calibri"/>
              </a:rPr>
              <a:t>Water Health Open KnoWledge - WHOW</a:t>
            </a:r>
            <a:endParaRPr/>
          </a:p>
        </p:txBody>
      </p:sp>
      <p:pic>
        <p:nvPicPr>
          <p:cNvPr id="68" name="Google Shape;68;p4" descr="Logo-WHOW-265x124.png"/>
          <p:cNvPicPr preferRelativeResize="0"/>
          <p:nvPr/>
        </p:nvPicPr>
        <p:blipFill rotWithShape="1">
          <a:blip r:embed="rId3">
            <a:alphaModFix/>
          </a:blip>
          <a:srcRect/>
          <a:stretch/>
        </p:blipFill>
        <p:spPr>
          <a:xfrm>
            <a:off x="603250" y="5861050"/>
            <a:ext cx="1111250" cy="520700"/>
          </a:xfrm>
          <a:prstGeom prst="rect">
            <a:avLst/>
          </a:prstGeom>
          <a:noFill/>
          <a:ln>
            <a:noFill/>
          </a:ln>
        </p:spPr>
      </p:pic>
      <p:sp>
        <p:nvSpPr>
          <p:cNvPr id="69" name="Google Shape;69;p4"/>
          <p:cNvSpPr txBox="1"/>
          <p:nvPr/>
        </p:nvSpPr>
        <p:spPr>
          <a:xfrm>
            <a:off x="2233613" y="1362075"/>
            <a:ext cx="472916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i="0" u="none" strike="noStrike" cap="none">
                <a:solidFill>
                  <a:schemeClr val="dk1"/>
                </a:solidFill>
                <a:latin typeface="Calibri"/>
                <a:ea typeface="Calibri"/>
                <a:cs typeface="Calibri"/>
                <a:sym typeface="Calibri"/>
              </a:rPr>
              <a:t>PARTNERS</a:t>
            </a:r>
            <a:endParaRPr/>
          </a:p>
        </p:txBody>
      </p:sp>
      <p:sp>
        <p:nvSpPr>
          <p:cNvPr id="70" name="Google Shape;70;p4"/>
          <p:cNvSpPr/>
          <p:nvPr/>
        </p:nvSpPr>
        <p:spPr>
          <a:xfrm>
            <a:off x="298450" y="3810000"/>
            <a:ext cx="2749550" cy="1778000"/>
          </a:xfrm>
          <a:prstGeom prst="rect">
            <a:avLst/>
          </a:prstGeom>
          <a:solidFill>
            <a:srgbClr val="8DA9DB"/>
          </a:solidFill>
          <a:ln>
            <a:noFill/>
          </a:ln>
        </p:spPr>
        <p:txBody>
          <a:bodyPr spcFirstLastPara="1" wrap="square" lIns="91425" tIns="45700" rIns="91425" bIns="108000" anchor="b" anchorCtr="0">
            <a:noAutofit/>
          </a:bodyPr>
          <a:lstStyle/>
          <a:p>
            <a:pPr marL="0" marR="0" lvl="0" indent="0" algn="ctr" rtl="0">
              <a:spcBef>
                <a:spcPts val="0"/>
              </a:spcBef>
              <a:spcAft>
                <a:spcPts val="0"/>
              </a:spcAft>
              <a:buNone/>
            </a:pPr>
            <a:r>
              <a:rPr lang="en-GB" sz="2000" b="0" i="0" u="none" strike="noStrike" cap="none">
                <a:solidFill>
                  <a:srgbClr val="3F3F3F"/>
                </a:solidFill>
                <a:latin typeface="Trebuchet MS"/>
                <a:ea typeface="Trebuchet MS"/>
                <a:cs typeface="Trebuchet MS"/>
                <a:sym typeface="Trebuchet MS"/>
              </a:rPr>
              <a:t>ARIA (IT)</a:t>
            </a:r>
            <a:endParaRPr/>
          </a:p>
        </p:txBody>
      </p:sp>
      <p:pic>
        <p:nvPicPr>
          <p:cNvPr id="71" name="Google Shape;71;p4"/>
          <p:cNvPicPr preferRelativeResize="0"/>
          <p:nvPr/>
        </p:nvPicPr>
        <p:blipFill rotWithShape="1">
          <a:blip r:embed="rId4">
            <a:alphaModFix/>
          </a:blip>
          <a:srcRect/>
          <a:stretch/>
        </p:blipFill>
        <p:spPr>
          <a:xfrm>
            <a:off x="527050" y="4019550"/>
            <a:ext cx="2357438" cy="1004888"/>
          </a:xfrm>
          <a:prstGeom prst="rect">
            <a:avLst/>
          </a:prstGeom>
          <a:noFill/>
          <a:ln>
            <a:noFill/>
          </a:ln>
        </p:spPr>
      </p:pic>
      <p:sp>
        <p:nvSpPr>
          <p:cNvPr id="72" name="Google Shape;72;p4"/>
          <p:cNvSpPr/>
          <p:nvPr/>
        </p:nvSpPr>
        <p:spPr>
          <a:xfrm>
            <a:off x="3127375" y="1968500"/>
            <a:ext cx="3000375" cy="1762125"/>
          </a:xfrm>
          <a:prstGeom prst="rect">
            <a:avLst/>
          </a:prstGeom>
          <a:solidFill>
            <a:srgbClr val="8DA9DB"/>
          </a:solidFill>
          <a:ln>
            <a:noFill/>
          </a:ln>
        </p:spPr>
        <p:txBody>
          <a:bodyPr spcFirstLastPara="1" wrap="square" lIns="91425" tIns="45700" rIns="91425" bIns="108000" anchor="b" anchorCtr="0">
            <a:noAutofit/>
          </a:bodyPr>
          <a:lstStyle/>
          <a:p>
            <a:pPr marL="0" marR="0" lvl="0" indent="0" algn="ctr" rtl="0">
              <a:spcBef>
                <a:spcPts val="0"/>
              </a:spcBef>
              <a:spcAft>
                <a:spcPts val="0"/>
              </a:spcAft>
              <a:buNone/>
            </a:pPr>
            <a:r>
              <a:rPr lang="en-GB" sz="2000" b="0" i="0" u="none" strike="noStrike" cap="none">
                <a:solidFill>
                  <a:srgbClr val="3F3F3F"/>
                </a:solidFill>
                <a:latin typeface="Trebuchet MS"/>
                <a:ea typeface="Trebuchet MS"/>
                <a:cs typeface="Trebuchet MS"/>
                <a:sym typeface="Trebuchet MS"/>
              </a:rPr>
              <a:t>CELERIS (IE)</a:t>
            </a:r>
            <a:endParaRPr/>
          </a:p>
          <a:p>
            <a:pPr marL="0" marR="0" lvl="0" indent="0" algn="ctr" rtl="0">
              <a:spcBef>
                <a:spcPts val="0"/>
              </a:spcBef>
              <a:spcAft>
                <a:spcPts val="0"/>
              </a:spcAft>
              <a:buNone/>
            </a:pPr>
            <a:r>
              <a:rPr lang="en-GB" sz="1600" b="0" i="0" u="none" strike="noStrike" cap="none">
                <a:solidFill>
                  <a:srgbClr val="3F3F3F"/>
                </a:solidFill>
                <a:latin typeface="Trebuchet MS"/>
                <a:ea typeface="Trebuchet MS"/>
                <a:cs typeface="Trebuchet MS"/>
                <a:sym typeface="Trebuchet MS"/>
              </a:rPr>
              <a:t>Project Co-ordinator</a:t>
            </a:r>
            <a:endParaRPr/>
          </a:p>
        </p:txBody>
      </p:sp>
      <p:sp>
        <p:nvSpPr>
          <p:cNvPr id="73" name="Google Shape;73;p4"/>
          <p:cNvSpPr/>
          <p:nvPr/>
        </p:nvSpPr>
        <p:spPr>
          <a:xfrm>
            <a:off x="3127375" y="3810000"/>
            <a:ext cx="3000375" cy="1778000"/>
          </a:xfrm>
          <a:prstGeom prst="rect">
            <a:avLst/>
          </a:prstGeom>
          <a:solidFill>
            <a:srgbClr val="8DA9DB"/>
          </a:solidFill>
          <a:ln>
            <a:noFill/>
          </a:ln>
        </p:spPr>
        <p:txBody>
          <a:bodyPr spcFirstLastPara="1" wrap="square" lIns="91425" tIns="45700" rIns="91425" bIns="108000" anchor="b" anchorCtr="0">
            <a:noAutofit/>
          </a:bodyPr>
          <a:lstStyle/>
          <a:p>
            <a:pPr marL="0" marR="0" lvl="0" indent="0" algn="ctr" rtl="0">
              <a:spcBef>
                <a:spcPts val="0"/>
              </a:spcBef>
              <a:spcAft>
                <a:spcPts val="0"/>
              </a:spcAft>
              <a:buNone/>
            </a:pPr>
            <a:r>
              <a:rPr lang="en-GB" sz="2000" b="0" i="0" u="none" strike="noStrike" cap="none">
                <a:solidFill>
                  <a:srgbClr val="3F3F3F"/>
                </a:solidFill>
                <a:latin typeface="Trebuchet MS"/>
                <a:ea typeface="Trebuchet MS"/>
                <a:cs typeface="Trebuchet MS"/>
                <a:sym typeface="Trebuchet MS"/>
              </a:rPr>
              <a:t>ISPRA (IT)</a:t>
            </a:r>
            <a:endParaRPr/>
          </a:p>
        </p:txBody>
      </p:sp>
      <p:pic>
        <p:nvPicPr>
          <p:cNvPr id="74" name="Google Shape;74;p4"/>
          <p:cNvPicPr preferRelativeResize="0"/>
          <p:nvPr/>
        </p:nvPicPr>
        <p:blipFill rotWithShape="1">
          <a:blip r:embed="rId5">
            <a:alphaModFix/>
          </a:blip>
          <a:srcRect/>
          <a:stretch/>
        </p:blipFill>
        <p:spPr>
          <a:xfrm>
            <a:off x="3508375" y="4019550"/>
            <a:ext cx="2154238" cy="1036638"/>
          </a:xfrm>
          <a:prstGeom prst="rect">
            <a:avLst/>
          </a:prstGeom>
          <a:solidFill>
            <a:schemeClr val="lt2"/>
          </a:solidFill>
          <a:ln>
            <a:noFill/>
          </a:ln>
        </p:spPr>
      </p:pic>
      <p:sp>
        <p:nvSpPr>
          <p:cNvPr id="75" name="Google Shape;75;p4"/>
          <p:cNvSpPr/>
          <p:nvPr/>
        </p:nvSpPr>
        <p:spPr>
          <a:xfrm>
            <a:off x="6207125" y="3813175"/>
            <a:ext cx="2689225" cy="1774825"/>
          </a:xfrm>
          <a:prstGeom prst="rect">
            <a:avLst/>
          </a:prstGeom>
          <a:solidFill>
            <a:srgbClr val="8DA9DB"/>
          </a:solidFill>
          <a:ln>
            <a:noFill/>
          </a:ln>
        </p:spPr>
        <p:txBody>
          <a:bodyPr spcFirstLastPara="1" wrap="square" lIns="91425" tIns="45700" rIns="91425" bIns="108000" anchor="b" anchorCtr="0">
            <a:noAutofit/>
          </a:bodyPr>
          <a:lstStyle/>
          <a:p>
            <a:pPr marL="0" marR="0" lvl="0" indent="0" algn="ctr" rtl="0">
              <a:spcBef>
                <a:spcPts val="0"/>
              </a:spcBef>
              <a:spcAft>
                <a:spcPts val="0"/>
              </a:spcAft>
              <a:buNone/>
            </a:pPr>
            <a:r>
              <a:rPr lang="en-GB" sz="2000" b="0" i="0" u="none" strike="noStrike" cap="none">
                <a:solidFill>
                  <a:srgbClr val="3F3F3F"/>
                </a:solidFill>
                <a:latin typeface="Trebuchet MS"/>
                <a:ea typeface="Trebuchet MS"/>
                <a:cs typeface="Trebuchet MS"/>
                <a:sym typeface="Trebuchet MS"/>
              </a:rPr>
              <a:t>ISTC-CNR (IT)</a:t>
            </a:r>
            <a:endParaRPr/>
          </a:p>
        </p:txBody>
      </p:sp>
      <p:grpSp>
        <p:nvGrpSpPr>
          <p:cNvPr id="76" name="Google Shape;76;p4"/>
          <p:cNvGrpSpPr/>
          <p:nvPr/>
        </p:nvGrpSpPr>
        <p:grpSpPr>
          <a:xfrm>
            <a:off x="6538913" y="4019550"/>
            <a:ext cx="2085975" cy="1031875"/>
            <a:chOff x="8418489" y="4758866"/>
            <a:chExt cx="1729663" cy="752725"/>
          </a:xfrm>
        </p:grpSpPr>
        <p:pic>
          <p:nvPicPr>
            <p:cNvPr id="77" name="Google Shape;77;p4"/>
            <p:cNvPicPr preferRelativeResize="0"/>
            <p:nvPr/>
          </p:nvPicPr>
          <p:blipFill rotWithShape="1">
            <a:blip r:embed="rId6">
              <a:alphaModFix/>
            </a:blip>
            <a:srcRect/>
            <a:stretch/>
          </p:blipFill>
          <p:spPr>
            <a:xfrm>
              <a:off x="9479289" y="4790349"/>
              <a:ext cx="668863" cy="668863"/>
            </a:xfrm>
            <a:prstGeom prst="rect">
              <a:avLst/>
            </a:prstGeom>
            <a:noFill/>
            <a:ln>
              <a:noFill/>
            </a:ln>
          </p:spPr>
        </p:pic>
        <p:pic>
          <p:nvPicPr>
            <p:cNvPr id="78" name="Google Shape;78;p4"/>
            <p:cNvPicPr preferRelativeResize="0"/>
            <p:nvPr/>
          </p:nvPicPr>
          <p:blipFill rotWithShape="1">
            <a:blip r:embed="rId7">
              <a:alphaModFix/>
            </a:blip>
            <a:srcRect/>
            <a:stretch/>
          </p:blipFill>
          <p:spPr>
            <a:xfrm>
              <a:off x="8418489" y="4758866"/>
              <a:ext cx="853090" cy="752725"/>
            </a:xfrm>
            <a:prstGeom prst="rect">
              <a:avLst/>
            </a:prstGeom>
            <a:noFill/>
            <a:ln>
              <a:noFill/>
            </a:ln>
          </p:spPr>
        </p:pic>
      </p:grpSp>
      <p:pic>
        <p:nvPicPr>
          <p:cNvPr id="79" name="Google Shape;79;p4"/>
          <p:cNvPicPr preferRelativeResize="0"/>
          <p:nvPr/>
        </p:nvPicPr>
        <p:blipFill>
          <a:blip r:embed="rId8">
            <a:alphaModFix/>
          </a:blip>
          <a:stretch>
            <a:fillRect/>
          </a:stretch>
        </p:blipFill>
        <p:spPr>
          <a:xfrm>
            <a:off x="3972125" y="2055575"/>
            <a:ext cx="1269900" cy="9059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5"/>
          <p:cNvSpPr txBox="1">
            <a:spLocks noGrp="1"/>
          </p:cNvSpPr>
          <p:nvPr>
            <p:ph type="title"/>
          </p:nvPr>
        </p:nvSpPr>
        <p:spPr>
          <a:xfrm>
            <a:off x="628650" y="365125"/>
            <a:ext cx="7886700" cy="96678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GB" sz="2800" b="1" i="0" u="none" strike="noStrike" cap="none">
                <a:solidFill>
                  <a:srgbClr val="034EA2"/>
                </a:solidFill>
                <a:latin typeface="Calibri"/>
                <a:ea typeface="Calibri"/>
                <a:cs typeface="Calibri"/>
                <a:sym typeface="Calibri"/>
              </a:rPr>
              <a:t>Water Health Open KnoWledge - WHOW</a:t>
            </a:r>
            <a:endParaRPr/>
          </a:p>
        </p:txBody>
      </p:sp>
      <p:pic>
        <p:nvPicPr>
          <p:cNvPr id="85" name="Google Shape;85;p5" descr="Logo-WHOW-265x124.png"/>
          <p:cNvPicPr preferRelativeResize="0"/>
          <p:nvPr/>
        </p:nvPicPr>
        <p:blipFill rotWithShape="1">
          <a:blip r:embed="rId3">
            <a:alphaModFix/>
          </a:blip>
          <a:srcRect/>
          <a:stretch/>
        </p:blipFill>
        <p:spPr>
          <a:xfrm>
            <a:off x="603250" y="5861050"/>
            <a:ext cx="1111250" cy="520700"/>
          </a:xfrm>
          <a:prstGeom prst="rect">
            <a:avLst/>
          </a:prstGeom>
          <a:noFill/>
          <a:ln>
            <a:noFill/>
          </a:ln>
        </p:spPr>
      </p:pic>
      <p:sp>
        <p:nvSpPr>
          <p:cNvPr id="86" name="Google Shape;86;p5"/>
          <p:cNvSpPr txBox="1"/>
          <p:nvPr/>
        </p:nvSpPr>
        <p:spPr>
          <a:xfrm>
            <a:off x="2170113" y="1331913"/>
            <a:ext cx="4729162" cy="4619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i="0" u="none" strike="noStrike" cap="none">
                <a:solidFill>
                  <a:schemeClr val="dk1"/>
                </a:solidFill>
                <a:latin typeface="Calibri"/>
                <a:ea typeface="Calibri"/>
                <a:cs typeface="Calibri"/>
                <a:sym typeface="Calibri"/>
              </a:rPr>
              <a:t>PEOPLE</a:t>
            </a:r>
            <a:endParaRPr/>
          </a:p>
        </p:txBody>
      </p:sp>
      <p:pic>
        <p:nvPicPr>
          <p:cNvPr id="87" name="Google Shape;87;p5" descr="WhatsApp Image 2019-07-27 at 19.19.17.jpeg"/>
          <p:cNvPicPr preferRelativeResize="0"/>
          <p:nvPr/>
        </p:nvPicPr>
        <p:blipFill rotWithShape="1">
          <a:blip r:embed="rId4">
            <a:alphaModFix/>
          </a:blip>
          <a:srcRect/>
          <a:stretch/>
        </p:blipFill>
        <p:spPr>
          <a:xfrm>
            <a:off x="2527300" y="3310987"/>
            <a:ext cx="900112" cy="900112"/>
          </a:xfrm>
          <a:prstGeom prst="rect">
            <a:avLst/>
          </a:prstGeom>
          <a:noFill/>
          <a:ln>
            <a:noFill/>
          </a:ln>
        </p:spPr>
      </p:pic>
      <p:sp>
        <p:nvSpPr>
          <p:cNvPr id="88" name="Google Shape;88;p5"/>
          <p:cNvSpPr txBox="1"/>
          <p:nvPr/>
        </p:nvSpPr>
        <p:spPr>
          <a:xfrm>
            <a:off x="2147023" y="4381500"/>
            <a:ext cx="16866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i="0" u="none" strike="noStrike" cap="none">
                <a:solidFill>
                  <a:schemeClr val="dk1"/>
                </a:solidFill>
                <a:latin typeface="Calibri"/>
                <a:ea typeface="Calibri"/>
                <a:cs typeface="Calibri"/>
                <a:sym typeface="Calibri"/>
              </a:rPr>
              <a:t>Carmen Ciciriello</a:t>
            </a:r>
            <a:endParaRPr/>
          </a:p>
          <a:p>
            <a:pPr marL="0" marR="0" lvl="0" indent="0" algn="ctr" rtl="0">
              <a:spcBef>
                <a:spcPts val="0"/>
              </a:spcBef>
              <a:spcAft>
                <a:spcPts val="0"/>
              </a:spcAft>
              <a:buNone/>
            </a:pPr>
            <a:endParaRPr sz="1400" b="1"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r>
              <a:rPr lang="en-GB" sz="1400" b="1" i="1" u="none" strike="noStrike" cap="none">
                <a:solidFill>
                  <a:schemeClr val="dk1"/>
                </a:solidFill>
                <a:latin typeface="Calibri"/>
                <a:ea typeface="Calibri"/>
                <a:cs typeface="Calibri"/>
                <a:sym typeface="Calibri"/>
              </a:rPr>
              <a:t>Project Coordinator</a:t>
            </a:r>
            <a:endParaRPr sz="1400" b="1" i="1" u="none" strike="noStrike" cap="none">
              <a:solidFill>
                <a:schemeClr val="dk1"/>
              </a:solidFill>
              <a:latin typeface="Calibri"/>
              <a:ea typeface="Calibri"/>
              <a:cs typeface="Calibri"/>
              <a:sym typeface="Calibri"/>
            </a:endParaRPr>
          </a:p>
        </p:txBody>
      </p:sp>
      <p:sp>
        <p:nvSpPr>
          <p:cNvPr id="89" name="Google Shape;89;p5"/>
          <p:cNvSpPr txBox="1"/>
          <p:nvPr/>
        </p:nvSpPr>
        <p:spPr>
          <a:xfrm>
            <a:off x="4129253" y="4381500"/>
            <a:ext cx="18042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i="0" u="none" strike="noStrike" cap="none">
                <a:solidFill>
                  <a:schemeClr val="dk1"/>
                </a:solidFill>
                <a:latin typeface="Calibri"/>
                <a:ea typeface="Calibri"/>
                <a:cs typeface="Calibri"/>
                <a:sym typeface="Calibri"/>
              </a:rPr>
              <a:t>Paola Rita Esposito</a:t>
            </a:r>
            <a:endParaRPr/>
          </a:p>
          <a:p>
            <a:pPr marL="0" marR="0" lvl="0" indent="0" algn="ctr" rtl="0">
              <a:spcBef>
                <a:spcPts val="0"/>
              </a:spcBef>
              <a:spcAft>
                <a:spcPts val="0"/>
              </a:spcAft>
              <a:buNone/>
            </a:pPr>
            <a:endParaRPr sz="1400" b="1"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r>
              <a:rPr lang="en-GB" sz="1400" b="1" i="1" u="none" strike="noStrike" cap="none">
                <a:solidFill>
                  <a:schemeClr val="dk1"/>
                </a:solidFill>
                <a:latin typeface="Calibri"/>
                <a:ea typeface="Calibri"/>
                <a:cs typeface="Calibri"/>
                <a:sym typeface="Calibri"/>
              </a:rPr>
              <a:t>Legal Expert </a:t>
            </a:r>
            <a:r>
              <a:rPr lang="en-GB" b="1" i="1">
                <a:solidFill>
                  <a:schemeClr val="dk1"/>
                </a:solidFill>
                <a:latin typeface="Calibri"/>
                <a:ea typeface="Calibri"/>
                <a:cs typeface="Calibri"/>
                <a:sym typeface="Calibri"/>
              </a:rPr>
              <a:t>- Water</a:t>
            </a:r>
            <a:endParaRPr sz="1400" b="1" i="1" u="none" strike="noStrike" cap="none">
              <a:solidFill>
                <a:schemeClr val="dk1"/>
              </a:solidFill>
              <a:latin typeface="Calibri"/>
              <a:ea typeface="Calibri"/>
              <a:cs typeface="Calibri"/>
              <a:sym typeface="Calibri"/>
            </a:endParaRPr>
          </a:p>
        </p:txBody>
      </p:sp>
      <p:sp>
        <p:nvSpPr>
          <p:cNvPr id="90" name="Google Shape;90;p5"/>
          <p:cNvSpPr txBox="1"/>
          <p:nvPr/>
        </p:nvSpPr>
        <p:spPr>
          <a:xfrm>
            <a:off x="6277350" y="4381500"/>
            <a:ext cx="124385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i="0" u="none" strike="noStrike" cap="none">
                <a:solidFill>
                  <a:schemeClr val="dk1"/>
                </a:solidFill>
                <a:latin typeface="Calibri"/>
                <a:ea typeface="Calibri"/>
                <a:cs typeface="Calibri"/>
                <a:sym typeface="Calibri"/>
              </a:rPr>
              <a:t>Anna Pasian</a:t>
            </a:r>
            <a:endParaRPr/>
          </a:p>
          <a:p>
            <a:pPr marL="0" marR="0" lvl="0" indent="0" algn="ctr" rtl="0">
              <a:spcBef>
                <a:spcPts val="0"/>
              </a:spcBef>
              <a:spcAft>
                <a:spcPts val="0"/>
              </a:spcAft>
              <a:buNone/>
            </a:pPr>
            <a:endParaRPr sz="1400" b="1"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r>
              <a:rPr lang="en-GB" sz="1400" b="1" i="1" u="none" strike="noStrike" cap="none">
                <a:solidFill>
                  <a:schemeClr val="dk1"/>
                </a:solidFill>
                <a:latin typeface="Calibri"/>
                <a:ea typeface="Calibri"/>
                <a:cs typeface="Calibri"/>
                <a:sym typeface="Calibri"/>
              </a:rPr>
              <a:t>SDGs Expert</a:t>
            </a:r>
            <a:endParaRPr sz="1400" b="1" i="1" u="none" strike="noStrike" cap="none">
              <a:solidFill>
                <a:schemeClr val="dk1"/>
              </a:solidFill>
              <a:latin typeface="Calibri"/>
              <a:ea typeface="Calibri"/>
              <a:cs typeface="Calibri"/>
              <a:sym typeface="Calibri"/>
            </a:endParaRPr>
          </a:p>
        </p:txBody>
      </p:sp>
      <p:pic>
        <p:nvPicPr>
          <p:cNvPr id="91" name="Google Shape;91;p5"/>
          <p:cNvPicPr preferRelativeResize="0"/>
          <p:nvPr/>
        </p:nvPicPr>
        <p:blipFill rotWithShape="1">
          <a:blip r:embed="rId5">
            <a:alphaModFix/>
          </a:blip>
          <a:srcRect/>
          <a:stretch/>
        </p:blipFill>
        <p:spPr>
          <a:xfrm>
            <a:off x="6415407" y="3220500"/>
            <a:ext cx="867140" cy="1072100"/>
          </a:xfrm>
          <a:prstGeom prst="rect">
            <a:avLst/>
          </a:prstGeom>
          <a:noFill/>
          <a:ln>
            <a:noFill/>
          </a:ln>
        </p:spPr>
      </p:pic>
      <p:pic>
        <p:nvPicPr>
          <p:cNvPr id="92" name="Google Shape;92;p5"/>
          <p:cNvPicPr preferRelativeResize="0"/>
          <p:nvPr/>
        </p:nvPicPr>
        <p:blipFill rotWithShape="1">
          <a:blip r:embed="rId6">
            <a:alphaModFix/>
          </a:blip>
          <a:srcRect/>
          <a:stretch/>
        </p:blipFill>
        <p:spPr>
          <a:xfrm>
            <a:off x="4597400" y="3245900"/>
            <a:ext cx="875862" cy="1016000"/>
          </a:xfrm>
          <a:prstGeom prst="rect">
            <a:avLst/>
          </a:prstGeom>
          <a:noFill/>
          <a:ln>
            <a:noFill/>
          </a:ln>
        </p:spPr>
      </p:pic>
      <p:sp>
        <p:nvSpPr>
          <p:cNvPr id="93" name="Google Shape;93;p5"/>
          <p:cNvSpPr txBox="1"/>
          <p:nvPr/>
        </p:nvSpPr>
        <p:spPr>
          <a:xfrm>
            <a:off x="3681225" y="2057400"/>
            <a:ext cx="19308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i="0" u="none" strike="noStrike" cap="none">
                <a:solidFill>
                  <a:schemeClr val="dk1"/>
                </a:solidFill>
                <a:latin typeface="Calibri"/>
                <a:ea typeface="Calibri"/>
                <a:cs typeface="Calibri"/>
                <a:sym typeface="Calibri"/>
              </a:rPr>
              <a:t>Celeris Advisory</a:t>
            </a:r>
            <a:endParaRPr sz="2000" b="1">
              <a:solidFill>
                <a:schemeClr val="dk1"/>
              </a:solidFill>
              <a:latin typeface="Calibri"/>
              <a:ea typeface="Calibri"/>
              <a:cs typeface="Calibri"/>
              <a:sym typeface="Calibri"/>
            </a:endParaRPr>
          </a:p>
        </p:txBody>
      </p:sp>
      <p:pic>
        <p:nvPicPr>
          <p:cNvPr id="94" name="Google Shape;94;p5"/>
          <p:cNvPicPr preferRelativeResize="0"/>
          <p:nvPr/>
        </p:nvPicPr>
        <p:blipFill>
          <a:blip r:embed="rId7">
            <a:alphaModFix/>
          </a:blip>
          <a:stretch>
            <a:fillRect/>
          </a:stretch>
        </p:blipFill>
        <p:spPr>
          <a:xfrm>
            <a:off x="400050" y="1747300"/>
            <a:ext cx="1843292" cy="1072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628650" y="365125"/>
            <a:ext cx="7886700" cy="96678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GB" sz="2800" b="1" i="0" u="none" strike="noStrike" cap="none">
                <a:solidFill>
                  <a:srgbClr val="034EA2"/>
                </a:solidFill>
                <a:latin typeface="Calibri"/>
                <a:ea typeface="Calibri"/>
                <a:cs typeface="Calibri"/>
                <a:sym typeface="Calibri"/>
              </a:rPr>
              <a:t>Water Health Open KnoWledge - WHOW</a:t>
            </a:r>
            <a:endParaRPr/>
          </a:p>
        </p:txBody>
      </p:sp>
      <p:pic>
        <p:nvPicPr>
          <p:cNvPr id="100" name="Google Shape;100;p6" descr="Logo-WHOW-265x124.png"/>
          <p:cNvPicPr preferRelativeResize="0"/>
          <p:nvPr/>
        </p:nvPicPr>
        <p:blipFill rotWithShape="1">
          <a:blip r:embed="rId3">
            <a:alphaModFix/>
          </a:blip>
          <a:srcRect/>
          <a:stretch/>
        </p:blipFill>
        <p:spPr>
          <a:xfrm>
            <a:off x="603250" y="5861050"/>
            <a:ext cx="1111250" cy="520700"/>
          </a:xfrm>
          <a:prstGeom prst="rect">
            <a:avLst/>
          </a:prstGeom>
          <a:noFill/>
          <a:ln>
            <a:noFill/>
          </a:ln>
        </p:spPr>
      </p:pic>
      <p:sp>
        <p:nvSpPr>
          <p:cNvPr id="101" name="Google Shape;101;p6"/>
          <p:cNvSpPr txBox="1"/>
          <p:nvPr/>
        </p:nvSpPr>
        <p:spPr>
          <a:xfrm>
            <a:off x="2170113" y="1331913"/>
            <a:ext cx="4729162" cy="4619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a:solidFill>
                  <a:schemeClr val="dk1"/>
                </a:solidFill>
                <a:latin typeface="Calibri"/>
                <a:ea typeface="Calibri"/>
                <a:cs typeface="Calibri"/>
                <a:sym typeface="Calibri"/>
              </a:rPr>
              <a:t>PEOPLE</a:t>
            </a:r>
            <a:endParaRPr/>
          </a:p>
        </p:txBody>
      </p:sp>
      <p:pic>
        <p:nvPicPr>
          <p:cNvPr id="102" name="Google Shape;102;p6" descr="ARIA-1-288x300-rev.jpg"/>
          <p:cNvPicPr preferRelativeResize="0">
            <a:picLocks noGrp="1"/>
          </p:cNvPicPr>
          <p:nvPr>
            <p:ph type="pic" idx="5"/>
          </p:nvPr>
        </p:nvPicPr>
        <p:blipFill rotWithShape="1">
          <a:blip r:embed="rId4">
            <a:alphaModFix/>
          </a:blip>
          <a:srcRect l="2232" r="2231"/>
          <a:stretch/>
        </p:blipFill>
        <p:spPr>
          <a:xfrm>
            <a:off x="628650" y="1848637"/>
            <a:ext cx="2165350" cy="954888"/>
          </a:xfrm>
          <a:prstGeom prst="rect">
            <a:avLst/>
          </a:prstGeom>
          <a:noFill/>
          <a:ln>
            <a:noFill/>
          </a:ln>
        </p:spPr>
      </p:pic>
      <p:pic>
        <p:nvPicPr>
          <p:cNvPr id="103" name="Google Shape;103;p6" descr="carletti giancula_lasolitafoto.jpg"/>
          <p:cNvPicPr preferRelativeResize="0"/>
          <p:nvPr/>
        </p:nvPicPr>
        <p:blipFill rotWithShape="1">
          <a:blip r:embed="rId5">
            <a:alphaModFix/>
          </a:blip>
          <a:srcRect/>
          <a:stretch/>
        </p:blipFill>
        <p:spPr>
          <a:xfrm>
            <a:off x="2059017" y="3466235"/>
            <a:ext cx="904800" cy="1259107"/>
          </a:xfrm>
          <a:prstGeom prst="rect">
            <a:avLst/>
          </a:prstGeom>
          <a:noFill/>
          <a:ln>
            <a:noFill/>
          </a:ln>
        </p:spPr>
      </p:pic>
      <p:sp>
        <p:nvSpPr>
          <p:cNvPr id="104" name="Google Shape;104;p6"/>
          <p:cNvSpPr txBox="1"/>
          <p:nvPr/>
        </p:nvSpPr>
        <p:spPr>
          <a:xfrm>
            <a:off x="1795417" y="4869933"/>
            <a:ext cx="1895658"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chemeClr val="dk1"/>
                </a:solidFill>
                <a:latin typeface="Calibri"/>
                <a:ea typeface="Calibri"/>
                <a:cs typeface="Calibri"/>
                <a:sym typeface="Calibri"/>
              </a:rPr>
              <a:t>Gianluca Carletti</a:t>
            </a:r>
            <a:endParaRPr/>
          </a:p>
          <a:p>
            <a:pPr marL="0" marR="0" lvl="0" indent="0" algn="l" rtl="0">
              <a:spcBef>
                <a:spcPts val="0"/>
              </a:spcBef>
              <a:spcAft>
                <a:spcPts val="0"/>
              </a:spcAft>
              <a:buNone/>
            </a:pPr>
            <a:endParaRPr sz="1400" b="1">
              <a:solidFill>
                <a:schemeClr val="dk1"/>
              </a:solidFill>
              <a:latin typeface="Calibri"/>
              <a:ea typeface="Calibri"/>
              <a:cs typeface="Calibri"/>
              <a:sym typeface="Calibri"/>
            </a:endParaRPr>
          </a:p>
          <a:p>
            <a:pPr marL="0" marR="0" lvl="0" indent="0" algn="l" rtl="0">
              <a:spcBef>
                <a:spcPts val="0"/>
              </a:spcBef>
              <a:spcAft>
                <a:spcPts val="0"/>
              </a:spcAft>
              <a:buNone/>
            </a:pPr>
            <a:r>
              <a:rPr lang="en-GB" sz="1400" b="1" i="1">
                <a:solidFill>
                  <a:schemeClr val="dk1"/>
                </a:solidFill>
                <a:latin typeface="Calibri"/>
                <a:ea typeface="Calibri"/>
                <a:cs typeface="Calibri"/>
                <a:sym typeface="Calibri"/>
              </a:rPr>
              <a:t>Project Manager</a:t>
            </a:r>
            <a:endParaRPr/>
          </a:p>
        </p:txBody>
      </p:sp>
      <p:pic>
        <p:nvPicPr>
          <p:cNvPr id="105" name="Google Shape;105;p6"/>
          <p:cNvPicPr preferRelativeResize="0"/>
          <p:nvPr/>
        </p:nvPicPr>
        <p:blipFill rotWithShape="1">
          <a:blip r:embed="rId6">
            <a:alphaModFix/>
          </a:blip>
          <a:srcRect/>
          <a:stretch/>
        </p:blipFill>
        <p:spPr>
          <a:xfrm>
            <a:off x="4276542" y="3466236"/>
            <a:ext cx="1256347" cy="1259106"/>
          </a:xfrm>
          <a:prstGeom prst="rect">
            <a:avLst/>
          </a:prstGeom>
          <a:noFill/>
          <a:ln>
            <a:noFill/>
          </a:ln>
        </p:spPr>
      </p:pic>
      <p:sp>
        <p:nvSpPr>
          <p:cNvPr id="106" name="Google Shape;106;p6"/>
          <p:cNvSpPr txBox="1"/>
          <p:nvPr/>
        </p:nvSpPr>
        <p:spPr>
          <a:xfrm>
            <a:off x="4288016" y="4875767"/>
            <a:ext cx="1441420"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chemeClr val="dk1"/>
                </a:solidFill>
                <a:latin typeface="Calibri"/>
                <a:ea typeface="Calibri"/>
                <a:cs typeface="Calibri"/>
                <a:sym typeface="Calibri"/>
              </a:rPr>
              <a:t>Giovanni Peditto</a:t>
            </a:r>
            <a:endParaRPr/>
          </a:p>
          <a:p>
            <a:pPr marL="0" marR="0" lvl="0" indent="0" algn="l" rtl="0">
              <a:spcBef>
                <a:spcPts val="0"/>
              </a:spcBef>
              <a:spcAft>
                <a:spcPts val="0"/>
              </a:spcAft>
              <a:buNone/>
            </a:pPr>
            <a:endParaRPr sz="1400" b="1">
              <a:solidFill>
                <a:schemeClr val="dk1"/>
              </a:solidFill>
              <a:latin typeface="Calibri"/>
              <a:ea typeface="Calibri"/>
              <a:cs typeface="Calibri"/>
              <a:sym typeface="Calibri"/>
            </a:endParaRPr>
          </a:p>
          <a:p>
            <a:pPr marL="0" marR="0" lvl="0" indent="0" algn="l" rtl="0">
              <a:spcBef>
                <a:spcPts val="0"/>
              </a:spcBef>
              <a:spcAft>
                <a:spcPts val="0"/>
              </a:spcAft>
              <a:buNone/>
            </a:pPr>
            <a:r>
              <a:rPr lang="en-GB" sz="1400">
                <a:solidFill>
                  <a:schemeClr val="dk1"/>
                </a:solidFill>
                <a:latin typeface="Calibri"/>
                <a:ea typeface="Calibri"/>
                <a:cs typeface="Calibri"/>
                <a:sym typeface="Calibri"/>
              </a:rPr>
              <a:t>Data Architect</a:t>
            </a:r>
            <a:endParaRPr/>
          </a:p>
        </p:txBody>
      </p:sp>
      <p:pic>
        <p:nvPicPr>
          <p:cNvPr id="107" name="Google Shape;107;p6" descr="PanebiancoMarco_FotoProfilo2019_piccola.jpg"/>
          <p:cNvPicPr preferRelativeResize="0"/>
          <p:nvPr/>
        </p:nvPicPr>
        <p:blipFill rotWithShape="1">
          <a:blip r:embed="rId7">
            <a:alphaModFix/>
          </a:blip>
          <a:srcRect/>
          <a:stretch/>
        </p:blipFill>
        <p:spPr>
          <a:xfrm>
            <a:off x="6708683" y="3466235"/>
            <a:ext cx="1165839" cy="1259106"/>
          </a:xfrm>
          <a:prstGeom prst="rect">
            <a:avLst/>
          </a:prstGeom>
          <a:noFill/>
          <a:ln>
            <a:noFill/>
          </a:ln>
        </p:spPr>
      </p:pic>
      <p:sp>
        <p:nvSpPr>
          <p:cNvPr id="108" name="Google Shape;108;p6"/>
          <p:cNvSpPr txBox="1"/>
          <p:nvPr/>
        </p:nvSpPr>
        <p:spPr>
          <a:xfrm>
            <a:off x="6530883" y="4875767"/>
            <a:ext cx="1984467" cy="11695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chemeClr val="dk1"/>
                </a:solidFill>
                <a:latin typeface="Calibri"/>
                <a:ea typeface="Calibri"/>
                <a:cs typeface="Calibri"/>
                <a:sym typeface="Calibri"/>
              </a:rPr>
              <a:t>Marco Panebianco</a:t>
            </a:r>
            <a:endParaRPr/>
          </a:p>
          <a:p>
            <a:pPr marL="0" marR="0" lvl="0" indent="0" algn="l" rtl="0">
              <a:spcBef>
                <a:spcPts val="0"/>
              </a:spcBef>
              <a:spcAft>
                <a:spcPts val="0"/>
              </a:spcAft>
              <a:buNone/>
            </a:pPr>
            <a:endParaRPr sz="1400" b="1">
              <a:solidFill>
                <a:schemeClr val="dk1"/>
              </a:solidFill>
              <a:latin typeface="Calibri"/>
              <a:ea typeface="Calibri"/>
              <a:cs typeface="Calibri"/>
              <a:sym typeface="Calibri"/>
            </a:endParaRPr>
          </a:p>
          <a:p>
            <a:pPr marL="0" marR="0" lvl="0" indent="0" algn="l" rtl="0">
              <a:spcBef>
                <a:spcPts val="0"/>
              </a:spcBef>
              <a:spcAft>
                <a:spcPts val="0"/>
              </a:spcAft>
              <a:buNone/>
            </a:pPr>
            <a:r>
              <a:rPr lang="en-GB" sz="1400">
                <a:solidFill>
                  <a:schemeClr val="dk1"/>
                </a:solidFill>
                <a:latin typeface="Calibri"/>
                <a:ea typeface="Calibri"/>
                <a:cs typeface="Calibri"/>
                <a:sym typeface="Calibri"/>
              </a:rPr>
              <a:t>Responsible for ARIA </a:t>
            </a:r>
            <a:endParaRPr/>
          </a:p>
          <a:p>
            <a:pPr marL="0" marR="0" lvl="0" indent="0" algn="l" rtl="0">
              <a:spcBef>
                <a:spcPts val="0"/>
              </a:spcBef>
              <a:spcAft>
                <a:spcPts val="0"/>
              </a:spcAft>
              <a:buNone/>
            </a:pPr>
            <a:r>
              <a:rPr lang="en-GB" sz="1400">
                <a:solidFill>
                  <a:schemeClr val="dk1"/>
                </a:solidFill>
                <a:latin typeface="Calibri"/>
                <a:ea typeface="Calibri"/>
                <a:cs typeface="Calibri"/>
                <a:sym typeface="Calibri"/>
              </a:rPr>
              <a:t>of the  Open Data Lombardia programme</a:t>
            </a:r>
            <a:endParaRPr sz="1400" b="1">
              <a:solidFill>
                <a:schemeClr val="dk1"/>
              </a:solidFill>
              <a:latin typeface="Calibri"/>
              <a:ea typeface="Calibri"/>
              <a:cs typeface="Calibri"/>
              <a:sym typeface="Calibri"/>
            </a:endParaRPr>
          </a:p>
        </p:txBody>
      </p:sp>
      <p:sp>
        <p:nvSpPr>
          <p:cNvPr id="109" name="Google Shape;109;p6"/>
          <p:cNvSpPr txBox="1"/>
          <p:nvPr/>
        </p:nvSpPr>
        <p:spPr>
          <a:xfrm>
            <a:off x="2987036" y="2279680"/>
            <a:ext cx="543941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dk1"/>
                </a:solidFill>
                <a:latin typeface="Calibri"/>
                <a:ea typeface="Calibri"/>
                <a:cs typeface="Calibri"/>
                <a:sym typeface="Calibri"/>
              </a:rPr>
              <a:t>Azienda regionale per l’Innovazione e gli acquisti</a:t>
            </a:r>
            <a:endParaRPr sz="2000" b="1">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7"/>
          <p:cNvSpPr txBox="1">
            <a:spLocks noGrp="1"/>
          </p:cNvSpPr>
          <p:nvPr>
            <p:ph type="title"/>
          </p:nvPr>
        </p:nvSpPr>
        <p:spPr>
          <a:xfrm>
            <a:off x="628650" y="365125"/>
            <a:ext cx="7886700" cy="96678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GB" sz="2800" b="1" i="0" u="none" strike="noStrike" cap="none">
                <a:solidFill>
                  <a:srgbClr val="034EA2"/>
                </a:solidFill>
                <a:latin typeface="Calibri"/>
                <a:ea typeface="Calibri"/>
                <a:cs typeface="Calibri"/>
                <a:sym typeface="Calibri"/>
              </a:rPr>
              <a:t>Water Health Open KnoWledge - WHOW</a:t>
            </a:r>
            <a:endParaRPr/>
          </a:p>
        </p:txBody>
      </p:sp>
      <p:pic>
        <p:nvPicPr>
          <p:cNvPr id="115" name="Google Shape;115;p7" descr="foto.jpg"/>
          <p:cNvPicPr preferRelativeResize="0"/>
          <p:nvPr/>
        </p:nvPicPr>
        <p:blipFill rotWithShape="1">
          <a:blip r:embed="rId3">
            <a:alphaModFix/>
          </a:blip>
          <a:srcRect t="1" r="4147" b="7979"/>
          <a:stretch/>
        </p:blipFill>
        <p:spPr>
          <a:xfrm>
            <a:off x="4584056" y="2572881"/>
            <a:ext cx="785819" cy="843237"/>
          </a:xfrm>
          <a:prstGeom prst="rect">
            <a:avLst/>
          </a:prstGeom>
          <a:noFill/>
          <a:ln>
            <a:noFill/>
          </a:ln>
        </p:spPr>
      </p:pic>
      <p:pic>
        <p:nvPicPr>
          <p:cNvPr id="116" name="Google Shape;116;p7" descr="C:\Users\emanu_000\Downloads\IMG_5691.jpg"/>
          <p:cNvPicPr preferRelativeResize="0"/>
          <p:nvPr/>
        </p:nvPicPr>
        <p:blipFill rotWithShape="1">
          <a:blip r:embed="rId4">
            <a:alphaModFix/>
          </a:blip>
          <a:srcRect r="10134" b="10065"/>
          <a:stretch/>
        </p:blipFill>
        <p:spPr>
          <a:xfrm>
            <a:off x="7288457" y="2455481"/>
            <a:ext cx="786964" cy="928658"/>
          </a:xfrm>
          <a:prstGeom prst="rect">
            <a:avLst/>
          </a:prstGeom>
          <a:noFill/>
          <a:ln>
            <a:noFill/>
          </a:ln>
        </p:spPr>
      </p:pic>
      <p:sp>
        <p:nvSpPr>
          <p:cNvPr id="117" name="Google Shape;117;p7"/>
          <p:cNvSpPr txBox="1"/>
          <p:nvPr/>
        </p:nvSpPr>
        <p:spPr>
          <a:xfrm>
            <a:off x="278926" y="3395895"/>
            <a:ext cx="1198656"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dirty="0">
                <a:solidFill>
                  <a:schemeClr val="dk1"/>
                </a:solidFill>
                <a:latin typeface="Calibri"/>
                <a:ea typeface="Calibri"/>
                <a:cs typeface="Calibri"/>
                <a:sym typeface="Calibri"/>
              </a:rPr>
              <a:t>Marco </a:t>
            </a:r>
            <a:endParaRPr sz="1400" b="1"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400" b="1" dirty="0" err="1">
                <a:solidFill>
                  <a:schemeClr val="dk1"/>
                </a:solidFill>
                <a:latin typeface="Calibri"/>
                <a:ea typeface="Calibri"/>
                <a:cs typeface="Calibri"/>
                <a:sym typeface="Calibri"/>
              </a:rPr>
              <a:t>Picone</a:t>
            </a:r>
            <a:endParaRPr sz="1400" b="1"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400" i="1" dirty="0">
                <a:solidFill>
                  <a:schemeClr val="dk1"/>
                </a:solidFill>
                <a:latin typeface="Calibri"/>
                <a:ea typeface="Calibri"/>
                <a:cs typeface="Calibri"/>
                <a:sym typeface="Calibri"/>
              </a:rPr>
              <a:t>Project Manager </a:t>
            </a:r>
            <a:endParaRPr dirty="0"/>
          </a:p>
          <a:p>
            <a:pPr marL="0" marR="0" lvl="0" indent="0" algn="l" rtl="0">
              <a:spcBef>
                <a:spcPts val="0"/>
              </a:spcBef>
              <a:spcAft>
                <a:spcPts val="0"/>
              </a:spcAft>
              <a:buNone/>
            </a:pPr>
            <a:r>
              <a:rPr lang="en-GB" sz="1400" i="1" dirty="0">
                <a:solidFill>
                  <a:schemeClr val="dk1"/>
                </a:solidFill>
                <a:latin typeface="Calibri"/>
                <a:ea typeface="Calibri"/>
                <a:cs typeface="Calibri"/>
                <a:sym typeface="Calibri"/>
              </a:rPr>
              <a:t>&amp; Domain expert</a:t>
            </a:r>
            <a:endParaRPr sz="1400" i="1" dirty="0">
              <a:solidFill>
                <a:schemeClr val="dk1"/>
              </a:solidFill>
              <a:latin typeface="Calibri"/>
              <a:ea typeface="Calibri"/>
              <a:cs typeface="Calibri"/>
              <a:sym typeface="Calibri"/>
            </a:endParaRPr>
          </a:p>
        </p:txBody>
      </p:sp>
      <p:pic>
        <p:nvPicPr>
          <p:cNvPr id="118" name="Google Shape;118;p7"/>
          <p:cNvPicPr preferRelativeResize="0"/>
          <p:nvPr/>
        </p:nvPicPr>
        <p:blipFill rotWithShape="1">
          <a:blip r:embed="rId5">
            <a:alphaModFix/>
          </a:blip>
          <a:srcRect/>
          <a:stretch/>
        </p:blipFill>
        <p:spPr>
          <a:xfrm>
            <a:off x="1791535" y="2511923"/>
            <a:ext cx="928622" cy="856432"/>
          </a:xfrm>
          <a:prstGeom prst="rect">
            <a:avLst/>
          </a:prstGeom>
          <a:noFill/>
          <a:ln>
            <a:noFill/>
          </a:ln>
        </p:spPr>
      </p:pic>
      <p:pic>
        <p:nvPicPr>
          <p:cNvPr id="119" name="Google Shape;119;p7" descr="_2.jpg"/>
          <p:cNvPicPr preferRelativeResize="0"/>
          <p:nvPr/>
        </p:nvPicPr>
        <p:blipFill rotWithShape="1">
          <a:blip r:embed="rId6">
            <a:alphaModFix/>
          </a:blip>
          <a:srcRect/>
          <a:stretch/>
        </p:blipFill>
        <p:spPr>
          <a:xfrm>
            <a:off x="3268844" y="2560693"/>
            <a:ext cx="611045" cy="869366"/>
          </a:xfrm>
          <a:prstGeom prst="rect">
            <a:avLst/>
          </a:prstGeom>
          <a:noFill/>
          <a:ln>
            <a:noFill/>
          </a:ln>
        </p:spPr>
      </p:pic>
      <p:pic>
        <p:nvPicPr>
          <p:cNvPr id="120" name="Google Shape;120;p7" descr="page1image44378896"/>
          <p:cNvPicPr preferRelativeResize="0"/>
          <p:nvPr/>
        </p:nvPicPr>
        <p:blipFill rotWithShape="1">
          <a:blip r:embed="rId7">
            <a:alphaModFix/>
          </a:blip>
          <a:srcRect/>
          <a:stretch/>
        </p:blipFill>
        <p:spPr>
          <a:xfrm>
            <a:off x="1860800" y="4846681"/>
            <a:ext cx="859196" cy="913243"/>
          </a:xfrm>
          <a:prstGeom prst="rect">
            <a:avLst/>
          </a:prstGeom>
          <a:noFill/>
          <a:ln>
            <a:noFill/>
          </a:ln>
        </p:spPr>
      </p:pic>
      <p:pic>
        <p:nvPicPr>
          <p:cNvPr id="121" name="Google Shape;121;p7" descr="duzzo.png"/>
          <p:cNvPicPr preferRelativeResize="0"/>
          <p:nvPr/>
        </p:nvPicPr>
        <p:blipFill rotWithShape="1">
          <a:blip r:embed="rId8">
            <a:alphaModFix/>
          </a:blip>
          <a:srcRect l="-1" r="30728"/>
          <a:stretch/>
        </p:blipFill>
        <p:spPr>
          <a:xfrm>
            <a:off x="3244816" y="4755612"/>
            <a:ext cx="966537" cy="936010"/>
          </a:xfrm>
          <a:prstGeom prst="rect">
            <a:avLst/>
          </a:prstGeom>
          <a:noFill/>
          <a:ln>
            <a:noFill/>
          </a:ln>
        </p:spPr>
      </p:pic>
      <p:pic>
        <p:nvPicPr>
          <p:cNvPr id="122" name="Google Shape;122;p7"/>
          <p:cNvPicPr preferRelativeResize="0"/>
          <p:nvPr/>
        </p:nvPicPr>
        <p:blipFill rotWithShape="1">
          <a:blip r:embed="rId9">
            <a:alphaModFix/>
          </a:blip>
          <a:srcRect l="19973" t="6421" r="17781" b="32846"/>
          <a:stretch/>
        </p:blipFill>
        <p:spPr>
          <a:xfrm>
            <a:off x="418462" y="4879947"/>
            <a:ext cx="783490" cy="815688"/>
          </a:xfrm>
          <a:prstGeom prst="rect">
            <a:avLst/>
          </a:prstGeom>
          <a:noFill/>
          <a:ln>
            <a:noFill/>
          </a:ln>
        </p:spPr>
      </p:pic>
      <p:pic>
        <p:nvPicPr>
          <p:cNvPr id="123" name="Google Shape;123;p7" descr="tosti2.png"/>
          <p:cNvPicPr preferRelativeResize="0"/>
          <p:nvPr/>
        </p:nvPicPr>
        <p:blipFill rotWithShape="1">
          <a:blip r:embed="rId10">
            <a:alphaModFix/>
          </a:blip>
          <a:srcRect/>
          <a:stretch/>
        </p:blipFill>
        <p:spPr>
          <a:xfrm>
            <a:off x="4520077" y="4711001"/>
            <a:ext cx="761954" cy="961505"/>
          </a:xfrm>
          <a:prstGeom prst="rect">
            <a:avLst/>
          </a:prstGeom>
          <a:noFill/>
          <a:ln>
            <a:noFill/>
          </a:ln>
        </p:spPr>
      </p:pic>
      <p:pic>
        <p:nvPicPr>
          <p:cNvPr id="124" name="Google Shape;124;p7" descr="NNEP-2-288x300-rev.jpg"/>
          <p:cNvPicPr preferRelativeResize="0"/>
          <p:nvPr/>
        </p:nvPicPr>
        <p:blipFill rotWithShape="1">
          <a:blip r:embed="rId11">
            <a:alphaModFix/>
          </a:blip>
          <a:srcRect/>
          <a:stretch/>
        </p:blipFill>
        <p:spPr>
          <a:xfrm>
            <a:off x="272341" y="1041009"/>
            <a:ext cx="3891603" cy="1295840"/>
          </a:xfrm>
          <a:prstGeom prst="rect">
            <a:avLst/>
          </a:prstGeom>
          <a:noFill/>
          <a:ln w="9525" cap="flat" cmpd="dbl">
            <a:solidFill>
              <a:schemeClr val="dk1"/>
            </a:solidFill>
            <a:prstDash val="solid"/>
            <a:miter lim="800000"/>
            <a:headEnd type="none" w="sm" len="sm"/>
            <a:tailEnd type="none" w="sm" len="sm"/>
          </a:ln>
        </p:spPr>
      </p:pic>
      <p:pic>
        <p:nvPicPr>
          <p:cNvPr id="125" name="Google Shape;125;p7" descr="Marco Picone.jpg"/>
          <p:cNvPicPr preferRelativeResize="0"/>
          <p:nvPr/>
        </p:nvPicPr>
        <p:blipFill rotWithShape="1">
          <a:blip r:embed="rId12">
            <a:alphaModFix/>
          </a:blip>
          <a:srcRect/>
          <a:stretch/>
        </p:blipFill>
        <p:spPr>
          <a:xfrm>
            <a:off x="380450" y="2526337"/>
            <a:ext cx="681026" cy="852817"/>
          </a:xfrm>
          <a:prstGeom prst="rect">
            <a:avLst/>
          </a:prstGeom>
          <a:noFill/>
          <a:ln>
            <a:noFill/>
          </a:ln>
        </p:spPr>
      </p:pic>
      <p:sp>
        <p:nvSpPr>
          <p:cNvPr id="126" name="Google Shape;126;p7"/>
          <p:cNvSpPr txBox="1"/>
          <p:nvPr/>
        </p:nvSpPr>
        <p:spPr>
          <a:xfrm>
            <a:off x="4242794" y="1331913"/>
            <a:ext cx="490120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dk1"/>
                </a:solidFill>
                <a:latin typeface="Calibri"/>
                <a:ea typeface="Calibri"/>
                <a:cs typeface="Calibri"/>
                <a:sym typeface="Calibri"/>
              </a:rPr>
              <a:t>Italian National Institute for Environmental </a:t>
            </a:r>
            <a:endParaRPr/>
          </a:p>
          <a:p>
            <a:pPr marL="0" marR="0" lvl="0" indent="0" algn="l" rtl="0">
              <a:spcBef>
                <a:spcPts val="0"/>
              </a:spcBef>
              <a:spcAft>
                <a:spcPts val="0"/>
              </a:spcAft>
              <a:buNone/>
            </a:pPr>
            <a:r>
              <a:rPr lang="en-GB" sz="2000" b="1">
                <a:solidFill>
                  <a:schemeClr val="dk1"/>
                </a:solidFill>
                <a:latin typeface="Calibri"/>
                <a:ea typeface="Calibri"/>
                <a:cs typeface="Calibri"/>
                <a:sym typeface="Calibri"/>
              </a:rPr>
              <a:t>Protection and Research </a:t>
            </a:r>
            <a:endParaRPr sz="2000" b="1">
              <a:solidFill>
                <a:schemeClr val="dk1"/>
              </a:solidFill>
              <a:latin typeface="Calibri"/>
              <a:ea typeface="Calibri"/>
              <a:cs typeface="Calibri"/>
              <a:sym typeface="Calibri"/>
            </a:endParaRPr>
          </a:p>
        </p:txBody>
      </p:sp>
      <p:sp>
        <p:nvSpPr>
          <p:cNvPr id="127" name="Google Shape;127;p7"/>
          <p:cNvSpPr txBox="1"/>
          <p:nvPr/>
        </p:nvSpPr>
        <p:spPr>
          <a:xfrm>
            <a:off x="3096746" y="3505623"/>
            <a:ext cx="139109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dirty="0">
                <a:solidFill>
                  <a:schemeClr val="dk1"/>
                </a:solidFill>
                <a:latin typeface="Calibri"/>
                <a:ea typeface="Calibri"/>
                <a:cs typeface="Calibri"/>
                <a:sym typeface="Calibri"/>
              </a:rPr>
              <a:t>Alessandra </a:t>
            </a:r>
            <a:endParaRPr sz="1400" b="1"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400" b="1" dirty="0" err="1">
                <a:solidFill>
                  <a:schemeClr val="dk1"/>
                </a:solidFill>
                <a:latin typeface="Calibri"/>
                <a:ea typeface="Calibri"/>
                <a:cs typeface="Calibri"/>
                <a:sym typeface="Calibri"/>
              </a:rPr>
              <a:t>Casali</a:t>
            </a:r>
            <a:r>
              <a:rPr lang="en-GB" sz="1400" b="1" dirty="0">
                <a:solidFill>
                  <a:schemeClr val="dk1"/>
                </a:solidFill>
                <a:latin typeface="Calibri"/>
                <a:ea typeface="Calibri"/>
                <a:cs typeface="Calibri"/>
                <a:sym typeface="Calibri"/>
              </a:rPr>
              <a:t> </a:t>
            </a:r>
            <a:endParaRPr sz="1400" b="1"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400" i="1" dirty="0">
                <a:solidFill>
                  <a:schemeClr val="dk1"/>
                </a:solidFill>
                <a:latin typeface="Calibri"/>
                <a:ea typeface="Calibri"/>
                <a:cs typeface="Calibri"/>
                <a:sym typeface="Calibri"/>
              </a:rPr>
              <a:t>Communication &amp; PM support </a:t>
            </a:r>
            <a:endParaRPr sz="1400" i="1" dirty="0">
              <a:solidFill>
                <a:schemeClr val="dk1"/>
              </a:solidFill>
              <a:latin typeface="Calibri"/>
              <a:ea typeface="Calibri"/>
              <a:cs typeface="Calibri"/>
              <a:sym typeface="Calibri"/>
            </a:endParaRPr>
          </a:p>
        </p:txBody>
      </p:sp>
      <p:sp>
        <p:nvSpPr>
          <p:cNvPr id="128" name="Google Shape;128;p7"/>
          <p:cNvSpPr txBox="1"/>
          <p:nvPr/>
        </p:nvSpPr>
        <p:spPr>
          <a:xfrm>
            <a:off x="4511447" y="3505623"/>
            <a:ext cx="876634" cy="11695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dirty="0" err="1">
                <a:solidFill>
                  <a:schemeClr val="dk1"/>
                </a:solidFill>
                <a:latin typeface="Calibri"/>
                <a:ea typeface="Calibri"/>
                <a:cs typeface="Calibri"/>
                <a:sym typeface="Calibri"/>
              </a:rPr>
              <a:t>Patrizia</a:t>
            </a:r>
            <a:r>
              <a:rPr lang="en-GB" sz="1400" b="1"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r>
              <a:rPr lang="en-GB" sz="1400" b="1" dirty="0" err="1">
                <a:solidFill>
                  <a:schemeClr val="dk1"/>
                </a:solidFill>
                <a:latin typeface="Calibri"/>
                <a:ea typeface="Calibri"/>
                <a:cs typeface="Calibri"/>
                <a:sym typeface="Calibri"/>
              </a:rPr>
              <a:t>Borrello</a:t>
            </a:r>
            <a:r>
              <a:rPr lang="en-GB" sz="1400" b="1"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r>
              <a:rPr lang="en-GB" sz="1400" i="1" dirty="0">
                <a:solidFill>
                  <a:schemeClr val="dk1"/>
                </a:solidFill>
                <a:latin typeface="Calibri"/>
                <a:ea typeface="Calibri"/>
                <a:cs typeface="Calibri"/>
                <a:sym typeface="Calibri"/>
              </a:rPr>
              <a:t>Domain Expert</a:t>
            </a:r>
            <a:endParaRPr sz="1400" i="1" dirty="0">
              <a:solidFill>
                <a:schemeClr val="dk1"/>
              </a:solidFill>
              <a:latin typeface="Calibri"/>
              <a:ea typeface="Calibri"/>
              <a:cs typeface="Calibri"/>
              <a:sym typeface="Calibri"/>
            </a:endParaRPr>
          </a:p>
          <a:p>
            <a:pPr marL="0" marR="0" lvl="0" indent="0" algn="l" rtl="0">
              <a:spcBef>
                <a:spcPts val="0"/>
              </a:spcBef>
              <a:spcAft>
                <a:spcPts val="0"/>
              </a:spcAft>
              <a:buNone/>
            </a:pPr>
            <a:endParaRPr sz="1400" b="1" dirty="0">
              <a:solidFill>
                <a:schemeClr val="dk1"/>
              </a:solidFill>
              <a:latin typeface="Calibri"/>
              <a:ea typeface="Calibri"/>
              <a:cs typeface="Calibri"/>
              <a:sym typeface="Calibri"/>
            </a:endParaRPr>
          </a:p>
        </p:txBody>
      </p:sp>
      <p:sp>
        <p:nvSpPr>
          <p:cNvPr id="129" name="Google Shape;129;p7"/>
          <p:cNvSpPr txBox="1"/>
          <p:nvPr/>
        </p:nvSpPr>
        <p:spPr>
          <a:xfrm>
            <a:off x="420521" y="5689016"/>
            <a:ext cx="866775" cy="11689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dirty="0">
                <a:solidFill>
                  <a:schemeClr val="dk1"/>
                </a:solidFill>
                <a:latin typeface="Calibri"/>
                <a:ea typeface="Calibri"/>
                <a:cs typeface="Calibri"/>
                <a:sym typeface="Calibri"/>
              </a:rPr>
              <a:t>Stefano  De </a:t>
            </a:r>
            <a:r>
              <a:rPr lang="en-GB" sz="1400" b="1" dirty="0" err="1">
                <a:solidFill>
                  <a:schemeClr val="dk1"/>
                </a:solidFill>
                <a:latin typeface="Calibri"/>
                <a:ea typeface="Calibri"/>
                <a:cs typeface="Calibri"/>
                <a:sym typeface="Calibri"/>
              </a:rPr>
              <a:t>Corso</a:t>
            </a:r>
            <a:endParaRPr sz="1400" b="1"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400" i="1" dirty="0">
                <a:solidFill>
                  <a:schemeClr val="dk1"/>
                </a:solidFill>
                <a:latin typeface="Calibri"/>
                <a:ea typeface="Calibri"/>
                <a:cs typeface="Calibri"/>
                <a:sym typeface="Calibri"/>
              </a:rPr>
              <a:t>Technical expert for GIS </a:t>
            </a:r>
            <a:endParaRPr sz="1400" b="1" i="1" dirty="0">
              <a:solidFill>
                <a:schemeClr val="dk1"/>
              </a:solidFill>
              <a:latin typeface="Calibri"/>
              <a:ea typeface="Calibri"/>
              <a:cs typeface="Calibri"/>
              <a:sym typeface="Calibri"/>
            </a:endParaRPr>
          </a:p>
        </p:txBody>
      </p:sp>
      <p:sp>
        <p:nvSpPr>
          <p:cNvPr id="130" name="Google Shape;130;p7"/>
          <p:cNvSpPr txBox="1"/>
          <p:nvPr/>
        </p:nvSpPr>
        <p:spPr>
          <a:xfrm>
            <a:off x="1665688" y="3444663"/>
            <a:ext cx="1149781" cy="11695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dirty="0" err="1">
                <a:solidFill>
                  <a:schemeClr val="dk1"/>
                </a:solidFill>
                <a:latin typeface="Calibri"/>
                <a:ea typeface="Calibri"/>
                <a:cs typeface="Calibri"/>
                <a:sym typeface="Calibri"/>
              </a:rPr>
              <a:t>Elio</a:t>
            </a:r>
            <a:r>
              <a:rPr lang="en-GB" sz="1400" b="1" dirty="0">
                <a:solidFill>
                  <a:schemeClr val="dk1"/>
                </a:solidFill>
                <a:latin typeface="Calibri"/>
                <a:ea typeface="Calibri"/>
                <a:cs typeface="Calibri"/>
                <a:sym typeface="Calibri"/>
              </a:rPr>
              <a:t> </a:t>
            </a:r>
            <a:endParaRPr sz="1400" b="1"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400" b="1" dirty="0" err="1">
                <a:solidFill>
                  <a:schemeClr val="dk1"/>
                </a:solidFill>
                <a:latin typeface="Calibri"/>
                <a:ea typeface="Calibri"/>
                <a:cs typeface="Calibri"/>
                <a:sym typeface="Calibri"/>
              </a:rPr>
              <a:t>Giulianelli</a:t>
            </a:r>
            <a:r>
              <a:rPr lang="en-GB" sz="1400" b="1" dirty="0">
                <a:solidFill>
                  <a:schemeClr val="dk1"/>
                </a:solidFill>
                <a:latin typeface="Calibri"/>
                <a:ea typeface="Calibri"/>
                <a:cs typeface="Calibri"/>
                <a:sym typeface="Calibri"/>
              </a:rPr>
              <a:t> </a:t>
            </a:r>
            <a:endParaRPr sz="1400" b="1"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400" i="1" dirty="0">
                <a:solidFill>
                  <a:schemeClr val="dk1"/>
                </a:solidFill>
                <a:latin typeface="Calibri"/>
                <a:ea typeface="Calibri"/>
                <a:cs typeface="Calibri"/>
                <a:sym typeface="Calibri"/>
              </a:rPr>
              <a:t>Linked Open Data Expert </a:t>
            </a:r>
            <a:endParaRPr sz="1400" i="1"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400" i="1" dirty="0">
                <a:solidFill>
                  <a:schemeClr val="dk1"/>
                </a:solidFill>
                <a:latin typeface="Calibri"/>
                <a:ea typeface="Calibri"/>
                <a:cs typeface="Calibri"/>
                <a:sym typeface="Calibri"/>
              </a:rPr>
              <a:t>&amp; </a:t>
            </a:r>
            <a:r>
              <a:rPr lang="en-GB" sz="1400" i="1" dirty="0" smtClean="0">
                <a:solidFill>
                  <a:schemeClr val="dk1"/>
                </a:solidFill>
                <a:latin typeface="Calibri"/>
                <a:ea typeface="Calibri"/>
                <a:cs typeface="Calibri"/>
                <a:sym typeface="Calibri"/>
              </a:rPr>
              <a:t>PM</a:t>
            </a:r>
            <a:endParaRPr sz="1400" b="1" dirty="0">
              <a:solidFill>
                <a:schemeClr val="dk1"/>
              </a:solidFill>
              <a:latin typeface="Calibri"/>
              <a:ea typeface="Calibri"/>
              <a:cs typeface="Calibri"/>
              <a:sym typeface="Calibri"/>
            </a:endParaRPr>
          </a:p>
        </p:txBody>
      </p:sp>
      <p:sp>
        <p:nvSpPr>
          <p:cNvPr id="131" name="Google Shape;131;p7"/>
          <p:cNvSpPr txBox="1"/>
          <p:nvPr/>
        </p:nvSpPr>
        <p:spPr>
          <a:xfrm>
            <a:off x="7302207" y="3526453"/>
            <a:ext cx="997007"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dirty="0" err="1">
                <a:solidFill>
                  <a:schemeClr val="dk1"/>
                </a:solidFill>
                <a:latin typeface="Calibri"/>
                <a:ea typeface="Calibri"/>
                <a:cs typeface="Calibri"/>
                <a:sym typeface="Calibri"/>
              </a:rPr>
              <a:t>Emanuela</a:t>
            </a:r>
            <a:r>
              <a:rPr lang="en-GB" sz="1400" b="1"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r>
              <a:rPr lang="en-GB" sz="1400" b="1" dirty="0" err="1">
                <a:solidFill>
                  <a:schemeClr val="dk1"/>
                </a:solidFill>
                <a:latin typeface="Calibri"/>
                <a:ea typeface="Calibri"/>
                <a:cs typeface="Calibri"/>
                <a:sym typeface="Calibri"/>
              </a:rPr>
              <a:t>Spada</a:t>
            </a:r>
            <a:r>
              <a:rPr lang="en-GB" sz="1400" b="1" dirty="0">
                <a:solidFill>
                  <a:schemeClr val="dk1"/>
                </a:solidFill>
                <a:latin typeface="Calibri"/>
                <a:ea typeface="Calibri"/>
                <a:cs typeface="Calibri"/>
                <a:sym typeface="Calibri"/>
              </a:rPr>
              <a:t> </a:t>
            </a:r>
            <a:endParaRPr sz="1400" b="1"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400" i="1" dirty="0">
                <a:solidFill>
                  <a:schemeClr val="dk1"/>
                </a:solidFill>
                <a:latin typeface="Calibri"/>
                <a:ea typeface="Calibri"/>
                <a:cs typeface="Calibri"/>
                <a:sym typeface="Calibri"/>
              </a:rPr>
              <a:t>Domain Expert</a:t>
            </a:r>
            <a:endParaRPr sz="1400" i="1" dirty="0">
              <a:solidFill>
                <a:schemeClr val="dk1"/>
              </a:solidFill>
              <a:latin typeface="Calibri"/>
              <a:ea typeface="Calibri"/>
              <a:cs typeface="Calibri"/>
              <a:sym typeface="Calibri"/>
            </a:endParaRPr>
          </a:p>
        </p:txBody>
      </p:sp>
      <p:sp>
        <p:nvSpPr>
          <p:cNvPr id="132" name="Google Shape;132;p7"/>
          <p:cNvSpPr txBox="1"/>
          <p:nvPr/>
        </p:nvSpPr>
        <p:spPr>
          <a:xfrm>
            <a:off x="4532093" y="5779008"/>
            <a:ext cx="850082"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dirty="0">
                <a:solidFill>
                  <a:schemeClr val="dk1"/>
                </a:solidFill>
                <a:latin typeface="Calibri"/>
                <a:ea typeface="Calibri"/>
                <a:cs typeface="Calibri"/>
                <a:sym typeface="Calibri"/>
              </a:rPr>
              <a:t>Andrea</a:t>
            </a:r>
            <a:endParaRPr dirty="0"/>
          </a:p>
          <a:p>
            <a:pPr marL="0" marR="0" lvl="0" indent="0" algn="l" rtl="0">
              <a:spcBef>
                <a:spcPts val="0"/>
              </a:spcBef>
              <a:spcAft>
                <a:spcPts val="0"/>
              </a:spcAft>
              <a:buNone/>
            </a:pPr>
            <a:r>
              <a:rPr lang="en-GB" sz="1400" b="1" dirty="0" err="1">
                <a:solidFill>
                  <a:schemeClr val="dk1"/>
                </a:solidFill>
                <a:latin typeface="Calibri"/>
                <a:ea typeface="Calibri"/>
                <a:cs typeface="Calibri"/>
                <a:sym typeface="Calibri"/>
              </a:rPr>
              <a:t>Tosti</a:t>
            </a:r>
            <a:r>
              <a:rPr lang="en-GB" sz="1400" b="1"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r>
              <a:rPr lang="en-GB" sz="1400" i="1" dirty="0">
                <a:solidFill>
                  <a:schemeClr val="dk1"/>
                </a:solidFill>
                <a:latin typeface="Calibri"/>
                <a:ea typeface="Calibri"/>
                <a:cs typeface="Calibri"/>
                <a:sym typeface="Calibri"/>
              </a:rPr>
              <a:t>IT Expert</a:t>
            </a:r>
            <a:endParaRPr sz="1400" i="1" dirty="0">
              <a:solidFill>
                <a:schemeClr val="dk1"/>
              </a:solidFill>
              <a:latin typeface="Calibri"/>
              <a:ea typeface="Calibri"/>
              <a:cs typeface="Calibri"/>
              <a:sym typeface="Calibri"/>
            </a:endParaRPr>
          </a:p>
        </p:txBody>
      </p:sp>
      <p:sp>
        <p:nvSpPr>
          <p:cNvPr id="133" name="Google Shape;133;p7"/>
          <p:cNvSpPr txBox="1"/>
          <p:nvPr/>
        </p:nvSpPr>
        <p:spPr>
          <a:xfrm>
            <a:off x="1830911" y="5862686"/>
            <a:ext cx="1063625" cy="7385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dirty="0" err="1">
                <a:solidFill>
                  <a:schemeClr val="dk1"/>
                </a:solidFill>
                <a:latin typeface="Calibri"/>
                <a:ea typeface="Calibri"/>
                <a:cs typeface="Calibri"/>
                <a:sym typeface="Calibri"/>
              </a:rPr>
              <a:t>Cristian</a:t>
            </a:r>
            <a:r>
              <a:rPr lang="en-GB" sz="1400" b="1" dirty="0">
                <a:solidFill>
                  <a:schemeClr val="dk1"/>
                </a:solidFill>
                <a:latin typeface="Calibri"/>
                <a:ea typeface="Calibri"/>
                <a:cs typeface="Calibri"/>
                <a:sym typeface="Calibri"/>
              </a:rPr>
              <a:t> </a:t>
            </a:r>
            <a:endParaRPr sz="1400" b="1"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400" b="1" dirty="0">
                <a:solidFill>
                  <a:schemeClr val="dk1"/>
                </a:solidFill>
                <a:latin typeface="Calibri"/>
                <a:ea typeface="Calibri"/>
                <a:cs typeface="Calibri"/>
                <a:sym typeface="Calibri"/>
              </a:rPr>
              <a:t>Di Stefano </a:t>
            </a:r>
            <a:endParaRPr dirty="0"/>
          </a:p>
          <a:p>
            <a:pPr marL="0" marR="0" lvl="0" indent="0" algn="l" rtl="0">
              <a:spcBef>
                <a:spcPts val="0"/>
              </a:spcBef>
              <a:spcAft>
                <a:spcPts val="0"/>
              </a:spcAft>
              <a:buNone/>
            </a:pPr>
            <a:r>
              <a:rPr lang="en-GB" sz="1400" i="1" dirty="0">
                <a:solidFill>
                  <a:schemeClr val="dk1"/>
                </a:solidFill>
                <a:latin typeface="Calibri"/>
                <a:ea typeface="Calibri"/>
                <a:cs typeface="Calibri"/>
                <a:sym typeface="Calibri"/>
              </a:rPr>
              <a:t>IT Expert</a:t>
            </a:r>
            <a:endParaRPr sz="1800" i="1" dirty="0">
              <a:solidFill>
                <a:schemeClr val="dk1"/>
              </a:solidFill>
              <a:latin typeface="Calibri"/>
              <a:ea typeface="Calibri"/>
              <a:cs typeface="Calibri"/>
              <a:sym typeface="Calibri"/>
            </a:endParaRPr>
          </a:p>
        </p:txBody>
      </p:sp>
      <p:sp>
        <p:nvSpPr>
          <p:cNvPr id="134" name="Google Shape;134;p7"/>
          <p:cNvSpPr txBox="1"/>
          <p:nvPr/>
        </p:nvSpPr>
        <p:spPr>
          <a:xfrm>
            <a:off x="3326926" y="5777765"/>
            <a:ext cx="939465" cy="7388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dirty="0" err="1">
                <a:solidFill>
                  <a:schemeClr val="dk1"/>
                </a:solidFill>
                <a:latin typeface="Calibri"/>
                <a:ea typeface="Calibri"/>
                <a:cs typeface="Calibri"/>
                <a:sym typeface="Calibri"/>
              </a:rPr>
              <a:t>Davide</a:t>
            </a:r>
            <a:endParaRPr dirty="0"/>
          </a:p>
          <a:p>
            <a:pPr marL="0" marR="0" lvl="0" indent="0" algn="l" rtl="0">
              <a:spcBef>
                <a:spcPts val="0"/>
              </a:spcBef>
              <a:spcAft>
                <a:spcPts val="0"/>
              </a:spcAft>
              <a:buNone/>
            </a:pPr>
            <a:r>
              <a:rPr lang="en-GB" sz="1400" b="1" dirty="0" err="1">
                <a:solidFill>
                  <a:schemeClr val="dk1"/>
                </a:solidFill>
                <a:latin typeface="Calibri"/>
                <a:ea typeface="Calibri"/>
                <a:cs typeface="Calibri"/>
                <a:sym typeface="Calibri"/>
              </a:rPr>
              <a:t>Licheri</a:t>
            </a:r>
            <a:r>
              <a:rPr lang="en-GB" sz="1400" b="1"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r>
              <a:rPr lang="en-GB" sz="1400" i="1" dirty="0">
                <a:solidFill>
                  <a:schemeClr val="dk1"/>
                </a:solidFill>
                <a:latin typeface="Calibri"/>
                <a:ea typeface="Calibri"/>
                <a:cs typeface="Calibri"/>
                <a:sym typeface="Calibri"/>
              </a:rPr>
              <a:t>IT Expert</a:t>
            </a:r>
            <a:endParaRPr sz="1800" dirty="0">
              <a:solidFill>
                <a:schemeClr val="dk1"/>
              </a:solidFill>
              <a:latin typeface="Calibri"/>
              <a:ea typeface="Calibri"/>
              <a:cs typeface="Calibri"/>
              <a:sym typeface="Calibri"/>
            </a:endParaRPr>
          </a:p>
        </p:txBody>
      </p:sp>
      <p:pic>
        <p:nvPicPr>
          <p:cNvPr id="23" name="Immagine 22"/>
          <p:cNvPicPr/>
          <p:nvPr/>
        </p:nvPicPr>
        <p:blipFill>
          <a:blip r:embed="rId13" cstate="print"/>
          <a:srcRect/>
          <a:stretch>
            <a:fillRect/>
          </a:stretch>
        </p:blipFill>
        <p:spPr bwMode="auto">
          <a:xfrm>
            <a:off x="5949695" y="2528379"/>
            <a:ext cx="880237" cy="970725"/>
          </a:xfrm>
          <a:prstGeom prst="rect">
            <a:avLst/>
          </a:prstGeom>
          <a:noFill/>
          <a:ln w="9525">
            <a:noFill/>
            <a:miter lim="800000"/>
            <a:headEnd/>
            <a:tailEnd/>
          </a:ln>
        </p:spPr>
      </p:pic>
      <p:sp>
        <p:nvSpPr>
          <p:cNvPr id="24" name="CasellaDiTesto 23"/>
          <p:cNvSpPr txBox="1"/>
          <p:nvPr/>
        </p:nvSpPr>
        <p:spPr>
          <a:xfrm>
            <a:off x="5913120" y="3560064"/>
            <a:ext cx="1182624" cy="954107"/>
          </a:xfrm>
          <a:prstGeom prst="rect">
            <a:avLst/>
          </a:prstGeom>
          <a:noFill/>
        </p:spPr>
        <p:txBody>
          <a:bodyPr wrap="square" rtlCol="0">
            <a:spAutoFit/>
          </a:bodyPr>
          <a:lstStyle/>
          <a:p>
            <a:r>
              <a:rPr lang="en-GB" b="1" dirty="0" smtClean="0">
                <a:solidFill>
                  <a:schemeClr val="dk1"/>
                </a:solidFill>
                <a:latin typeface="Calibri"/>
                <a:ea typeface="Calibri"/>
                <a:cs typeface="Calibri"/>
                <a:sym typeface="Calibri"/>
              </a:rPr>
              <a:t>Roberta </a:t>
            </a:r>
          </a:p>
          <a:p>
            <a:r>
              <a:rPr lang="en-GB" b="1" dirty="0" smtClean="0">
                <a:solidFill>
                  <a:schemeClr val="dk1"/>
                </a:solidFill>
                <a:latin typeface="Calibri"/>
                <a:ea typeface="Calibri"/>
                <a:cs typeface="Calibri"/>
                <a:sym typeface="Calibri"/>
              </a:rPr>
              <a:t>De Angelis</a:t>
            </a:r>
          </a:p>
          <a:p>
            <a:pPr lvl="0"/>
            <a:r>
              <a:rPr lang="en-GB" i="1" dirty="0" smtClean="0">
                <a:solidFill>
                  <a:schemeClr val="dk1"/>
                </a:solidFill>
                <a:latin typeface="Calibri"/>
                <a:ea typeface="Calibri"/>
                <a:cs typeface="Calibri"/>
                <a:sym typeface="Calibri"/>
              </a:rPr>
              <a:t>Domain Expert</a:t>
            </a:r>
            <a:r>
              <a:rPr lang="en-GB" b="1" i="1" dirty="0" smtClean="0">
                <a:solidFill>
                  <a:schemeClr val="dk1"/>
                </a:solidFill>
                <a:latin typeface="Calibri"/>
                <a:ea typeface="Calibri"/>
                <a:cs typeface="Calibri"/>
                <a:sym typeface="Calibri"/>
              </a:rPr>
              <a:t> </a:t>
            </a:r>
            <a:endParaRPr lang="en-GB" b="1" i="1"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8"/>
          <p:cNvSpPr txBox="1">
            <a:spLocks noGrp="1"/>
          </p:cNvSpPr>
          <p:nvPr>
            <p:ph type="title"/>
          </p:nvPr>
        </p:nvSpPr>
        <p:spPr>
          <a:xfrm>
            <a:off x="628650" y="365125"/>
            <a:ext cx="7886700" cy="96678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GB" sz="2800" b="1" i="0" u="none" strike="noStrike" cap="none">
                <a:solidFill>
                  <a:srgbClr val="034EA2"/>
                </a:solidFill>
                <a:latin typeface="Calibri"/>
                <a:ea typeface="Calibri"/>
                <a:cs typeface="Calibri"/>
                <a:sym typeface="Calibri"/>
              </a:rPr>
              <a:t>Water Health Open KnoWledge - WHOW</a:t>
            </a:r>
            <a:endParaRPr/>
          </a:p>
        </p:txBody>
      </p:sp>
      <p:pic>
        <p:nvPicPr>
          <p:cNvPr id="140" name="Google Shape;140;p8" descr="Logo-WHOW-265x124.png"/>
          <p:cNvPicPr preferRelativeResize="0"/>
          <p:nvPr/>
        </p:nvPicPr>
        <p:blipFill rotWithShape="1">
          <a:blip r:embed="rId3">
            <a:alphaModFix/>
          </a:blip>
          <a:srcRect/>
          <a:stretch/>
        </p:blipFill>
        <p:spPr>
          <a:xfrm>
            <a:off x="534989" y="6066503"/>
            <a:ext cx="1154112" cy="540080"/>
          </a:xfrm>
          <a:prstGeom prst="rect">
            <a:avLst/>
          </a:prstGeom>
          <a:noFill/>
          <a:ln>
            <a:noFill/>
          </a:ln>
        </p:spPr>
      </p:pic>
      <p:pic>
        <p:nvPicPr>
          <p:cNvPr id="141" name="Google Shape;141;p8" descr="CNR.jpg"/>
          <p:cNvPicPr preferRelativeResize="0"/>
          <p:nvPr/>
        </p:nvPicPr>
        <p:blipFill rotWithShape="1">
          <a:blip r:embed="rId4">
            <a:alphaModFix/>
          </a:blip>
          <a:srcRect/>
          <a:stretch/>
        </p:blipFill>
        <p:spPr>
          <a:xfrm>
            <a:off x="317500" y="1818047"/>
            <a:ext cx="1371600" cy="1209675"/>
          </a:xfrm>
          <a:prstGeom prst="rect">
            <a:avLst/>
          </a:prstGeom>
          <a:noFill/>
          <a:ln>
            <a:noFill/>
          </a:ln>
        </p:spPr>
      </p:pic>
      <p:pic>
        <p:nvPicPr>
          <p:cNvPr id="142" name="Google Shape;142;p8" descr="PhotoLodiRecente.png"/>
          <p:cNvPicPr preferRelativeResize="0"/>
          <p:nvPr/>
        </p:nvPicPr>
        <p:blipFill rotWithShape="1">
          <a:blip r:embed="rId5">
            <a:alphaModFix/>
          </a:blip>
          <a:srcRect/>
          <a:stretch/>
        </p:blipFill>
        <p:spPr>
          <a:xfrm>
            <a:off x="5351008" y="3407543"/>
            <a:ext cx="1055529" cy="1055529"/>
          </a:xfrm>
          <a:prstGeom prst="rect">
            <a:avLst/>
          </a:prstGeom>
          <a:noFill/>
          <a:ln>
            <a:noFill/>
          </a:ln>
        </p:spPr>
      </p:pic>
      <p:sp>
        <p:nvSpPr>
          <p:cNvPr id="143" name="Google Shape;143;p8"/>
          <p:cNvSpPr txBox="1"/>
          <p:nvPr/>
        </p:nvSpPr>
        <p:spPr>
          <a:xfrm>
            <a:off x="5287186" y="4538027"/>
            <a:ext cx="2287552"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chemeClr val="dk1"/>
                </a:solidFill>
                <a:latin typeface="Calibri"/>
                <a:ea typeface="Calibri"/>
                <a:cs typeface="Calibri"/>
                <a:sym typeface="Calibri"/>
              </a:rPr>
              <a:t>Giorgia Lodi</a:t>
            </a:r>
            <a:endParaRPr/>
          </a:p>
          <a:p>
            <a:pPr marL="0" marR="0" lvl="0" indent="0" algn="l" rtl="0">
              <a:spcBef>
                <a:spcPts val="0"/>
              </a:spcBef>
              <a:spcAft>
                <a:spcPts val="0"/>
              </a:spcAft>
              <a:buNone/>
            </a:pPr>
            <a:endParaRPr sz="1400" b="1">
              <a:solidFill>
                <a:schemeClr val="dk1"/>
              </a:solidFill>
              <a:latin typeface="Calibri"/>
              <a:ea typeface="Calibri"/>
              <a:cs typeface="Calibri"/>
              <a:sym typeface="Calibri"/>
            </a:endParaRPr>
          </a:p>
          <a:p>
            <a:pPr marL="0" marR="0" lvl="0" indent="0" algn="l" rtl="0">
              <a:spcBef>
                <a:spcPts val="0"/>
              </a:spcBef>
              <a:spcAft>
                <a:spcPts val="0"/>
              </a:spcAft>
              <a:buNone/>
            </a:pPr>
            <a:r>
              <a:rPr lang="en-GB" sz="1400" b="1" i="1">
                <a:solidFill>
                  <a:schemeClr val="dk1"/>
                </a:solidFill>
                <a:latin typeface="Calibri"/>
                <a:ea typeface="Calibri"/>
                <a:cs typeface="Calibri"/>
                <a:sym typeface="Calibri"/>
              </a:rPr>
              <a:t>Open Data Expert</a:t>
            </a:r>
            <a:endParaRPr/>
          </a:p>
          <a:p>
            <a:pPr marL="0" marR="0" lvl="0" indent="0" algn="l" rtl="0">
              <a:spcBef>
                <a:spcPts val="0"/>
              </a:spcBef>
              <a:spcAft>
                <a:spcPts val="0"/>
              </a:spcAft>
              <a:buNone/>
            </a:pPr>
            <a:r>
              <a:rPr lang="en-GB" sz="1400">
                <a:solidFill>
                  <a:schemeClr val="dk1"/>
                </a:solidFill>
                <a:latin typeface="Calibri"/>
                <a:ea typeface="Calibri"/>
                <a:cs typeface="Calibri"/>
                <a:sym typeface="Calibri"/>
              </a:rPr>
              <a:t>Project Member supporting the technical architecture design and implementation</a:t>
            </a:r>
            <a:r>
              <a:rPr lang="en-GB" sz="1400" b="1">
                <a:solidFill>
                  <a:schemeClr val="dk1"/>
                </a:solidFill>
                <a:latin typeface="Calibri"/>
                <a:ea typeface="Calibri"/>
                <a:cs typeface="Calibri"/>
                <a:sym typeface="Calibri"/>
              </a:rPr>
              <a:t> </a:t>
            </a:r>
            <a:endParaRPr/>
          </a:p>
        </p:txBody>
      </p:sp>
      <p:pic>
        <p:nvPicPr>
          <p:cNvPr id="144" name="Google Shape;144;p8"/>
          <p:cNvPicPr preferRelativeResize="0"/>
          <p:nvPr/>
        </p:nvPicPr>
        <p:blipFill rotWithShape="1">
          <a:blip r:embed="rId6">
            <a:alphaModFix/>
          </a:blip>
          <a:srcRect/>
          <a:stretch/>
        </p:blipFill>
        <p:spPr>
          <a:xfrm>
            <a:off x="2440325" y="3407543"/>
            <a:ext cx="1076960" cy="1055529"/>
          </a:xfrm>
          <a:prstGeom prst="rect">
            <a:avLst/>
          </a:prstGeom>
          <a:noFill/>
          <a:ln>
            <a:noFill/>
          </a:ln>
        </p:spPr>
      </p:pic>
      <p:sp>
        <p:nvSpPr>
          <p:cNvPr id="145" name="Google Shape;145;p8"/>
          <p:cNvSpPr txBox="1"/>
          <p:nvPr/>
        </p:nvSpPr>
        <p:spPr>
          <a:xfrm>
            <a:off x="2320832" y="4538027"/>
            <a:ext cx="1994218" cy="1600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chemeClr val="dk1"/>
                </a:solidFill>
                <a:latin typeface="Calibri"/>
                <a:ea typeface="Calibri"/>
                <a:cs typeface="Calibri"/>
                <a:sym typeface="Calibri"/>
              </a:rPr>
              <a:t>Andrea Nuzzolese</a:t>
            </a:r>
            <a:endParaRPr sz="1400" b="1">
              <a:solidFill>
                <a:schemeClr val="dk1"/>
              </a:solidFill>
              <a:latin typeface="Calibri"/>
              <a:ea typeface="Calibri"/>
              <a:cs typeface="Calibri"/>
              <a:sym typeface="Calibri"/>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en-GB" sz="1400" b="1" i="1">
                <a:solidFill>
                  <a:schemeClr val="dk1"/>
                </a:solidFill>
                <a:latin typeface="Calibri"/>
                <a:ea typeface="Calibri"/>
                <a:cs typeface="Calibri"/>
                <a:sym typeface="Calibri"/>
              </a:rPr>
              <a:t>Scientific Coordinator</a:t>
            </a:r>
            <a:endParaRPr/>
          </a:p>
          <a:p>
            <a:pPr marL="0" marR="0" lvl="0" indent="0" algn="l" rtl="0">
              <a:spcBef>
                <a:spcPts val="0"/>
              </a:spcBef>
              <a:spcAft>
                <a:spcPts val="0"/>
              </a:spcAft>
              <a:buNone/>
            </a:pPr>
            <a:r>
              <a:rPr lang="en-GB" sz="1400">
                <a:solidFill>
                  <a:schemeClr val="dk1"/>
                </a:solidFill>
                <a:latin typeface="Calibri"/>
                <a:ea typeface="Calibri"/>
                <a:cs typeface="Calibri"/>
                <a:sym typeface="Calibri"/>
              </a:rPr>
              <a:t>Leader of the technical architecture design and implementation</a:t>
            </a:r>
            <a:endParaRPr/>
          </a:p>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46" name="Google Shape;146;p8"/>
          <p:cNvSpPr txBox="1"/>
          <p:nvPr/>
        </p:nvSpPr>
        <p:spPr>
          <a:xfrm>
            <a:off x="2170113" y="1331913"/>
            <a:ext cx="4729162" cy="4619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a:solidFill>
                  <a:schemeClr val="dk1"/>
                </a:solidFill>
                <a:latin typeface="Calibri"/>
                <a:ea typeface="Calibri"/>
                <a:cs typeface="Calibri"/>
                <a:sym typeface="Calibri"/>
              </a:rPr>
              <a:t>PEOPLE</a:t>
            </a:r>
            <a:endParaRPr/>
          </a:p>
        </p:txBody>
      </p:sp>
      <p:pic>
        <p:nvPicPr>
          <p:cNvPr id="147" name="Google Shape;147;p8" descr="STLabLogo-h80.png"/>
          <p:cNvPicPr preferRelativeResize="0"/>
          <p:nvPr/>
        </p:nvPicPr>
        <p:blipFill rotWithShape="1">
          <a:blip r:embed="rId7">
            <a:alphaModFix/>
          </a:blip>
          <a:srcRect/>
          <a:stretch/>
        </p:blipFill>
        <p:spPr>
          <a:xfrm>
            <a:off x="1999138" y="1963025"/>
            <a:ext cx="2032226" cy="985322"/>
          </a:xfrm>
          <a:prstGeom prst="rect">
            <a:avLst/>
          </a:prstGeom>
          <a:noFill/>
          <a:ln>
            <a:noFill/>
          </a:ln>
        </p:spPr>
      </p:pic>
      <p:sp>
        <p:nvSpPr>
          <p:cNvPr id="148" name="Google Shape;148;p8"/>
          <p:cNvSpPr txBox="1"/>
          <p:nvPr/>
        </p:nvSpPr>
        <p:spPr>
          <a:xfrm>
            <a:off x="4448672" y="2238874"/>
            <a:ext cx="390157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dk1"/>
                </a:solidFill>
                <a:latin typeface="Calibri"/>
                <a:ea typeface="Calibri"/>
                <a:cs typeface="Calibri"/>
                <a:sym typeface="Calibri"/>
              </a:rPr>
              <a:t>Italian National Research Council</a:t>
            </a:r>
            <a:endParaRPr/>
          </a:p>
          <a:p>
            <a:pPr marL="0" marR="0" lvl="0" indent="0" algn="l" rtl="0">
              <a:spcBef>
                <a:spcPts val="0"/>
              </a:spcBef>
              <a:spcAft>
                <a:spcPts val="0"/>
              </a:spcAft>
              <a:buNone/>
            </a:pPr>
            <a:r>
              <a:rPr lang="en-GB" sz="2000" b="1">
                <a:solidFill>
                  <a:schemeClr val="dk1"/>
                </a:solidFill>
                <a:latin typeface="Calibri"/>
                <a:ea typeface="Calibri"/>
                <a:cs typeface="Calibri"/>
                <a:sym typeface="Calibri"/>
              </a:rPr>
              <a:t>Semantic Technology Laboratory</a:t>
            </a:r>
            <a:endParaRPr sz="2000" b="1">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9"/>
          <p:cNvSpPr txBox="1">
            <a:spLocks noGrp="1"/>
          </p:cNvSpPr>
          <p:nvPr>
            <p:ph type="title"/>
          </p:nvPr>
        </p:nvSpPr>
        <p:spPr>
          <a:xfrm>
            <a:off x="628650" y="365125"/>
            <a:ext cx="7886700" cy="96678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GB" sz="2800" b="1" i="0" u="none" strike="noStrike" cap="none">
                <a:solidFill>
                  <a:srgbClr val="034EA2"/>
                </a:solidFill>
                <a:latin typeface="Calibri"/>
                <a:ea typeface="Calibri"/>
                <a:cs typeface="Calibri"/>
                <a:sym typeface="Calibri"/>
              </a:rPr>
              <a:t>Water Health Open KnoWledge - WHOW</a:t>
            </a:r>
            <a:endParaRPr/>
          </a:p>
        </p:txBody>
      </p:sp>
      <p:pic>
        <p:nvPicPr>
          <p:cNvPr id="154" name="Google Shape;154;p9" descr="Logo-WHOW-265x124.png"/>
          <p:cNvPicPr preferRelativeResize="0"/>
          <p:nvPr/>
        </p:nvPicPr>
        <p:blipFill rotWithShape="1">
          <a:blip r:embed="rId3">
            <a:alphaModFix/>
          </a:blip>
          <a:srcRect/>
          <a:stretch/>
        </p:blipFill>
        <p:spPr>
          <a:xfrm>
            <a:off x="603250" y="5861050"/>
            <a:ext cx="1111250" cy="520700"/>
          </a:xfrm>
          <a:prstGeom prst="rect">
            <a:avLst/>
          </a:prstGeom>
          <a:noFill/>
          <a:ln>
            <a:noFill/>
          </a:ln>
        </p:spPr>
      </p:pic>
      <p:sp>
        <p:nvSpPr>
          <p:cNvPr id="155" name="Google Shape;155;p9"/>
          <p:cNvSpPr txBox="1"/>
          <p:nvPr/>
        </p:nvSpPr>
        <p:spPr>
          <a:xfrm>
            <a:off x="2185988" y="1331913"/>
            <a:ext cx="4729162" cy="4619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a:solidFill>
                  <a:schemeClr val="dk1"/>
                </a:solidFill>
                <a:latin typeface="Calibri"/>
                <a:ea typeface="Calibri"/>
                <a:cs typeface="Calibri"/>
                <a:sym typeface="Calibri"/>
              </a:rPr>
              <a:t>TIMELINE</a:t>
            </a:r>
            <a:endParaRPr/>
          </a:p>
        </p:txBody>
      </p:sp>
      <p:cxnSp>
        <p:nvCxnSpPr>
          <p:cNvPr id="156" name="Google Shape;156;p9"/>
          <p:cNvCxnSpPr>
            <a:stCxn id="157" idx="0"/>
          </p:cNvCxnSpPr>
          <p:nvPr/>
        </p:nvCxnSpPr>
        <p:spPr>
          <a:xfrm rot="10800000">
            <a:off x="966094" y="2852800"/>
            <a:ext cx="12600" cy="2493900"/>
          </a:xfrm>
          <a:prstGeom prst="straightConnector1">
            <a:avLst/>
          </a:prstGeom>
          <a:noFill/>
          <a:ln w="47625" cap="rnd" cmpd="sng">
            <a:solidFill>
              <a:srgbClr val="236292"/>
            </a:solidFill>
            <a:prstDash val="solid"/>
            <a:round/>
            <a:headEnd type="none" w="med" len="med"/>
            <a:tailEnd type="none" w="med" len="med"/>
          </a:ln>
        </p:spPr>
      </p:cxnSp>
      <p:sp>
        <p:nvSpPr>
          <p:cNvPr id="158" name="Google Shape;158;p9"/>
          <p:cNvSpPr txBox="1"/>
          <p:nvPr/>
        </p:nvSpPr>
        <p:spPr>
          <a:xfrm>
            <a:off x="360363" y="2478088"/>
            <a:ext cx="1530300" cy="27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1" cap="none">
                <a:solidFill>
                  <a:srgbClr val="226292"/>
                </a:solidFill>
                <a:latin typeface="Trebuchet MS"/>
                <a:ea typeface="Trebuchet MS"/>
                <a:cs typeface="Trebuchet MS"/>
                <a:sym typeface="Trebuchet MS"/>
              </a:rPr>
              <a:t>PROJECT START</a:t>
            </a:r>
            <a:endParaRPr/>
          </a:p>
        </p:txBody>
      </p:sp>
      <p:cxnSp>
        <p:nvCxnSpPr>
          <p:cNvPr id="159" name="Google Shape;159;p9"/>
          <p:cNvCxnSpPr/>
          <p:nvPr/>
        </p:nvCxnSpPr>
        <p:spPr>
          <a:xfrm rot="10800000">
            <a:off x="9848850" y="4570413"/>
            <a:ext cx="0" cy="68262"/>
          </a:xfrm>
          <a:prstGeom prst="straightConnector1">
            <a:avLst/>
          </a:prstGeom>
          <a:noFill/>
          <a:ln w="47625" cap="rnd" cmpd="sng">
            <a:solidFill>
              <a:srgbClr val="00B050"/>
            </a:solidFill>
            <a:prstDash val="solid"/>
            <a:round/>
            <a:headEnd type="none" w="med" len="med"/>
            <a:tailEnd type="none" w="med" len="med"/>
          </a:ln>
        </p:spPr>
      </p:cxnSp>
      <p:sp>
        <p:nvSpPr>
          <p:cNvPr id="160" name="Google Shape;160;p9"/>
          <p:cNvSpPr txBox="1"/>
          <p:nvPr/>
        </p:nvSpPr>
        <p:spPr>
          <a:xfrm>
            <a:off x="7153274" y="3733800"/>
            <a:ext cx="180022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1" cap="none">
                <a:solidFill>
                  <a:srgbClr val="00B050"/>
                </a:solidFill>
                <a:latin typeface="Trebuchet MS"/>
                <a:ea typeface="Trebuchet MS"/>
                <a:cs typeface="Trebuchet MS"/>
                <a:sym typeface="Trebuchet MS"/>
              </a:rPr>
              <a:t>PROJECT COMPLETION</a:t>
            </a:r>
            <a:endParaRPr/>
          </a:p>
          <a:p>
            <a:pPr marL="0" marR="0" lvl="0" indent="0" algn="l" rtl="0">
              <a:spcBef>
                <a:spcPts val="0"/>
              </a:spcBef>
              <a:spcAft>
                <a:spcPts val="0"/>
              </a:spcAft>
              <a:buNone/>
            </a:pPr>
            <a:r>
              <a:rPr lang="en-GB" sz="1200">
                <a:solidFill>
                  <a:srgbClr val="3F3F3F"/>
                </a:solidFill>
                <a:latin typeface="Trebuchet MS"/>
                <a:ea typeface="Trebuchet MS"/>
                <a:cs typeface="Trebuchet MS"/>
                <a:sym typeface="Trebuchet MS"/>
              </a:rPr>
              <a:t>Knowledge graph developed &amp; ensured</a:t>
            </a:r>
            <a:endParaRPr sz="1200">
              <a:solidFill>
                <a:srgbClr val="3F3F3F"/>
              </a:solidFill>
              <a:latin typeface="Trebuchet MS"/>
              <a:ea typeface="Trebuchet MS"/>
              <a:cs typeface="Trebuchet MS"/>
              <a:sym typeface="Trebuchet MS"/>
            </a:endParaRPr>
          </a:p>
          <a:p>
            <a:pPr marL="0" marR="0" lvl="0" indent="0" algn="l" rtl="0">
              <a:spcBef>
                <a:spcPts val="0"/>
              </a:spcBef>
              <a:spcAft>
                <a:spcPts val="0"/>
              </a:spcAft>
              <a:buNone/>
            </a:pPr>
            <a:r>
              <a:rPr lang="en-GB" sz="1200">
                <a:solidFill>
                  <a:srgbClr val="3F3F3F"/>
                </a:solidFill>
                <a:latin typeface="Trebuchet MS"/>
                <a:ea typeface="Trebuchet MS"/>
                <a:cs typeface="Trebuchet MS"/>
                <a:sym typeface="Trebuchet MS"/>
              </a:rPr>
              <a:t>Sustainability.</a:t>
            </a:r>
            <a:endParaRPr sz="1200">
              <a:solidFill>
                <a:srgbClr val="3F3F3F"/>
              </a:solidFill>
              <a:latin typeface="Trebuchet MS"/>
              <a:ea typeface="Trebuchet MS"/>
              <a:cs typeface="Trebuchet MS"/>
              <a:sym typeface="Trebuchet MS"/>
            </a:endParaRPr>
          </a:p>
        </p:txBody>
      </p:sp>
      <p:cxnSp>
        <p:nvCxnSpPr>
          <p:cNvPr id="161" name="Google Shape;161;p9"/>
          <p:cNvCxnSpPr>
            <a:stCxn id="162" idx="0"/>
          </p:cNvCxnSpPr>
          <p:nvPr/>
        </p:nvCxnSpPr>
        <p:spPr>
          <a:xfrm rot="10800000">
            <a:off x="2588419" y="3900400"/>
            <a:ext cx="0" cy="1446300"/>
          </a:xfrm>
          <a:prstGeom prst="straightConnector1">
            <a:avLst/>
          </a:prstGeom>
          <a:noFill/>
          <a:ln w="47625" cap="rnd" cmpd="sng">
            <a:solidFill>
              <a:srgbClr val="7030A0"/>
            </a:solidFill>
            <a:prstDash val="solid"/>
            <a:round/>
            <a:headEnd type="none" w="med" len="med"/>
            <a:tailEnd type="none" w="med" len="med"/>
          </a:ln>
        </p:spPr>
      </p:cxnSp>
      <p:sp>
        <p:nvSpPr>
          <p:cNvPr id="163" name="Google Shape;163;p9"/>
          <p:cNvSpPr txBox="1"/>
          <p:nvPr/>
        </p:nvSpPr>
        <p:spPr>
          <a:xfrm>
            <a:off x="1979613" y="3227388"/>
            <a:ext cx="1193161" cy="6461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cap="none">
                <a:solidFill>
                  <a:srgbClr val="7030A0"/>
                </a:solidFill>
                <a:latin typeface="Trebuchet MS"/>
                <a:ea typeface="Trebuchet MS"/>
                <a:cs typeface="Trebuchet MS"/>
                <a:sym typeface="Trebuchet MS"/>
              </a:rPr>
              <a:t>CO-CREATION PROGRAMME</a:t>
            </a:r>
            <a:endParaRPr/>
          </a:p>
          <a:p>
            <a:pPr marL="0" marR="0" lvl="0" indent="0" algn="ctr" rtl="0">
              <a:spcBef>
                <a:spcPts val="0"/>
              </a:spcBef>
              <a:spcAft>
                <a:spcPts val="0"/>
              </a:spcAft>
              <a:buNone/>
            </a:pPr>
            <a:endParaRPr sz="1200" b="1" cap="none">
              <a:solidFill>
                <a:srgbClr val="7030A0"/>
              </a:solidFill>
              <a:latin typeface="Trebuchet MS"/>
              <a:ea typeface="Trebuchet MS"/>
              <a:cs typeface="Trebuchet MS"/>
              <a:sym typeface="Trebuchet MS"/>
            </a:endParaRPr>
          </a:p>
        </p:txBody>
      </p:sp>
      <p:cxnSp>
        <p:nvCxnSpPr>
          <p:cNvPr id="164" name="Google Shape;164;p9"/>
          <p:cNvCxnSpPr>
            <a:endCxn id="165" idx="0"/>
          </p:cNvCxnSpPr>
          <p:nvPr/>
        </p:nvCxnSpPr>
        <p:spPr>
          <a:xfrm>
            <a:off x="5331619" y="4295800"/>
            <a:ext cx="0" cy="1050900"/>
          </a:xfrm>
          <a:prstGeom prst="straightConnector1">
            <a:avLst/>
          </a:prstGeom>
          <a:noFill/>
          <a:ln w="47625" cap="rnd" cmpd="sng">
            <a:solidFill>
              <a:srgbClr val="FF9F00"/>
            </a:solidFill>
            <a:prstDash val="solid"/>
            <a:round/>
            <a:headEnd type="none" w="med" len="med"/>
            <a:tailEnd type="none" w="med" len="med"/>
          </a:ln>
        </p:spPr>
      </p:cxnSp>
      <p:sp>
        <p:nvSpPr>
          <p:cNvPr id="166" name="Google Shape;166;p9"/>
          <p:cNvSpPr txBox="1"/>
          <p:nvPr/>
        </p:nvSpPr>
        <p:spPr>
          <a:xfrm>
            <a:off x="4170375" y="2974975"/>
            <a:ext cx="2094000" cy="138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1" cap="none">
                <a:solidFill>
                  <a:srgbClr val="FF9F00"/>
                </a:solidFill>
                <a:latin typeface="Trebuchet MS"/>
                <a:ea typeface="Trebuchet MS"/>
                <a:cs typeface="Trebuchet MS"/>
                <a:sym typeface="Trebuchet MS"/>
              </a:rPr>
              <a:t>ONTOLOGIES - BETA VERSION and</a:t>
            </a:r>
            <a:endParaRPr/>
          </a:p>
          <a:p>
            <a:pPr marL="0" marR="0" lvl="0" indent="0" algn="l" rtl="0">
              <a:spcBef>
                <a:spcPts val="0"/>
              </a:spcBef>
              <a:spcAft>
                <a:spcPts val="0"/>
              </a:spcAft>
              <a:buNone/>
            </a:pPr>
            <a:r>
              <a:rPr lang="en-GB" sz="1200" b="1" cap="none">
                <a:solidFill>
                  <a:srgbClr val="FF9F00"/>
                </a:solidFill>
                <a:latin typeface="Trebuchet MS"/>
                <a:ea typeface="Trebuchet MS"/>
                <a:cs typeface="Trebuchet MS"/>
                <a:sym typeface="Trebuchet MS"/>
              </a:rPr>
              <a:t>DATA PIPELINE</a:t>
            </a:r>
            <a:endParaRPr/>
          </a:p>
          <a:p>
            <a:pPr marL="0" marR="0" lvl="0" indent="0" algn="l" rtl="0">
              <a:spcBef>
                <a:spcPts val="0"/>
              </a:spcBef>
              <a:spcAft>
                <a:spcPts val="0"/>
              </a:spcAft>
              <a:buNone/>
            </a:pPr>
            <a:r>
              <a:rPr lang="en-GB" sz="1200">
                <a:solidFill>
                  <a:srgbClr val="3F3F3F"/>
                </a:solidFill>
                <a:latin typeface="Trebuchet MS"/>
                <a:ea typeface="Trebuchet MS"/>
                <a:cs typeface="Trebuchet MS"/>
                <a:sym typeface="Trebuchet MS"/>
              </a:rPr>
              <a:t>Data pre-processing and LOD pipeline defined.  SDGs indicators and KPIs identified.</a:t>
            </a:r>
            <a:endParaRPr/>
          </a:p>
        </p:txBody>
      </p:sp>
      <p:cxnSp>
        <p:nvCxnSpPr>
          <p:cNvPr id="167" name="Google Shape;167;p9"/>
          <p:cNvCxnSpPr/>
          <p:nvPr/>
        </p:nvCxnSpPr>
        <p:spPr>
          <a:xfrm rot="10800000">
            <a:off x="6908800" y="3079750"/>
            <a:ext cx="0" cy="2219325"/>
          </a:xfrm>
          <a:prstGeom prst="straightConnector1">
            <a:avLst/>
          </a:prstGeom>
          <a:noFill/>
          <a:ln w="47625" cap="rnd" cmpd="sng">
            <a:solidFill>
              <a:srgbClr val="FF00EC"/>
            </a:solidFill>
            <a:prstDash val="solid"/>
            <a:round/>
            <a:headEnd type="none" w="med" len="med"/>
            <a:tailEnd type="none" w="med" len="med"/>
          </a:ln>
        </p:spPr>
      </p:cxnSp>
      <p:sp>
        <p:nvSpPr>
          <p:cNvPr id="168" name="Google Shape;168;p9"/>
          <p:cNvSpPr txBox="1"/>
          <p:nvPr/>
        </p:nvSpPr>
        <p:spPr>
          <a:xfrm>
            <a:off x="6034088" y="1957388"/>
            <a:ext cx="2236787" cy="1016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1" cap="none">
                <a:solidFill>
                  <a:srgbClr val="FF00EC"/>
                </a:solidFill>
                <a:latin typeface="Trebuchet MS"/>
                <a:ea typeface="Trebuchet MS"/>
                <a:cs typeface="Trebuchet MS"/>
                <a:sym typeface="Trebuchet MS"/>
              </a:rPr>
              <a:t>IMPACT ASSESSMENT</a:t>
            </a:r>
            <a:endParaRPr/>
          </a:p>
          <a:p>
            <a:pPr marL="0" marR="0" lvl="0" indent="0" algn="l" rtl="0">
              <a:spcBef>
                <a:spcPts val="0"/>
              </a:spcBef>
              <a:spcAft>
                <a:spcPts val="0"/>
              </a:spcAft>
              <a:buNone/>
            </a:pPr>
            <a:r>
              <a:rPr lang="en-GB" sz="1200">
                <a:solidFill>
                  <a:srgbClr val="3F3F3F"/>
                </a:solidFill>
                <a:latin typeface="Trebuchet MS"/>
                <a:ea typeface="Trebuchet MS"/>
                <a:cs typeface="Trebuchet MS"/>
                <a:sym typeface="Trebuchet MS"/>
              </a:rPr>
              <a:t>Consolidated data models.</a:t>
            </a:r>
            <a:endParaRPr/>
          </a:p>
          <a:p>
            <a:pPr marL="0" marR="0" lvl="0" indent="0" algn="l" rtl="0">
              <a:spcBef>
                <a:spcPts val="0"/>
              </a:spcBef>
              <a:spcAft>
                <a:spcPts val="0"/>
              </a:spcAft>
              <a:buNone/>
            </a:pPr>
            <a:r>
              <a:rPr lang="en-GB" sz="1200">
                <a:solidFill>
                  <a:srgbClr val="3F3F3F"/>
                </a:solidFill>
                <a:latin typeface="Trebuchet MS"/>
                <a:ea typeface="Trebuchet MS"/>
                <a:cs typeface="Trebuchet MS"/>
                <a:sym typeface="Trebuchet MS"/>
              </a:rPr>
              <a:t>Implementation of scenarios. </a:t>
            </a:r>
            <a:endParaRPr/>
          </a:p>
          <a:p>
            <a:pPr marL="0" marR="0" lvl="0" indent="0" algn="l" rtl="0">
              <a:spcBef>
                <a:spcPts val="0"/>
              </a:spcBef>
              <a:spcAft>
                <a:spcPts val="0"/>
              </a:spcAft>
              <a:buNone/>
            </a:pPr>
            <a:r>
              <a:rPr lang="en-GB" sz="1200">
                <a:solidFill>
                  <a:srgbClr val="3F3F3F"/>
                </a:solidFill>
                <a:latin typeface="Trebuchet MS"/>
                <a:ea typeface="Trebuchet MS"/>
                <a:cs typeface="Trebuchet MS"/>
                <a:sym typeface="Trebuchet MS"/>
              </a:rPr>
              <a:t>Assessed KPIs and SDGs indicators.</a:t>
            </a:r>
            <a:endParaRPr/>
          </a:p>
        </p:txBody>
      </p:sp>
      <p:grpSp>
        <p:nvGrpSpPr>
          <p:cNvPr id="169" name="Google Shape;169;p9"/>
          <p:cNvGrpSpPr/>
          <p:nvPr/>
        </p:nvGrpSpPr>
        <p:grpSpPr>
          <a:xfrm>
            <a:off x="895350" y="5330825"/>
            <a:ext cx="7620000" cy="203200"/>
            <a:chOff x="684615" y="3174689"/>
            <a:chExt cx="9784703" cy="240607"/>
          </a:xfrm>
        </p:grpSpPr>
        <p:cxnSp>
          <p:nvCxnSpPr>
            <p:cNvPr id="170" name="Google Shape;170;p9"/>
            <p:cNvCxnSpPr/>
            <p:nvPr/>
          </p:nvCxnSpPr>
          <p:spPr>
            <a:xfrm>
              <a:off x="1102890" y="3174689"/>
              <a:ext cx="0" cy="240607"/>
            </a:xfrm>
            <a:prstGeom prst="straightConnector1">
              <a:avLst/>
            </a:prstGeom>
            <a:noFill/>
            <a:ln w="50800" cap="rnd" cmpd="sng">
              <a:solidFill>
                <a:srgbClr val="4162FF"/>
              </a:solidFill>
              <a:prstDash val="solid"/>
              <a:round/>
              <a:headEnd type="none" w="med" len="med"/>
              <a:tailEnd type="none" w="med" len="med"/>
            </a:ln>
          </p:spPr>
        </p:cxnSp>
        <p:cxnSp>
          <p:nvCxnSpPr>
            <p:cNvPr id="171" name="Google Shape;171;p9"/>
            <p:cNvCxnSpPr/>
            <p:nvPr/>
          </p:nvCxnSpPr>
          <p:spPr>
            <a:xfrm>
              <a:off x="1373821" y="3174689"/>
              <a:ext cx="0" cy="240607"/>
            </a:xfrm>
            <a:prstGeom prst="straightConnector1">
              <a:avLst/>
            </a:prstGeom>
            <a:noFill/>
            <a:ln w="50800" cap="rnd" cmpd="sng">
              <a:solidFill>
                <a:srgbClr val="4162FF"/>
              </a:solidFill>
              <a:prstDash val="solid"/>
              <a:round/>
              <a:headEnd type="none" w="med" len="med"/>
              <a:tailEnd type="none" w="med" len="med"/>
            </a:ln>
          </p:spPr>
        </p:cxnSp>
        <p:cxnSp>
          <p:nvCxnSpPr>
            <p:cNvPr id="172" name="Google Shape;172;p9"/>
            <p:cNvCxnSpPr/>
            <p:nvPr/>
          </p:nvCxnSpPr>
          <p:spPr>
            <a:xfrm>
              <a:off x="1644757" y="3174689"/>
              <a:ext cx="0" cy="240607"/>
            </a:xfrm>
            <a:prstGeom prst="straightConnector1">
              <a:avLst/>
            </a:prstGeom>
            <a:noFill/>
            <a:ln w="50800" cap="rnd" cmpd="sng">
              <a:solidFill>
                <a:srgbClr val="4162FF"/>
              </a:solidFill>
              <a:prstDash val="solid"/>
              <a:round/>
              <a:headEnd type="none" w="med" len="med"/>
              <a:tailEnd type="none" w="med" len="med"/>
            </a:ln>
          </p:spPr>
        </p:cxnSp>
        <p:cxnSp>
          <p:nvCxnSpPr>
            <p:cNvPr id="173" name="Google Shape;173;p9"/>
            <p:cNvCxnSpPr/>
            <p:nvPr/>
          </p:nvCxnSpPr>
          <p:spPr>
            <a:xfrm>
              <a:off x="1898752" y="3174689"/>
              <a:ext cx="0" cy="240607"/>
            </a:xfrm>
            <a:prstGeom prst="straightConnector1">
              <a:avLst/>
            </a:prstGeom>
            <a:noFill/>
            <a:ln w="50800" cap="rnd" cmpd="sng">
              <a:solidFill>
                <a:srgbClr val="4162FF"/>
              </a:solidFill>
              <a:prstDash val="solid"/>
              <a:round/>
              <a:headEnd type="none" w="med" len="med"/>
              <a:tailEnd type="none" w="med" len="med"/>
            </a:ln>
          </p:spPr>
        </p:cxnSp>
        <p:cxnSp>
          <p:nvCxnSpPr>
            <p:cNvPr id="174" name="Google Shape;174;p9"/>
            <p:cNvCxnSpPr/>
            <p:nvPr/>
          </p:nvCxnSpPr>
          <p:spPr>
            <a:xfrm>
              <a:off x="3304214" y="3174689"/>
              <a:ext cx="0" cy="240607"/>
            </a:xfrm>
            <a:prstGeom prst="straightConnector1">
              <a:avLst/>
            </a:prstGeom>
            <a:noFill/>
            <a:ln w="50800" cap="rnd" cmpd="sng">
              <a:solidFill>
                <a:srgbClr val="4162FF"/>
              </a:solidFill>
              <a:prstDash val="solid"/>
              <a:round/>
              <a:headEnd type="none" w="med" len="med"/>
              <a:tailEnd type="none" w="med" len="med"/>
            </a:ln>
          </p:spPr>
        </p:cxnSp>
        <p:cxnSp>
          <p:nvCxnSpPr>
            <p:cNvPr id="175" name="Google Shape;175;p9"/>
            <p:cNvCxnSpPr/>
            <p:nvPr/>
          </p:nvCxnSpPr>
          <p:spPr>
            <a:xfrm>
              <a:off x="3609014" y="3174689"/>
              <a:ext cx="0" cy="240607"/>
            </a:xfrm>
            <a:prstGeom prst="straightConnector1">
              <a:avLst/>
            </a:prstGeom>
            <a:noFill/>
            <a:ln w="50800" cap="rnd" cmpd="sng">
              <a:solidFill>
                <a:srgbClr val="4162FF"/>
              </a:solidFill>
              <a:prstDash val="solid"/>
              <a:round/>
              <a:headEnd type="none" w="med" len="med"/>
              <a:tailEnd type="none" w="med" len="med"/>
            </a:ln>
          </p:spPr>
        </p:cxnSp>
        <p:cxnSp>
          <p:nvCxnSpPr>
            <p:cNvPr id="176" name="Google Shape;176;p9"/>
            <p:cNvCxnSpPr/>
            <p:nvPr/>
          </p:nvCxnSpPr>
          <p:spPr>
            <a:xfrm>
              <a:off x="2453764" y="3174689"/>
              <a:ext cx="0" cy="240607"/>
            </a:xfrm>
            <a:prstGeom prst="straightConnector1">
              <a:avLst/>
            </a:prstGeom>
            <a:noFill/>
            <a:ln w="50800" cap="rnd" cmpd="sng">
              <a:solidFill>
                <a:srgbClr val="4162FF"/>
              </a:solidFill>
              <a:prstDash val="solid"/>
              <a:round/>
              <a:headEnd type="none" w="med" len="med"/>
              <a:tailEnd type="none" w="med" len="med"/>
            </a:ln>
          </p:spPr>
        </p:cxnSp>
        <p:cxnSp>
          <p:nvCxnSpPr>
            <p:cNvPr id="177" name="Google Shape;177;p9"/>
            <p:cNvCxnSpPr/>
            <p:nvPr/>
          </p:nvCxnSpPr>
          <p:spPr>
            <a:xfrm>
              <a:off x="2186617" y="3174689"/>
              <a:ext cx="0" cy="240607"/>
            </a:xfrm>
            <a:prstGeom prst="straightConnector1">
              <a:avLst/>
            </a:prstGeom>
            <a:noFill/>
            <a:ln w="50800" cap="rnd" cmpd="sng">
              <a:solidFill>
                <a:srgbClr val="4162FF"/>
              </a:solidFill>
              <a:prstDash val="solid"/>
              <a:round/>
              <a:headEnd type="none" w="med" len="med"/>
              <a:tailEnd type="none" w="med" len="med"/>
            </a:ln>
          </p:spPr>
        </p:cxnSp>
        <p:cxnSp>
          <p:nvCxnSpPr>
            <p:cNvPr id="178" name="Google Shape;178;p9"/>
            <p:cNvCxnSpPr/>
            <p:nvPr/>
          </p:nvCxnSpPr>
          <p:spPr>
            <a:xfrm>
              <a:off x="3898817" y="3174689"/>
              <a:ext cx="0" cy="240607"/>
            </a:xfrm>
            <a:prstGeom prst="straightConnector1">
              <a:avLst/>
            </a:prstGeom>
            <a:noFill/>
            <a:ln w="50800" cap="rnd" cmpd="sng">
              <a:solidFill>
                <a:srgbClr val="4162FF"/>
              </a:solidFill>
              <a:prstDash val="solid"/>
              <a:round/>
              <a:headEnd type="none" w="med" len="med"/>
              <a:tailEnd type="none" w="med" len="med"/>
            </a:ln>
          </p:spPr>
        </p:cxnSp>
        <p:cxnSp>
          <p:nvCxnSpPr>
            <p:cNvPr id="179" name="Google Shape;179;p9"/>
            <p:cNvCxnSpPr/>
            <p:nvPr/>
          </p:nvCxnSpPr>
          <p:spPr>
            <a:xfrm>
              <a:off x="4777415" y="3174689"/>
              <a:ext cx="0" cy="240607"/>
            </a:xfrm>
            <a:prstGeom prst="straightConnector1">
              <a:avLst/>
            </a:prstGeom>
            <a:noFill/>
            <a:ln w="50800" cap="rnd" cmpd="sng">
              <a:solidFill>
                <a:srgbClr val="4162FF"/>
              </a:solidFill>
              <a:prstDash val="solid"/>
              <a:round/>
              <a:headEnd type="none" w="med" len="med"/>
              <a:tailEnd type="none" w="med" len="med"/>
            </a:ln>
          </p:spPr>
        </p:cxnSp>
        <p:cxnSp>
          <p:nvCxnSpPr>
            <p:cNvPr id="180" name="Google Shape;180;p9"/>
            <p:cNvCxnSpPr/>
            <p:nvPr/>
          </p:nvCxnSpPr>
          <p:spPr>
            <a:xfrm>
              <a:off x="5082215" y="3174689"/>
              <a:ext cx="0" cy="240607"/>
            </a:xfrm>
            <a:prstGeom prst="straightConnector1">
              <a:avLst/>
            </a:prstGeom>
            <a:noFill/>
            <a:ln w="50800" cap="rnd" cmpd="sng">
              <a:solidFill>
                <a:srgbClr val="4162FF"/>
              </a:solidFill>
              <a:prstDash val="solid"/>
              <a:round/>
              <a:headEnd type="none" w="med" len="med"/>
              <a:tailEnd type="none" w="med" len="med"/>
            </a:ln>
          </p:spPr>
        </p:cxnSp>
        <p:cxnSp>
          <p:nvCxnSpPr>
            <p:cNvPr id="181" name="Google Shape;181;p9"/>
            <p:cNvCxnSpPr/>
            <p:nvPr/>
          </p:nvCxnSpPr>
          <p:spPr>
            <a:xfrm>
              <a:off x="5403949" y="3174689"/>
              <a:ext cx="0" cy="240607"/>
            </a:xfrm>
            <a:prstGeom prst="straightConnector1">
              <a:avLst/>
            </a:prstGeom>
            <a:noFill/>
            <a:ln w="50800" cap="rnd" cmpd="sng">
              <a:solidFill>
                <a:srgbClr val="4162FF"/>
              </a:solidFill>
              <a:prstDash val="solid"/>
              <a:round/>
              <a:headEnd type="none" w="med" len="med"/>
              <a:tailEnd type="none" w="med" len="med"/>
            </a:ln>
          </p:spPr>
        </p:cxnSp>
        <p:cxnSp>
          <p:nvCxnSpPr>
            <p:cNvPr id="182" name="Google Shape;182;p9"/>
            <p:cNvCxnSpPr/>
            <p:nvPr/>
          </p:nvCxnSpPr>
          <p:spPr>
            <a:xfrm>
              <a:off x="5691813" y="3174689"/>
              <a:ext cx="0" cy="240607"/>
            </a:xfrm>
            <a:prstGeom prst="straightConnector1">
              <a:avLst/>
            </a:prstGeom>
            <a:noFill/>
            <a:ln w="50800" cap="rnd" cmpd="sng">
              <a:solidFill>
                <a:srgbClr val="4162FF"/>
              </a:solidFill>
              <a:prstDash val="solid"/>
              <a:round/>
              <a:headEnd type="none" w="med" len="med"/>
              <a:tailEnd type="none" w="med" len="med"/>
            </a:ln>
          </p:spPr>
        </p:cxnSp>
        <p:cxnSp>
          <p:nvCxnSpPr>
            <p:cNvPr id="183" name="Google Shape;183;p9"/>
            <p:cNvCxnSpPr/>
            <p:nvPr/>
          </p:nvCxnSpPr>
          <p:spPr>
            <a:xfrm>
              <a:off x="5979678" y="3174689"/>
              <a:ext cx="0" cy="240607"/>
            </a:xfrm>
            <a:prstGeom prst="straightConnector1">
              <a:avLst/>
            </a:prstGeom>
            <a:noFill/>
            <a:ln w="50800" cap="rnd" cmpd="sng">
              <a:solidFill>
                <a:srgbClr val="4162FF"/>
              </a:solidFill>
              <a:prstDash val="solid"/>
              <a:round/>
              <a:headEnd type="none" w="med" len="med"/>
              <a:tailEnd type="none" w="med" len="med"/>
            </a:ln>
          </p:spPr>
        </p:cxnSp>
        <p:cxnSp>
          <p:nvCxnSpPr>
            <p:cNvPr id="184" name="Google Shape;184;p9"/>
            <p:cNvCxnSpPr/>
            <p:nvPr/>
          </p:nvCxnSpPr>
          <p:spPr>
            <a:xfrm>
              <a:off x="6741690" y="3174689"/>
              <a:ext cx="0" cy="240607"/>
            </a:xfrm>
            <a:prstGeom prst="straightConnector1">
              <a:avLst/>
            </a:prstGeom>
            <a:noFill/>
            <a:ln w="50800" cap="rnd" cmpd="sng">
              <a:solidFill>
                <a:srgbClr val="4162FF"/>
              </a:solidFill>
              <a:prstDash val="solid"/>
              <a:round/>
              <a:headEnd type="none" w="med" len="med"/>
              <a:tailEnd type="none" w="med" len="med"/>
            </a:ln>
          </p:spPr>
        </p:cxnSp>
        <p:cxnSp>
          <p:nvCxnSpPr>
            <p:cNvPr id="185" name="Google Shape;185;p9"/>
            <p:cNvCxnSpPr/>
            <p:nvPr/>
          </p:nvCxnSpPr>
          <p:spPr>
            <a:xfrm>
              <a:off x="7012621" y="3174689"/>
              <a:ext cx="0" cy="240607"/>
            </a:xfrm>
            <a:prstGeom prst="straightConnector1">
              <a:avLst/>
            </a:prstGeom>
            <a:noFill/>
            <a:ln w="50800" cap="rnd" cmpd="sng">
              <a:solidFill>
                <a:srgbClr val="4162FF"/>
              </a:solidFill>
              <a:prstDash val="solid"/>
              <a:round/>
              <a:headEnd type="none" w="med" len="med"/>
              <a:tailEnd type="none" w="med" len="med"/>
            </a:ln>
          </p:spPr>
        </p:cxnSp>
        <p:cxnSp>
          <p:nvCxnSpPr>
            <p:cNvPr id="186" name="Google Shape;186;p9"/>
            <p:cNvCxnSpPr/>
            <p:nvPr/>
          </p:nvCxnSpPr>
          <p:spPr>
            <a:xfrm>
              <a:off x="7283557" y="3174689"/>
              <a:ext cx="0" cy="240607"/>
            </a:xfrm>
            <a:prstGeom prst="straightConnector1">
              <a:avLst/>
            </a:prstGeom>
            <a:noFill/>
            <a:ln w="50800" cap="rnd" cmpd="sng">
              <a:solidFill>
                <a:srgbClr val="4162FF"/>
              </a:solidFill>
              <a:prstDash val="solid"/>
              <a:round/>
              <a:headEnd type="none" w="med" len="med"/>
              <a:tailEnd type="none" w="med" len="med"/>
            </a:ln>
          </p:spPr>
        </p:cxnSp>
        <p:cxnSp>
          <p:nvCxnSpPr>
            <p:cNvPr id="187" name="Google Shape;187;p9"/>
            <p:cNvCxnSpPr/>
            <p:nvPr/>
          </p:nvCxnSpPr>
          <p:spPr>
            <a:xfrm>
              <a:off x="7537552" y="3174689"/>
              <a:ext cx="0" cy="240607"/>
            </a:xfrm>
            <a:prstGeom prst="straightConnector1">
              <a:avLst/>
            </a:prstGeom>
            <a:noFill/>
            <a:ln w="50800" cap="rnd" cmpd="sng">
              <a:solidFill>
                <a:srgbClr val="4162FF"/>
              </a:solidFill>
              <a:prstDash val="solid"/>
              <a:round/>
              <a:headEnd type="none" w="med" len="med"/>
              <a:tailEnd type="none" w="med" len="med"/>
            </a:ln>
          </p:spPr>
        </p:cxnSp>
        <p:cxnSp>
          <p:nvCxnSpPr>
            <p:cNvPr id="188" name="Google Shape;188;p9"/>
            <p:cNvCxnSpPr/>
            <p:nvPr/>
          </p:nvCxnSpPr>
          <p:spPr>
            <a:xfrm>
              <a:off x="8092564" y="3174689"/>
              <a:ext cx="0" cy="240607"/>
            </a:xfrm>
            <a:prstGeom prst="straightConnector1">
              <a:avLst/>
            </a:prstGeom>
            <a:noFill/>
            <a:ln w="50800" cap="rnd" cmpd="sng">
              <a:solidFill>
                <a:srgbClr val="4162FF"/>
              </a:solidFill>
              <a:prstDash val="solid"/>
              <a:round/>
              <a:headEnd type="none" w="med" len="med"/>
              <a:tailEnd type="none" w="med" len="med"/>
            </a:ln>
          </p:spPr>
        </p:cxnSp>
        <p:cxnSp>
          <p:nvCxnSpPr>
            <p:cNvPr id="189" name="Google Shape;189;p9"/>
            <p:cNvCxnSpPr/>
            <p:nvPr/>
          </p:nvCxnSpPr>
          <p:spPr>
            <a:xfrm>
              <a:off x="7825417" y="3174689"/>
              <a:ext cx="0" cy="240607"/>
            </a:xfrm>
            <a:prstGeom prst="straightConnector1">
              <a:avLst/>
            </a:prstGeom>
            <a:noFill/>
            <a:ln w="50800" cap="rnd" cmpd="sng">
              <a:solidFill>
                <a:srgbClr val="4162FF"/>
              </a:solidFill>
              <a:prstDash val="solid"/>
              <a:round/>
              <a:headEnd type="none" w="med" len="med"/>
              <a:tailEnd type="none" w="med" len="med"/>
            </a:ln>
          </p:spPr>
        </p:cxnSp>
        <p:cxnSp>
          <p:nvCxnSpPr>
            <p:cNvPr id="190" name="Google Shape;190;p9"/>
            <p:cNvCxnSpPr/>
            <p:nvPr/>
          </p:nvCxnSpPr>
          <p:spPr>
            <a:xfrm>
              <a:off x="8756756" y="3174689"/>
              <a:ext cx="0" cy="240607"/>
            </a:xfrm>
            <a:prstGeom prst="straightConnector1">
              <a:avLst/>
            </a:prstGeom>
            <a:noFill/>
            <a:ln w="50800" cap="rnd" cmpd="sng">
              <a:solidFill>
                <a:srgbClr val="4162FF"/>
              </a:solidFill>
              <a:prstDash val="solid"/>
              <a:round/>
              <a:headEnd type="none" w="med" len="med"/>
              <a:tailEnd type="none" w="med" len="med"/>
            </a:ln>
          </p:spPr>
        </p:cxnSp>
        <p:cxnSp>
          <p:nvCxnSpPr>
            <p:cNvPr id="191" name="Google Shape;191;p9"/>
            <p:cNvCxnSpPr/>
            <p:nvPr/>
          </p:nvCxnSpPr>
          <p:spPr>
            <a:xfrm>
              <a:off x="9027687" y="3174689"/>
              <a:ext cx="0" cy="240607"/>
            </a:xfrm>
            <a:prstGeom prst="straightConnector1">
              <a:avLst/>
            </a:prstGeom>
            <a:noFill/>
            <a:ln w="50800" cap="rnd" cmpd="sng">
              <a:solidFill>
                <a:srgbClr val="4162FF"/>
              </a:solidFill>
              <a:prstDash val="solid"/>
              <a:round/>
              <a:headEnd type="none" w="med" len="med"/>
              <a:tailEnd type="none" w="med" len="med"/>
            </a:ln>
          </p:spPr>
        </p:cxnSp>
        <p:cxnSp>
          <p:nvCxnSpPr>
            <p:cNvPr id="192" name="Google Shape;192;p9"/>
            <p:cNvCxnSpPr/>
            <p:nvPr/>
          </p:nvCxnSpPr>
          <p:spPr>
            <a:xfrm>
              <a:off x="9298623" y="3174689"/>
              <a:ext cx="0" cy="240607"/>
            </a:xfrm>
            <a:prstGeom prst="straightConnector1">
              <a:avLst/>
            </a:prstGeom>
            <a:noFill/>
            <a:ln w="50800" cap="rnd" cmpd="sng">
              <a:solidFill>
                <a:srgbClr val="4162FF"/>
              </a:solidFill>
              <a:prstDash val="solid"/>
              <a:round/>
              <a:headEnd type="none" w="med" len="med"/>
              <a:tailEnd type="none" w="med" len="med"/>
            </a:ln>
          </p:spPr>
        </p:cxnSp>
        <p:cxnSp>
          <p:nvCxnSpPr>
            <p:cNvPr id="193" name="Google Shape;193;p9"/>
            <p:cNvCxnSpPr/>
            <p:nvPr/>
          </p:nvCxnSpPr>
          <p:spPr>
            <a:xfrm>
              <a:off x="781151" y="3294992"/>
              <a:ext cx="9688167" cy="0"/>
            </a:xfrm>
            <a:prstGeom prst="straightConnector1">
              <a:avLst/>
            </a:prstGeom>
            <a:noFill/>
            <a:ln w="44450" cap="rnd" cmpd="sng">
              <a:solidFill>
                <a:srgbClr val="4162FF"/>
              </a:solidFill>
              <a:prstDash val="solid"/>
              <a:round/>
              <a:headEnd type="none" w="sm" len="sm"/>
              <a:tailEnd type="stealth" w="lg" len="lg"/>
            </a:ln>
          </p:spPr>
        </p:cxnSp>
        <p:sp>
          <p:nvSpPr>
            <p:cNvPr id="157" name="Google Shape;157;p9"/>
            <p:cNvSpPr/>
            <p:nvPr/>
          </p:nvSpPr>
          <p:spPr>
            <a:xfrm>
              <a:off x="684615" y="3193486"/>
              <a:ext cx="214041" cy="203012"/>
            </a:xfrm>
            <a:prstGeom prst="ellipse">
              <a:avLst/>
            </a:prstGeom>
            <a:solidFill>
              <a:srgbClr val="226292"/>
            </a:solidFill>
            <a:ln w="19050" cap="rnd" cmpd="sng">
              <a:solidFill>
                <a:srgbClr val="22629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Trebuchet MS"/>
                <a:ea typeface="Trebuchet MS"/>
                <a:cs typeface="Trebuchet MS"/>
                <a:sym typeface="Trebuchet MS"/>
              </a:endParaRPr>
            </a:p>
          </p:txBody>
        </p:sp>
        <p:sp>
          <p:nvSpPr>
            <p:cNvPr id="194" name="Google Shape;194;p9"/>
            <p:cNvSpPr/>
            <p:nvPr/>
          </p:nvSpPr>
          <p:spPr>
            <a:xfrm>
              <a:off x="4245840" y="3193486"/>
              <a:ext cx="212002" cy="203012"/>
            </a:xfrm>
            <a:prstGeom prst="ellipse">
              <a:avLst/>
            </a:prstGeom>
            <a:solidFill>
              <a:srgbClr val="C55A11"/>
            </a:solidFill>
            <a:ln w="19050" cap="rnd" cmpd="sng">
              <a:solidFill>
                <a:srgbClr val="C55A1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Trebuchet MS"/>
                <a:ea typeface="Trebuchet MS"/>
                <a:cs typeface="Trebuchet MS"/>
                <a:sym typeface="Trebuchet MS"/>
              </a:endParaRPr>
            </a:p>
          </p:txBody>
        </p:sp>
        <p:sp>
          <p:nvSpPr>
            <p:cNvPr id="162" name="Google Shape;162;p9"/>
            <p:cNvSpPr/>
            <p:nvPr/>
          </p:nvSpPr>
          <p:spPr>
            <a:xfrm>
              <a:off x="2751634" y="3193486"/>
              <a:ext cx="214041" cy="203012"/>
            </a:xfrm>
            <a:prstGeom prst="ellipse">
              <a:avLst/>
            </a:prstGeom>
            <a:solidFill>
              <a:srgbClr val="7030A0"/>
            </a:solidFill>
            <a:ln w="19050" cap="rnd"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Trebuchet MS"/>
                <a:ea typeface="Trebuchet MS"/>
                <a:cs typeface="Trebuchet MS"/>
                <a:sym typeface="Trebuchet MS"/>
              </a:endParaRPr>
            </a:p>
          </p:txBody>
        </p:sp>
        <p:sp>
          <p:nvSpPr>
            <p:cNvPr id="165" name="Google Shape;165;p9"/>
            <p:cNvSpPr/>
            <p:nvPr/>
          </p:nvSpPr>
          <p:spPr>
            <a:xfrm>
              <a:off x="6274127" y="3193486"/>
              <a:ext cx="214041" cy="203012"/>
            </a:xfrm>
            <a:prstGeom prst="ellipse">
              <a:avLst/>
            </a:prstGeom>
            <a:solidFill>
              <a:srgbClr val="FF9F00"/>
            </a:solidFill>
            <a:ln w="19050" cap="rnd" cmpd="sng">
              <a:solidFill>
                <a:srgbClr val="FF9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Trebuchet MS"/>
                <a:ea typeface="Trebuchet MS"/>
                <a:cs typeface="Trebuchet MS"/>
                <a:sym typeface="Trebuchet MS"/>
              </a:endParaRPr>
            </a:p>
          </p:txBody>
        </p:sp>
        <p:sp>
          <p:nvSpPr>
            <p:cNvPr id="195" name="Google Shape;195;p9"/>
            <p:cNvSpPr/>
            <p:nvPr/>
          </p:nvSpPr>
          <p:spPr>
            <a:xfrm>
              <a:off x="8284068" y="3193486"/>
              <a:ext cx="214041" cy="203012"/>
            </a:xfrm>
            <a:prstGeom prst="ellipse">
              <a:avLst/>
            </a:prstGeom>
            <a:solidFill>
              <a:srgbClr val="FF00EC"/>
            </a:solidFill>
            <a:ln w="19050" cap="rnd" cmpd="sng">
              <a:solidFill>
                <a:srgbClr val="FF00E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Trebuchet MS"/>
                <a:ea typeface="Trebuchet MS"/>
                <a:cs typeface="Trebuchet MS"/>
                <a:sym typeface="Trebuchet MS"/>
              </a:endParaRPr>
            </a:p>
          </p:txBody>
        </p:sp>
        <p:sp>
          <p:nvSpPr>
            <p:cNvPr id="196" name="Google Shape;196;p9"/>
            <p:cNvSpPr/>
            <p:nvPr/>
          </p:nvSpPr>
          <p:spPr>
            <a:xfrm>
              <a:off x="9531617" y="3193486"/>
              <a:ext cx="212002" cy="203012"/>
            </a:xfrm>
            <a:prstGeom prst="ellipse">
              <a:avLst/>
            </a:prstGeom>
            <a:solidFill>
              <a:srgbClr val="00B050"/>
            </a:solidFill>
            <a:ln w="19050" cap="rnd"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Trebuchet MS"/>
                <a:ea typeface="Trebuchet MS"/>
                <a:cs typeface="Trebuchet MS"/>
                <a:sym typeface="Trebuchet MS"/>
              </a:endParaRPr>
            </a:p>
          </p:txBody>
        </p:sp>
      </p:grpSp>
      <p:sp>
        <p:nvSpPr>
          <p:cNvPr id="197" name="Google Shape;197;p9"/>
          <p:cNvSpPr txBox="1"/>
          <p:nvPr/>
        </p:nvSpPr>
        <p:spPr>
          <a:xfrm>
            <a:off x="3045976" y="1953050"/>
            <a:ext cx="1800300" cy="101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rgbClr val="FF0000"/>
                </a:solidFill>
                <a:latin typeface="Trebuchet MS"/>
                <a:ea typeface="Trebuchet MS"/>
                <a:cs typeface="Trebuchet MS"/>
                <a:sym typeface="Trebuchet MS"/>
              </a:rPr>
              <a:t>USE CASES</a:t>
            </a:r>
            <a:r>
              <a:rPr lang="en-GB" sz="1200" cap="none">
                <a:solidFill>
                  <a:srgbClr val="FF0000"/>
                </a:solidFill>
                <a:latin typeface="Trebuchet MS"/>
                <a:ea typeface="Trebuchet MS"/>
                <a:cs typeface="Trebuchet MS"/>
                <a:sym typeface="Trebuchet MS"/>
              </a:rPr>
              <a:t> </a:t>
            </a:r>
            <a:r>
              <a:rPr lang="en-GB" sz="1200">
                <a:solidFill>
                  <a:srgbClr val="FF0000"/>
                </a:solidFill>
                <a:latin typeface="Trebuchet MS"/>
                <a:ea typeface="Trebuchet MS"/>
                <a:cs typeface="Trebuchet MS"/>
                <a:sym typeface="Trebuchet MS"/>
              </a:rPr>
              <a:t>and</a:t>
            </a:r>
            <a:r>
              <a:rPr lang="en-GB" sz="1200" cap="none">
                <a:solidFill>
                  <a:srgbClr val="FF0000"/>
                </a:solidFill>
                <a:latin typeface="Trebuchet MS"/>
                <a:ea typeface="Trebuchet MS"/>
                <a:cs typeface="Trebuchet MS"/>
                <a:sym typeface="Trebuchet MS"/>
              </a:rPr>
              <a:t> </a:t>
            </a:r>
            <a:endParaRPr sz="1200" cap="none">
              <a:solidFill>
                <a:srgbClr val="FF0000"/>
              </a:solidFill>
              <a:latin typeface="Trebuchet MS"/>
              <a:ea typeface="Trebuchet MS"/>
              <a:cs typeface="Trebuchet MS"/>
              <a:sym typeface="Trebuchet MS"/>
            </a:endParaRPr>
          </a:p>
          <a:p>
            <a:pPr marL="0" marR="0" lvl="0" indent="0" algn="l" rtl="0">
              <a:spcBef>
                <a:spcPts val="0"/>
              </a:spcBef>
              <a:spcAft>
                <a:spcPts val="0"/>
              </a:spcAft>
              <a:buNone/>
            </a:pPr>
            <a:r>
              <a:rPr lang="en-GB" sz="1200" cap="none">
                <a:solidFill>
                  <a:srgbClr val="FF0000"/>
                </a:solidFill>
                <a:latin typeface="Trebuchet MS"/>
                <a:ea typeface="Trebuchet MS"/>
                <a:cs typeface="Trebuchet MS"/>
                <a:sym typeface="Trebuchet MS"/>
              </a:rPr>
              <a:t>ARCHITECTURE</a:t>
            </a:r>
            <a:endParaRPr sz="1200" cap="none">
              <a:solidFill>
                <a:srgbClr val="FF0000"/>
              </a:solidFill>
              <a:latin typeface="Trebuchet MS"/>
              <a:ea typeface="Trebuchet MS"/>
              <a:cs typeface="Trebuchet MS"/>
              <a:sym typeface="Trebuchet MS"/>
            </a:endParaRPr>
          </a:p>
          <a:p>
            <a:pPr marL="0" lvl="0" indent="0" algn="l" rtl="0">
              <a:spcBef>
                <a:spcPts val="0"/>
              </a:spcBef>
              <a:spcAft>
                <a:spcPts val="0"/>
              </a:spcAft>
              <a:buClr>
                <a:schemeClr val="dk1"/>
              </a:buClr>
              <a:buFont typeface="Arial"/>
              <a:buNone/>
            </a:pPr>
            <a:r>
              <a:rPr lang="en-GB" sz="1200">
                <a:solidFill>
                  <a:srgbClr val="3F3F3F"/>
                </a:solidFill>
                <a:latin typeface="Trebuchet MS"/>
                <a:ea typeface="Trebuchet MS"/>
                <a:cs typeface="Trebuchet MS"/>
                <a:sym typeface="Trebuchet MS"/>
              </a:rPr>
              <a:t>Definition of use cases and architecture</a:t>
            </a:r>
            <a:endParaRPr sz="1200">
              <a:solidFill>
                <a:srgbClr val="FF0000"/>
              </a:solidFill>
              <a:latin typeface="Trebuchet MS"/>
              <a:ea typeface="Trebuchet MS"/>
              <a:cs typeface="Trebuchet MS"/>
              <a:sym typeface="Trebuchet MS"/>
            </a:endParaRPr>
          </a:p>
          <a:p>
            <a:pPr marL="0" marR="0" lvl="0" indent="0" algn="ctr" rtl="0">
              <a:spcBef>
                <a:spcPts val="0"/>
              </a:spcBef>
              <a:spcAft>
                <a:spcPts val="0"/>
              </a:spcAft>
              <a:buNone/>
            </a:pPr>
            <a:endParaRPr sz="1200">
              <a:solidFill>
                <a:srgbClr val="FF0000"/>
              </a:solidFill>
              <a:latin typeface="Trebuchet MS"/>
              <a:ea typeface="Trebuchet MS"/>
              <a:cs typeface="Trebuchet MS"/>
              <a:sym typeface="Trebuchet MS"/>
            </a:endParaRPr>
          </a:p>
        </p:txBody>
      </p:sp>
      <p:sp>
        <p:nvSpPr>
          <p:cNvPr id="198" name="Google Shape;198;p9"/>
          <p:cNvSpPr txBox="1"/>
          <p:nvPr/>
        </p:nvSpPr>
        <p:spPr>
          <a:xfrm>
            <a:off x="419100" y="5634038"/>
            <a:ext cx="1062038" cy="2778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cap="none">
                <a:solidFill>
                  <a:srgbClr val="226292"/>
                </a:solidFill>
                <a:latin typeface="Trebuchet MS"/>
                <a:ea typeface="Trebuchet MS"/>
                <a:cs typeface="Trebuchet MS"/>
                <a:sym typeface="Trebuchet MS"/>
              </a:rPr>
              <a:t>SEPT 2020</a:t>
            </a:r>
            <a:endParaRPr/>
          </a:p>
        </p:txBody>
      </p:sp>
      <p:sp>
        <p:nvSpPr>
          <p:cNvPr id="199" name="Google Shape;199;p9"/>
          <p:cNvSpPr txBox="1"/>
          <p:nvPr/>
        </p:nvSpPr>
        <p:spPr>
          <a:xfrm>
            <a:off x="1987550" y="5634038"/>
            <a:ext cx="1152525" cy="2778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cap="none">
                <a:solidFill>
                  <a:srgbClr val="7030A0"/>
                </a:solidFill>
                <a:latin typeface="Trebuchet MS"/>
                <a:ea typeface="Trebuchet MS"/>
                <a:cs typeface="Trebuchet MS"/>
                <a:sym typeface="Trebuchet MS"/>
              </a:rPr>
              <a:t>MAY 2021</a:t>
            </a:r>
            <a:endParaRPr/>
          </a:p>
        </p:txBody>
      </p:sp>
      <p:sp>
        <p:nvSpPr>
          <p:cNvPr id="200" name="Google Shape;200;p9"/>
          <p:cNvSpPr txBox="1"/>
          <p:nvPr/>
        </p:nvSpPr>
        <p:spPr>
          <a:xfrm>
            <a:off x="3079750" y="5634038"/>
            <a:ext cx="1319213" cy="2778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cap="none">
                <a:solidFill>
                  <a:srgbClr val="C55A11"/>
                </a:solidFill>
                <a:latin typeface="Trebuchet MS"/>
                <a:ea typeface="Trebuchet MS"/>
                <a:cs typeface="Trebuchet MS"/>
                <a:sym typeface="Trebuchet MS"/>
              </a:rPr>
              <a:t>DEC 2021</a:t>
            </a:r>
            <a:endParaRPr/>
          </a:p>
        </p:txBody>
      </p:sp>
      <p:sp>
        <p:nvSpPr>
          <p:cNvPr id="201" name="Google Shape;201;p9"/>
          <p:cNvSpPr txBox="1"/>
          <p:nvPr/>
        </p:nvSpPr>
        <p:spPr>
          <a:xfrm>
            <a:off x="4884738" y="5634038"/>
            <a:ext cx="966787" cy="2778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cap="none">
                <a:solidFill>
                  <a:srgbClr val="FF9F00"/>
                </a:solidFill>
                <a:latin typeface="Trebuchet MS"/>
                <a:ea typeface="Trebuchet MS"/>
                <a:cs typeface="Trebuchet MS"/>
                <a:sym typeface="Trebuchet MS"/>
              </a:rPr>
              <a:t>MAY 2022</a:t>
            </a:r>
            <a:endParaRPr sz="1200">
              <a:solidFill>
                <a:srgbClr val="226292"/>
              </a:solidFill>
              <a:latin typeface="Trebuchet MS"/>
              <a:ea typeface="Trebuchet MS"/>
              <a:cs typeface="Trebuchet MS"/>
              <a:sym typeface="Trebuchet MS"/>
            </a:endParaRPr>
          </a:p>
        </p:txBody>
      </p:sp>
      <p:sp>
        <p:nvSpPr>
          <p:cNvPr id="202" name="Google Shape;202;p9"/>
          <p:cNvSpPr txBox="1"/>
          <p:nvPr/>
        </p:nvSpPr>
        <p:spPr>
          <a:xfrm>
            <a:off x="7270750" y="5630863"/>
            <a:ext cx="1482725" cy="2762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cap="none">
                <a:solidFill>
                  <a:srgbClr val="00B050"/>
                </a:solidFill>
                <a:latin typeface="Trebuchet MS"/>
                <a:ea typeface="Trebuchet MS"/>
                <a:cs typeface="Trebuchet MS"/>
                <a:sym typeface="Trebuchet MS"/>
              </a:rPr>
              <a:t>AUGUST 2023</a:t>
            </a:r>
            <a:endParaRPr/>
          </a:p>
        </p:txBody>
      </p:sp>
      <p:sp>
        <p:nvSpPr>
          <p:cNvPr id="203" name="Google Shape;203;p9"/>
          <p:cNvSpPr txBox="1"/>
          <p:nvPr/>
        </p:nvSpPr>
        <p:spPr>
          <a:xfrm>
            <a:off x="6188075" y="5632450"/>
            <a:ext cx="1209675" cy="2778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cap="none">
                <a:solidFill>
                  <a:srgbClr val="FF00EC"/>
                </a:solidFill>
                <a:latin typeface="Trebuchet MS"/>
                <a:ea typeface="Trebuchet MS"/>
                <a:cs typeface="Trebuchet MS"/>
                <a:sym typeface="Trebuchet MS"/>
              </a:rPr>
              <a:t>JUNE 2023</a:t>
            </a:r>
            <a:endParaRPr sz="1200" b="1">
              <a:solidFill>
                <a:srgbClr val="FF00EC"/>
              </a:solidFill>
              <a:latin typeface="Trebuchet MS"/>
              <a:ea typeface="Trebuchet MS"/>
              <a:cs typeface="Trebuchet MS"/>
              <a:sym typeface="Trebuchet MS"/>
            </a:endParaRPr>
          </a:p>
        </p:txBody>
      </p:sp>
      <p:cxnSp>
        <p:nvCxnSpPr>
          <p:cNvPr id="204" name="Google Shape;204;p9"/>
          <p:cNvCxnSpPr/>
          <p:nvPr/>
        </p:nvCxnSpPr>
        <p:spPr>
          <a:xfrm>
            <a:off x="3740150" y="2724150"/>
            <a:ext cx="0" cy="2616300"/>
          </a:xfrm>
          <a:prstGeom prst="straightConnector1">
            <a:avLst/>
          </a:prstGeom>
          <a:noFill/>
          <a:ln w="57150" cap="flat" cmpd="sng">
            <a:solidFill>
              <a:schemeClr val="accent2"/>
            </a:solidFill>
            <a:prstDash val="solid"/>
            <a:miter lim="800000"/>
            <a:headEnd type="none" w="sm" len="sm"/>
            <a:tailEnd type="none" w="sm" len="sm"/>
          </a:ln>
        </p:spPr>
      </p:cxnSp>
      <p:cxnSp>
        <p:nvCxnSpPr>
          <p:cNvPr id="205" name="Google Shape;205;p9"/>
          <p:cNvCxnSpPr/>
          <p:nvPr/>
        </p:nvCxnSpPr>
        <p:spPr>
          <a:xfrm>
            <a:off x="7854950" y="4678362"/>
            <a:ext cx="0" cy="652463"/>
          </a:xfrm>
          <a:prstGeom prst="straightConnector1">
            <a:avLst/>
          </a:prstGeom>
          <a:noFill/>
          <a:ln w="47625" cap="rnd" cmpd="sng">
            <a:solidFill>
              <a:srgbClr val="548135"/>
            </a:solidFill>
            <a:prstDash val="solid"/>
            <a:round/>
            <a:headEnd type="none" w="med" len="med"/>
            <a:tailEnd type="none" w="med" len="med"/>
          </a:ln>
        </p:spPr>
      </p:cxn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489</Words>
  <Application>Microsoft Office PowerPoint</Application>
  <PresentationFormat>Presentazione su schermo (4:3)</PresentationFormat>
  <Paragraphs>155</Paragraphs>
  <Slides>13</Slides>
  <Notes>13</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13</vt:i4>
      </vt:variant>
    </vt:vector>
  </HeadingPairs>
  <TitlesOfParts>
    <vt:vector size="18" baseType="lpstr">
      <vt:lpstr>Arial</vt:lpstr>
      <vt:lpstr>Calibri</vt:lpstr>
      <vt:lpstr>Noto Sans Symbols</vt:lpstr>
      <vt:lpstr>Trebuchet MS</vt:lpstr>
      <vt:lpstr>Office Theme</vt:lpstr>
      <vt:lpstr>Presentazione standard di PowerPoint</vt:lpstr>
      <vt:lpstr>Water Health Open KnoWledge - WHOW</vt:lpstr>
      <vt:lpstr>Water Health Open KnoWledge - WHOW</vt:lpstr>
      <vt:lpstr>Water Health Open KnoWledge - WHOW</vt:lpstr>
      <vt:lpstr>Water Health Open KnoWledge - WHOW</vt:lpstr>
      <vt:lpstr>Water Health Open KnoWledge - WHOW</vt:lpstr>
      <vt:lpstr>Water Health Open KnoWledge - WHOW</vt:lpstr>
      <vt:lpstr>Water Health Open KnoWledge - WHOW</vt:lpstr>
      <vt:lpstr>Water Health Open KnoWledge - WHOW</vt:lpstr>
      <vt:lpstr>Water Health Open KnoWledge - WHOW</vt:lpstr>
      <vt:lpstr>Water Health Open KnoWledge - WHOW</vt:lpstr>
      <vt:lpstr>Water Health Open KnoWledge - WHOW</vt:lpstr>
      <vt:lpstr>Water Health Open KnoWledge - WHOW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BAKA Elena</dc:creator>
  <cp:lastModifiedBy>Utente</cp:lastModifiedBy>
  <cp:revision>5</cp:revision>
  <dcterms:created xsi:type="dcterms:W3CDTF">2021-02-11T14:26:52Z</dcterms:created>
  <dcterms:modified xsi:type="dcterms:W3CDTF">2021-05-26T14:10:00Z</dcterms:modified>
</cp:coreProperties>
</file>