
<file path=[Content_Types].xml><?xml version="1.0" encoding="utf-8"?>
<Types xmlns="http://schemas.openxmlformats.org/package/2006/content-types">
  <Default Extension="pdf" ContentType="application/pd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9144000" cy="6858000" type="screen4x3"/>
  <p:notesSz cx="6858000" cy="91440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DDB3D40-F3E3-4B3F-8A83-62FCD4226CFB}" v="5" dt="2024-06-11T17:18:33.4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51"/>
  </p:normalViewPr>
  <p:slideViewPr>
    <p:cSldViewPr snapToGrid="0" snapToObjects="1">
      <p:cViewPr varScale="1">
        <p:scale>
          <a:sx n="110" d="100"/>
          <a:sy n="110" d="100"/>
        </p:scale>
        <p:origin x="1680" y="4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stile</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95B79328-B17A-994F-9885-377B9E9D7385}" type="datetimeFigureOut">
              <a:rPr lang="it-IT" smtClean="0"/>
              <a:pPr/>
              <a:t>12/06/24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33541EB-DA07-A94F-B10C-D8FF07004C6B}"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95B79328-B17A-994F-9885-377B9E9D7385}" type="datetimeFigureOut">
              <a:rPr lang="it-IT" smtClean="0"/>
              <a:pPr/>
              <a:t>12/06/24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33541EB-DA07-A94F-B10C-D8FF07004C6B}"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stile</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95B79328-B17A-994F-9885-377B9E9D7385}" type="datetimeFigureOut">
              <a:rPr lang="it-IT" smtClean="0"/>
              <a:pPr/>
              <a:t>12/06/24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33541EB-DA07-A94F-B10C-D8FF07004C6B}"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95B79328-B17A-994F-9885-377B9E9D7385}" type="datetimeFigureOut">
              <a:rPr lang="it-IT" smtClean="0"/>
              <a:pPr/>
              <a:t>12/06/24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33541EB-DA07-A94F-B10C-D8FF07004C6B}"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stile</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Segnaposto data 3"/>
          <p:cNvSpPr>
            <a:spLocks noGrp="1"/>
          </p:cNvSpPr>
          <p:nvPr>
            <p:ph type="dt" sz="half" idx="10"/>
          </p:nvPr>
        </p:nvSpPr>
        <p:spPr/>
        <p:txBody>
          <a:bodyPr/>
          <a:lstStyle/>
          <a:p>
            <a:fld id="{95B79328-B17A-994F-9885-377B9E9D7385}" type="datetimeFigureOut">
              <a:rPr lang="it-IT" smtClean="0"/>
              <a:pPr/>
              <a:t>12/06/24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33541EB-DA07-A94F-B10C-D8FF07004C6B}"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95B79328-B17A-994F-9885-377B9E9D7385}" type="datetimeFigureOut">
              <a:rPr lang="it-IT" smtClean="0"/>
              <a:pPr/>
              <a:t>12/06/24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433541EB-DA07-A94F-B10C-D8FF07004C6B}"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stile</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95B79328-B17A-994F-9885-377B9E9D7385}" type="datetimeFigureOut">
              <a:rPr lang="it-IT" smtClean="0"/>
              <a:pPr/>
              <a:t>12/06/24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433541EB-DA07-A94F-B10C-D8FF07004C6B}"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data 2"/>
          <p:cNvSpPr>
            <a:spLocks noGrp="1"/>
          </p:cNvSpPr>
          <p:nvPr>
            <p:ph type="dt" sz="half" idx="10"/>
          </p:nvPr>
        </p:nvSpPr>
        <p:spPr/>
        <p:txBody>
          <a:bodyPr/>
          <a:lstStyle/>
          <a:p>
            <a:fld id="{95B79328-B17A-994F-9885-377B9E9D7385}" type="datetimeFigureOut">
              <a:rPr lang="it-IT" smtClean="0"/>
              <a:pPr/>
              <a:t>12/06/24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433541EB-DA07-A94F-B10C-D8FF07004C6B}"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95B79328-B17A-994F-9885-377B9E9D7385}" type="datetimeFigureOut">
              <a:rPr lang="it-IT" smtClean="0"/>
              <a:pPr/>
              <a:t>12/06/24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433541EB-DA07-A94F-B10C-D8FF07004C6B}"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stile</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95B79328-B17A-994F-9885-377B9E9D7385}" type="datetimeFigureOut">
              <a:rPr lang="it-IT" smtClean="0"/>
              <a:pPr/>
              <a:t>12/06/24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433541EB-DA07-A94F-B10C-D8FF07004C6B}"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stile</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95B79328-B17A-994F-9885-377B9E9D7385}" type="datetimeFigureOut">
              <a:rPr lang="it-IT" smtClean="0"/>
              <a:pPr/>
              <a:t>12/06/24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433541EB-DA07-A94F-B10C-D8FF07004C6B}"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d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mc:AlternateContent xmlns:mc="http://schemas.openxmlformats.org/markup-compatibility/2006">
          <mc:Choice xmlns="" xmlns:mv="urn:schemas-microsoft-com:mac:vml" xmlns:ma="http://schemas.microsoft.com/office/mac/drawingml/2008/main" Requires="ma">
            <a:blipFill dpi="0" rotWithShape="1">
              <a:blip r:embed="rId13"/>
              <a:srcRect/>
              <a:stretch>
                <a:fillRect/>
              </a:stretch>
            </a:blipFill>
          </mc:Choice>
          <mc:Fallback>
            <a:blipFill dpi="0" rotWithShape="1">
              <a:blip r:embed="rId14"/>
              <a:srcRect/>
              <a:stretch>
                <a:fillRect/>
              </a:stretch>
            </a:blipFill>
          </mc:Fallback>
        </mc:AlternateContent>
        <a:effectLst/>
      </p:bgPr>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a:t>Fare clic per modificare stile</a:t>
            </a:r>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B79328-B17A-994F-9885-377B9E9D7385}" type="datetimeFigureOut">
              <a:rPr lang="it-IT" smtClean="0"/>
              <a:pPr/>
              <a:t>12/06/24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3541EB-DA07-A94F-B10C-D8FF07004C6B}"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hyperlink" Target="https://eurogeosurveys.webex.com/eurogeosurveys/j.php?MTID=me3a965e6da9538b2cf0f94acd3e187dd"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65ABA95F-3D63-71AF-E4F5-9E0920D2B55A}"/>
              </a:ext>
            </a:extLst>
          </p:cNvPr>
          <p:cNvSpPr txBox="1"/>
          <p:nvPr/>
        </p:nvSpPr>
        <p:spPr>
          <a:xfrm>
            <a:off x="271751" y="1316767"/>
            <a:ext cx="8872249" cy="4770537"/>
          </a:xfrm>
          <a:prstGeom prst="rect">
            <a:avLst/>
          </a:prstGeom>
          <a:noFill/>
        </p:spPr>
        <p:txBody>
          <a:bodyPr wrap="square" rtlCol="0">
            <a:spAutoFit/>
          </a:bodyPr>
          <a:lstStyle/>
          <a:p>
            <a:pPr algn="ctr"/>
            <a:r>
              <a:rPr lang="en-US" sz="1800" b="1" i="1" dirty="0"/>
              <a:t>26</a:t>
            </a:r>
            <a:r>
              <a:rPr lang="en-US" sz="1800" b="1" i="1" baseline="30000" dirty="0"/>
              <a:t>th</a:t>
            </a:r>
            <a:r>
              <a:rPr lang="en-US" sz="1800" b="1" i="1" dirty="0"/>
              <a:t> of June  11:45 a.m. – 1:00 p.m. CET  Central European Time</a:t>
            </a:r>
          </a:p>
          <a:p>
            <a:pPr algn="ctr"/>
            <a:endParaRPr lang="it-IT" b="1" dirty="0"/>
          </a:p>
          <a:p>
            <a:pPr algn="ctr"/>
            <a:r>
              <a:rPr lang="it-IT" b="1" dirty="0"/>
              <a:t>Ispra and </a:t>
            </a:r>
            <a:r>
              <a:rPr lang="it-IT" b="1" dirty="0" err="1"/>
              <a:t>EuroGeoSurveys</a:t>
            </a:r>
            <a:r>
              <a:rPr lang="it-IT" b="1" dirty="0"/>
              <a:t>’ Urban </a:t>
            </a:r>
            <a:r>
              <a:rPr lang="it-IT" b="1" dirty="0" err="1"/>
              <a:t>Geology</a:t>
            </a:r>
            <a:r>
              <a:rPr lang="it-IT" b="1" dirty="0"/>
              <a:t> </a:t>
            </a:r>
            <a:r>
              <a:rPr lang="it-IT" b="1" dirty="0" err="1"/>
              <a:t>expert</a:t>
            </a:r>
            <a:r>
              <a:rPr lang="it-IT" b="1" dirty="0"/>
              <a:t> Group </a:t>
            </a:r>
            <a:r>
              <a:rPr lang="it-IT" b="1" dirty="0" err="1"/>
              <a:t>present</a:t>
            </a:r>
            <a:r>
              <a:rPr lang="it-IT" b="1" dirty="0"/>
              <a:t> the </a:t>
            </a:r>
          </a:p>
          <a:p>
            <a:pPr algn="ctr"/>
            <a:r>
              <a:rPr lang="it-IT" b="1" u="sng" dirty="0"/>
              <a:t>Free Webinar</a:t>
            </a:r>
          </a:p>
          <a:p>
            <a:pPr algn="just"/>
            <a:r>
              <a:rPr lang="en-US" b="1" i="1" dirty="0"/>
              <a:t>How to classify and quickly evaluate the geo-climate issues and hazards of cities?</a:t>
            </a:r>
            <a:endParaRPr lang="it-IT" b="1" i="1" dirty="0"/>
          </a:p>
          <a:p>
            <a:pPr algn="just"/>
            <a:r>
              <a:rPr lang="it-IT" i="1" dirty="0" err="1"/>
              <a:t>Discovering</a:t>
            </a:r>
            <a:r>
              <a:rPr lang="it-IT" i="1" dirty="0"/>
              <a:t> the Urban Geo-</a:t>
            </a:r>
            <a:r>
              <a:rPr lang="it-IT" i="1" dirty="0" err="1"/>
              <a:t>climate</a:t>
            </a:r>
            <a:r>
              <a:rPr lang="it-IT" i="1" dirty="0"/>
              <a:t> footprint: from the </a:t>
            </a:r>
            <a:r>
              <a:rPr lang="it-IT" i="1" dirty="0" err="1"/>
              <a:t>latest</a:t>
            </a:r>
            <a:r>
              <a:rPr lang="it-IT" i="1" dirty="0"/>
              <a:t> release capabilities to the global tool </a:t>
            </a:r>
            <a:r>
              <a:rPr lang="it-IT" i="1" dirty="0" err="1"/>
              <a:t>application</a:t>
            </a:r>
            <a:r>
              <a:rPr lang="it-IT" i="1" dirty="0"/>
              <a:t>.</a:t>
            </a:r>
          </a:p>
          <a:p>
            <a:endParaRPr lang="it-IT" i="1" dirty="0"/>
          </a:p>
          <a:p>
            <a:pPr algn="just"/>
            <a:r>
              <a:rPr lang="en-US" sz="1600" i="1" dirty="0"/>
              <a:t>The webinar aims to present a novel methodology called the Urban Geo-climate Footprint (UGF) which has been developed to classify cities quickly and comprehensively from geological and climatic perspectives. The method operates on the fundamental assumption that cities with similar geological-geographical settings will face similar challenges, due to both common geological issues and associated climate impacts. </a:t>
            </a:r>
          </a:p>
          <a:p>
            <a:pPr algn="just"/>
            <a:r>
              <a:rPr lang="en-US" sz="1600" i="1" dirty="0"/>
              <a:t>The UGF approach has been applied to 41 European cities in collaboration with 17 Geological Surveys of Europe.</a:t>
            </a:r>
          </a:p>
          <a:p>
            <a:pPr algn="just"/>
            <a:r>
              <a:rPr lang="en-US" sz="1600" i="1" dirty="0"/>
              <a:t>For those already involved in the project which have tested the tool on their cities, this webinar is interesting for introducing the latest release 9.0 of the tool and its global applicability as well.</a:t>
            </a:r>
          </a:p>
          <a:p>
            <a:pPr algn="just"/>
            <a:endParaRPr lang="en-US" sz="1600" i="1" dirty="0"/>
          </a:p>
        </p:txBody>
      </p:sp>
      <p:pic>
        <p:nvPicPr>
          <p:cNvPr id="3" name="Immagine 2">
            <a:extLst>
              <a:ext uri="{FF2B5EF4-FFF2-40B4-BE49-F238E27FC236}">
                <a16:creationId xmlns:a16="http://schemas.microsoft.com/office/drawing/2014/main" id="{B0F9B998-4A62-EBE9-B630-FFEF241E6F78}"/>
              </a:ext>
            </a:extLst>
          </p:cNvPr>
          <p:cNvPicPr>
            <a:picLocks noChangeAspect="1"/>
          </p:cNvPicPr>
          <p:nvPr/>
        </p:nvPicPr>
        <p:blipFill>
          <a:blip r:embed="rId2">
            <a:alphaModFix amt="20000"/>
          </a:blip>
          <a:stretch>
            <a:fillRect/>
          </a:stretch>
        </p:blipFill>
        <p:spPr>
          <a:xfrm rot="19646375">
            <a:off x="1510835" y="1800447"/>
            <a:ext cx="2987299" cy="2568163"/>
          </a:xfrm>
          <a:prstGeom prst="rect">
            <a:avLst/>
          </a:prstGeom>
        </p:spPr>
      </p:pic>
      <p:pic>
        <p:nvPicPr>
          <p:cNvPr id="4" name="Immagine 3">
            <a:extLst>
              <a:ext uri="{FF2B5EF4-FFF2-40B4-BE49-F238E27FC236}">
                <a16:creationId xmlns:a16="http://schemas.microsoft.com/office/drawing/2014/main" id="{A2EAD97B-8047-2855-2A50-844652F2C0CA}"/>
              </a:ext>
            </a:extLst>
          </p:cNvPr>
          <p:cNvPicPr>
            <a:picLocks noChangeAspect="1"/>
          </p:cNvPicPr>
          <p:nvPr/>
        </p:nvPicPr>
        <p:blipFill>
          <a:blip r:embed="rId3">
            <a:alphaModFix amt="20000"/>
          </a:blip>
          <a:stretch>
            <a:fillRect/>
          </a:stretch>
        </p:blipFill>
        <p:spPr>
          <a:xfrm rot="1731587">
            <a:off x="5892597" y="2829510"/>
            <a:ext cx="2466686" cy="1198978"/>
          </a:xfrm>
          <a:prstGeom prst="rect">
            <a:avLst/>
          </a:prstGeom>
        </p:spPr>
      </p:pic>
      <p:sp>
        <p:nvSpPr>
          <p:cNvPr id="6" name="CasellaDiTesto 5">
            <a:extLst>
              <a:ext uri="{FF2B5EF4-FFF2-40B4-BE49-F238E27FC236}">
                <a16:creationId xmlns:a16="http://schemas.microsoft.com/office/drawing/2014/main" id="{EE6D8AD9-950F-069A-06E7-0B707E455A2D}"/>
              </a:ext>
            </a:extLst>
          </p:cNvPr>
          <p:cNvSpPr txBox="1"/>
          <p:nvPr/>
        </p:nvSpPr>
        <p:spPr>
          <a:xfrm>
            <a:off x="454304" y="6087304"/>
            <a:ext cx="8417945" cy="1015663"/>
          </a:xfrm>
          <a:prstGeom prst="rect">
            <a:avLst/>
          </a:prstGeom>
          <a:noFill/>
        </p:spPr>
        <p:txBody>
          <a:bodyPr wrap="none" rtlCol="0">
            <a:spAutoFit/>
          </a:bodyPr>
          <a:lstStyle/>
          <a:p>
            <a:pPr algn="ctr"/>
            <a:r>
              <a:rPr lang="it-IT" sz="1400" b="1" i="1" dirty="0"/>
              <a:t>Online webinar – UGF </a:t>
            </a:r>
            <a:r>
              <a:rPr lang="it-IT" sz="1400" b="1" i="1" dirty="0" err="1"/>
              <a:t>Hosted</a:t>
            </a:r>
            <a:r>
              <a:rPr lang="it-IT" sz="1400" b="1" i="1" dirty="0"/>
              <a:t> by info@eurogeosurveys.org</a:t>
            </a:r>
          </a:p>
          <a:p>
            <a:pPr algn="ctr"/>
            <a:r>
              <a:rPr lang="it-IT" sz="1400" b="1" i="1" dirty="0">
                <a:hlinkClick r:id="rId4"/>
              </a:rPr>
              <a:t>https://eurogeosurveys.webex.com/eurogeosurveys/j.php?MTID=me3a965e6da9538b2cf0f94acd3e187dd</a:t>
            </a:r>
            <a:r>
              <a:rPr lang="it-IT" sz="1400" b="1" i="1" dirty="0"/>
              <a:t> </a:t>
            </a:r>
          </a:p>
          <a:p>
            <a:pPr algn="ctr"/>
            <a:r>
              <a:rPr lang="it-IT" sz="1400" b="1" i="1" dirty="0"/>
              <a:t>Meeting </a:t>
            </a:r>
            <a:r>
              <a:rPr lang="it-IT" sz="1400" b="1" i="1" dirty="0" err="1"/>
              <a:t>number</a:t>
            </a:r>
            <a:r>
              <a:rPr lang="it-IT" sz="1400" b="1" i="1" dirty="0"/>
              <a:t>: 2780 040 3379 Password: ysPnwAa2r28</a:t>
            </a:r>
          </a:p>
          <a:p>
            <a:endParaRPr lang="it-IT" dirty="0"/>
          </a:p>
        </p:txBody>
      </p:sp>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69</TotalTime>
  <Words>214</Words>
  <Application>Microsoft Macintosh PowerPoint</Application>
  <PresentationFormat>Presentazione su schermo (4:3)</PresentationFormat>
  <Paragraphs>13</Paragraphs>
  <Slides>1</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1</vt:i4>
      </vt:variant>
    </vt:vector>
  </HeadingPairs>
  <TitlesOfParts>
    <vt:vector size="4" baseType="lpstr">
      <vt:lpstr>Arial</vt:lpstr>
      <vt:lpstr>Calibri</vt:lpstr>
      <vt:lpstr>Tema di Office</vt:lpstr>
      <vt:lpstr>Presentazione standard di PowerPoint</vt:lpstr>
    </vt:vector>
  </TitlesOfParts>
  <Company>ISPRA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Sonia Poponessi</dc:creator>
  <cp:lastModifiedBy>Claudia Delfini</cp:lastModifiedBy>
  <cp:revision>8</cp:revision>
  <dcterms:created xsi:type="dcterms:W3CDTF">2022-08-02T11:33:10Z</dcterms:created>
  <dcterms:modified xsi:type="dcterms:W3CDTF">2024-06-12T13:03:03Z</dcterms:modified>
</cp:coreProperties>
</file>