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347" r:id="rId3"/>
    <p:sldId id="348" r:id="rId4"/>
    <p:sldId id="349" r:id="rId5"/>
    <p:sldId id="350" r:id="rId6"/>
    <p:sldId id="354" r:id="rId7"/>
    <p:sldId id="346" r:id="rId8"/>
    <p:sldId id="352" r:id="rId9"/>
    <p:sldId id="351" r:id="rId10"/>
    <p:sldId id="355" r:id="rId11"/>
    <p:sldId id="353" r:id="rId12"/>
    <p:sldId id="356" r:id="rId13"/>
    <p:sldId id="357" r:id="rId14"/>
    <p:sldId id="358" r:id="rId15"/>
    <p:sldId id="36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8000"/>
    <a:srgbClr val="C00000"/>
    <a:srgbClr val="2618DA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5627" autoAdjust="0"/>
  </p:normalViewPr>
  <p:slideViewPr>
    <p:cSldViewPr>
      <p:cViewPr varScale="1">
        <p:scale>
          <a:sx n="111" d="100"/>
          <a:sy n="111" d="100"/>
        </p:scale>
        <p:origin x="103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m\progetti\Consumo_suolo\dati_2014\tbl_consumo_suolo_140221_elaborazioni_1402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402807158685628E-2"/>
          <c:y val="2.7683630390274095E-2"/>
          <c:w val="0.89547160807300463"/>
          <c:h val="0.88967526600158586"/>
        </c:manualLayout>
      </c:layout>
      <c:scatterChart>
        <c:scatterStyle val="lineMarker"/>
        <c:varyColors val="0"/>
        <c:ser>
          <c:idx val="1"/>
          <c:order val="0"/>
          <c:tx>
            <c:strRef>
              <c:f>percentuali_per_regione!$B$411</c:f>
              <c:strCache>
                <c:ptCount val="1"/>
                <c:pt idx="0">
                  <c:v> Nord-ovest</c:v>
                </c:pt>
              </c:strCache>
            </c:strRef>
          </c:tx>
          <c:spPr>
            <a:ln w="47625">
              <a:solidFill>
                <a:schemeClr val="accent6">
                  <a:lumMod val="75000"/>
                </a:schemeClr>
              </a:solidFill>
              <a:prstDash val="sysDash"/>
            </a:ln>
            <a:effectLst/>
          </c:spPr>
          <c:marker>
            <c:symbol val="none"/>
          </c:marker>
          <c:xVal>
            <c:numRef>
              <c:f>percentuali_per_regione!$E$389:$K$389</c:f>
              <c:numCache>
                <c:formatCode>General</c:formatCode>
                <c:ptCount val="7"/>
                <c:pt idx="0">
                  <c:v>1956</c:v>
                </c:pt>
                <c:pt idx="1">
                  <c:v>1989</c:v>
                </c:pt>
                <c:pt idx="2">
                  <c:v>1996</c:v>
                </c:pt>
                <c:pt idx="3">
                  <c:v>1998</c:v>
                </c:pt>
                <c:pt idx="4">
                  <c:v>2006</c:v>
                </c:pt>
                <c:pt idx="5">
                  <c:v>2009</c:v>
                </c:pt>
                <c:pt idx="6">
                  <c:v>2012</c:v>
                </c:pt>
              </c:numCache>
            </c:numRef>
          </c:xVal>
          <c:yVal>
            <c:numRef>
              <c:f>percentuali_per_regione!$E$411:$K$411</c:f>
              <c:numCache>
                <c:formatCode>0.0%</c:formatCode>
                <c:ptCount val="7"/>
                <c:pt idx="0">
                  <c:v>3.9439927482897527E-2</c:v>
                </c:pt>
                <c:pt idx="1">
                  <c:v>6.6089997192119956E-2</c:v>
                </c:pt>
                <c:pt idx="2">
                  <c:v>7.0779612556568117E-2</c:v>
                </c:pt>
                <c:pt idx="3">
                  <c:v>7.3346723097410374E-2</c:v>
                </c:pt>
                <c:pt idx="4">
                  <c:v>7.9090097094558207E-2</c:v>
                </c:pt>
                <c:pt idx="5">
                  <c:v>8.2107034108256122E-2</c:v>
                </c:pt>
                <c:pt idx="6">
                  <c:v>8.3531295779579864E-2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percentuali_per_regione!$B$412</c:f>
              <c:strCache>
                <c:ptCount val="1"/>
                <c:pt idx="0">
                  <c:v> Nord-est</c:v>
                </c:pt>
              </c:strCache>
            </c:strRef>
          </c:tx>
          <c:spPr>
            <a:ln w="66675" cmpd="dbl">
              <a:solidFill>
                <a:schemeClr val="tx1"/>
              </a:solidFill>
              <a:prstDash val="sysDash"/>
            </a:ln>
            <a:effectLst/>
          </c:spPr>
          <c:marker>
            <c:symbol val="none"/>
          </c:marker>
          <c:xVal>
            <c:numRef>
              <c:f>percentuali_per_regione!$E$389:$K$389</c:f>
              <c:numCache>
                <c:formatCode>General</c:formatCode>
                <c:ptCount val="7"/>
                <c:pt idx="0">
                  <c:v>1956</c:v>
                </c:pt>
                <c:pt idx="1">
                  <c:v>1989</c:v>
                </c:pt>
                <c:pt idx="2">
                  <c:v>1996</c:v>
                </c:pt>
                <c:pt idx="3">
                  <c:v>1998</c:v>
                </c:pt>
                <c:pt idx="4">
                  <c:v>2006</c:v>
                </c:pt>
                <c:pt idx="5">
                  <c:v>2009</c:v>
                </c:pt>
                <c:pt idx="6">
                  <c:v>2012</c:v>
                </c:pt>
              </c:numCache>
            </c:numRef>
          </c:xVal>
          <c:yVal>
            <c:numRef>
              <c:f>percentuali_per_regione!$E$412:$K$412</c:f>
              <c:numCache>
                <c:formatCode>0.0%</c:formatCode>
                <c:ptCount val="7"/>
                <c:pt idx="0">
                  <c:v>2.9451331123212285E-2</c:v>
                </c:pt>
                <c:pt idx="1">
                  <c:v>5.5356410629334475E-2</c:v>
                </c:pt>
                <c:pt idx="2">
                  <c:v>6.1756406277323324E-2</c:v>
                </c:pt>
                <c:pt idx="3">
                  <c:v>6.4198058245585513E-2</c:v>
                </c:pt>
                <c:pt idx="4">
                  <c:v>7.1684144284014206E-2</c:v>
                </c:pt>
                <c:pt idx="5">
                  <c:v>7.4823224966849955E-2</c:v>
                </c:pt>
                <c:pt idx="6">
                  <c:v>7.7945338587473267E-2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percentuali_per_regione!$B$413</c:f>
              <c:strCache>
                <c:ptCount val="1"/>
                <c:pt idx="0">
                  <c:v> Centro</c:v>
                </c:pt>
              </c:strCache>
            </c:strRef>
          </c:tx>
          <c:spPr>
            <a:ln w="47625">
              <a:solidFill>
                <a:schemeClr val="tx1"/>
              </a:solidFill>
              <a:prstDash val="sysDash"/>
            </a:ln>
            <a:effectLst/>
          </c:spPr>
          <c:marker>
            <c:symbol val="none"/>
          </c:marker>
          <c:xVal>
            <c:numRef>
              <c:f>percentuali_per_regione!$E$389:$K$389</c:f>
              <c:numCache>
                <c:formatCode>General</c:formatCode>
                <c:ptCount val="7"/>
                <c:pt idx="0">
                  <c:v>1956</c:v>
                </c:pt>
                <c:pt idx="1">
                  <c:v>1989</c:v>
                </c:pt>
                <c:pt idx="2">
                  <c:v>1996</c:v>
                </c:pt>
                <c:pt idx="3">
                  <c:v>1998</c:v>
                </c:pt>
                <c:pt idx="4">
                  <c:v>2006</c:v>
                </c:pt>
                <c:pt idx="5">
                  <c:v>2009</c:v>
                </c:pt>
                <c:pt idx="6">
                  <c:v>2012</c:v>
                </c:pt>
              </c:numCache>
            </c:numRef>
          </c:xVal>
          <c:yVal>
            <c:numRef>
              <c:f>percentuali_per_regione!$E$413:$K$413</c:f>
              <c:numCache>
                <c:formatCode>0.0%</c:formatCode>
                <c:ptCount val="7"/>
                <c:pt idx="0">
                  <c:v>2.2840985523523358E-2</c:v>
                </c:pt>
                <c:pt idx="1">
                  <c:v>5.1953152464352829E-2</c:v>
                </c:pt>
                <c:pt idx="2">
                  <c:v>5.8122389359283343E-2</c:v>
                </c:pt>
                <c:pt idx="3">
                  <c:v>5.9739726937903616E-2</c:v>
                </c:pt>
                <c:pt idx="4">
                  <c:v>6.7038782267026767E-2</c:v>
                </c:pt>
                <c:pt idx="5">
                  <c:v>6.9530303148175307E-2</c:v>
                </c:pt>
                <c:pt idx="6">
                  <c:v>7.2157279623177875E-2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percentuali_per_regione!$B$414</c:f>
              <c:strCache>
                <c:ptCount val="1"/>
                <c:pt idx="0">
                  <c:v> Mezzogiorno</c:v>
                </c:pt>
              </c:strCache>
            </c:strRef>
          </c:tx>
          <c:spPr>
            <a:ln w="101600" cap="rnd" cmpd="sng">
              <a:solidFill>
                <a:schemeClr val="accent4"/>
              </a:solidFill>
              <a:prstDash val="sysDot"/>
            </a:ln>
            <a:effectLst/>
          </c:spPr>
          <c:marker>
            <c:symbol val="none"/>
          </c:marker>
          <c:xVal>
            <c:numRef>
              <c:f>percentuali_per_regione!$E$389:$K$389</c:f>
              <c:numCache>
                <c:formatCode>General</c:formatCode>
                <c:ptCount val="7"/>
                <c:pt idx="0">
                  <c:v>1956</c:v>
                </c:pt>
                <c:pt idx="1">
                  <c:v>1989</c:v>
                </c:pt>
                <c:pt idx="2">
                  <c:v>1996</c:v>
                </c:pt>
                <c:pt idx="3">
                  <c:v>1998</c:v>
                </c:pt>
                <c:pt idx="4">
                  <c:v>2006</c:v>
                </c:pt>
                <c:pt idx="5">
                  <c:v>2009</c:v>
                </c:pt>
                <c:pt idx="6">
                  <c:v>2012</c:v>
                </c:pt>
              </c:numCache>
            </c:numRef>
          </c:xVal>
          <c:yVal>
            <c:numRef>
              <c:f>percentuali_per_regione!$E$414:$K$414</c:f>
              <c:numCache>
                <c:formatCode>0.0%</c:formatCode>
                <c:ptCount val="7"/>
                <c:pt idx="0">
                  <c:v>2.6478946450136431E-2</c:v>
                </c:pt>
                <c:pt idx="1">
                  <c:v>4.8186036497100029E-2</c:v>
                </c:pt>
                <c:pt idx="2">
                  <c:v>5.2223943559690601E-2</c:v>
                </c:pt>
                <c:pt idx="3">
                  <c:v>5.315789681114591E-2</c:v>
                </c:pt>
                <c:pt idx="4">
                  <c:v>6.022099168799129E-2</c:v>
                </c:pt>
                <c:pt idx="5">
                  <c:v>6.2676709030238156E-2</c:v>
                </c:pt>
                <c:pt idx="6">
                  <c:v>6.5053574255891394E-2</c:v>
                </c:pt>
              </c:numCache>
            </c:numRef>
          </c:yVal>
          <c:smooth val="0"/>
        </c:ser>
        <c:ser>
          <c:idx val="0"/>
          <c:order val="4"/>
          <c:tx>
            <c:strRef>
              <c:f>percentuali_per_regione!$B$415</c:f>
              <c:strCache>
                <c:ptCount val="1"/>
                <c:pt idx="0">
                  <c:v> Italia</c:v>
                </c:pt>
              </c:strCache>
            </c:strRef>
          </c:tx>
          <c:spPr>
            <a:ln w="203200" cmpd="sng">
              <a:solidFill>
                <a:srgbClr val="C00000">
                  <a:alpha val="50000"/>
                </a:srgbClr>
              </a:solidFill>
              <a:prstDash val="solid"/>
            </a:ln>
            <a:effectLst/>
          </c:spPr>
          <c:marker>
            <c:symbol val="none"/>
          </c:marker>
          <c:xVal>
            <c:numRef>
              <c:f>percentuali_per_regione!$E$389:$K$389</c:f>
              <c:numCache>
                <c:formatCode>General</c:formatCode>
                <c:ptCount val="7"/>
                <c:pt idx="0">
                  <c:v>1956</c:v>
                </c:pt>
                <c:pt idx="1">
                  <c:v>1989</c:v>
                </c:pt>
                <c:pt idx="2">
                  <c:v>1996</c:v>
                </c:pt>
                <c:pt idx="3">
                  <c:v>1998</c:v>
                </c:pt>
                <c:pt idx="4">
                  <c:v>2006</c:v>
                </c:pt>
                <c:pt idx="5">
                  <c:v>2009</c:v>
                </c:pt>
                <c:pt idx="6">
                  <c:v>2012</c:v>
                </c:pt>
              </c:numCache>
            </c:numRef>
          </c:xVal>
          <c:yVal>
            <c:numRef>
              <c:f>percentuali_per_regione!$E$415:$K$415</c:f>
              <c:numCache>
                <c:formatCode>0.0%</c:formatCode>
                <c:ptCount val="7"/>
                <c:pt idx="0">
                  <c:v>2.8885260075736888E-2</c:v>
                </c:pt>
                <c:pt idx="1">
                  <c:v>5.3837551037374774E-2</c:v>
                </c:pt>
                <c:pt idx="2">
                  <c:v>5.8899809492954501E-2</c:v>
                </c:pt>
                <c:pt idx="3">
                  <c:v>6.0591246238682159E-2</c:v>
                </c:pt>
                <c:pt idx="4">
                  <c:v>6.7533467241201739E-2</c:v>
                </c:pt>
                <c:pt idx="5">
                  <c:v>7.0245314772702974E-2</c:v>
                </c:pt>
                <c:pt idx="6">
                  <c:v>7.2641268354128596E-2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5973936"/>
        <c:axId val="355958704"/>
      </c:scatterChart>
      <c:valAx>
        <c:axId val="355973936"/>
        <c:scaling>
          <c:orientation val="minMax"/>
          <c:max val="2014"/>
          <c:min val="1954"/>
        </c:scaling>
        <c:delete val="0"/>
        <c:axPos val="b"/>
        <c:numFmt formatCode="General" sourceLinked="1"/>
        <c:majorTickMark val="none"/>
        <c:minorTickMark val="none"/>
        <c:tickLblPos val="nextTo"/>
        <c:crossAx val="355958704"/>
        <c:crosses val="autoZero"/>
        <c:crossBetween val="midCat"/>
      </c:valAx>
      <c:valAx>
        <c:axId val="355958704"/>
        <c:scaling>
          <c:orientation val="minMax"/>
          <c:max val="9.0000000000000024E-2"/>
          <c:min val="2.0000000000000004E-2"/>
        </c:scaling>
        <c:delete val="0"/>
        <c:axPos val="l"/>
        <c:numFmt formatCode="0%" sourceLinked="0"/>
        <c:majorTickMark val="out"/>
        <c:minorTickMark val="none"/>
        <c:tickLblPos val="nextTo"/>
        <c:crossAx val="355973936"/>
        <c:crosses val="autoZero"/>
        <c:crossBetween val="midCat"/>
        <c:majorUnit val="1.0000000000000002E-2"/>
      </c:valAx>
    </c:plotArea>
    <c:legend>
      <c:legendPos val="t"/>
      <c:layout>
        <c:manualLayout>
          <c:xMode val="edge"/>
          <c:yMode val="edge"/>
          <c:x val="0.11632365851352629"/>
          <c:y val="5.7031956766708462E-2"/>
          <c:w val="0.27646083470111688"/>
          <c:h val="0.35388071960258377"/>
        </c:manualLayout>
      </c:layout>
      <c:overlay val="0"/>
      <c:txPr>
        <a:bodyPr/>
        <a:lstStyle/>
        <a:p>
          <a:pPr>
            <a:defRPr sz="2400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+mn-lt"/>
          <a:cs typeface="Times New Roman" panose="02020603050405020304" pitchFamily="18" charset="0"/>
        </a:defRPr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28D12-E8B9-41DA-AECD-61511420E3B2}" type="datetimeFigureOut">
              <a:rPr lang="it-IT" smtClean="0"/>
              <a:t>24/03/2014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2F015-84F2-412F-97FD-D46E3D6F0F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6541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2F015-84F2-412F-97FD-D46E3D6F0F8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4900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63688" y="2130425"/>
            <a:ext cx="6694512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3688" y="3886200"/>
            <a:ext cx="600871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DAC8-E75F-470B-872E-F31B2B7B7D14}" type="datetime1">
              <a:rPr lang="it-IT" smtClean="0"/>
              <a:t>24/03/2014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80AD-3FC5-470C-9631-D26A6AD4AD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449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7405-DBD8-4144-86E0-2B027ABAEBC0}" type="datetime1">
              <a:rPr lang="it-IT" smtClean="0"/>
              <a:t>24/03/2014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80AD-3FC5-470C-9631-D26A6AD4AD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94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4FC7-59FC-4529-8F2B-F1D9CA6CD9DD}" type="datetime1">
              <a:rPr lang="it-IT" smtClean="0"/>
              <a:t>24/03/2014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80AD-3FC5-470C-9631-D26A6AD4AD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788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63688" y="2130425"/>
            <a:ext cx="6694512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3688" y="3886200"/>
            <a:ext cx="600871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2EAD-C185-4DD3-B5E8-E812E4B895F9}" type="datetimeFigureOut">
              <a:rPr lang="it-IT" smtClean="0">
                <a:solidFill>
                  <a:prstClr val="black"/>
                </a:solidFill>
              </a:rPr>
              <a:pPr/>
              <a:t>24/03/2014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80AD-3FC5-470C-9631-D26A6AD4AD53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2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2EAD-C185-4DD3-B5E8-E812E4B895F9}" type="datetimeFigureOut">
              <a:rPr lang="it-IT" smtClean="0">
                <a:solidFill>
                  <a:prstClr val="black"/>
                </a:solidFill>
              </a:rPr>
              <a:pPr/>
              <a:t>24/03/2014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80AD-3FC5-470C-9631-D26A6AD4AD53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7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2EAD-C185-4DD3-B5E8-E812E4B895F9}" type="datetimeFigureOut">
              <a:rPr lang="it-IT" smtClean="0">
                <a:solidFill>
                  <a:prstClr val="black"/>
                </a:solidFill>
              </a:rPr>
              <a:pPr/>
              <a:t>24/03/2014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80AD-3FC5-470C-9631-D26A6AD4AD53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7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2EAD-C185-4DD3-B5E8-E812E4B895F9}" type="datetimeFigureOut">
              <a:rPr lang="it-IT" smtClean="0">
                <a:solidFill>
                  <a:prstClr val="black"/>
                </a:solidFill>
              </a:rPr>
              <a:pPr/>
              <a:t>24/03/2014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80AD-3FC5-470C-9631-D26A6AD4AD53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4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2EAD-C185-4DD3-B5E8-E812E4B895F9}" type="datetimeFigureOut">
              <a:rPr lang="it-IT" smtClean="0">
                <a:solidFill>
                  <a:prstClr val="black"/>
                </a:solidFill>
              </a:rPr>
              <a:pPr/>
              <a:t>24/03/2014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80AD-3FC5-470C-9631-D26A6AD4AD53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2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2EAD-C185-4DD3-B5E8-E812E4B895F9}" type="datetimeFigureOut">
              <a:rPr lang="it-IT" smtClean="0">
                <a:solidFill>
                  <a:prstClr val="black"/>
                </a:solidFill>
              </a:rPr>
              <a:pPr/>
              <a:t>24/03/2014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80AD-3FC5-470C-9631-D26A6AD4AD53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4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2EAD-C185-4DD3-B5E8-E812E4B895F9}" type="datetimeFigureOut">
              <a:rPr lang="it-IT" smtClean="0">
                <a:solidFill>
                  <a:prstClr val="black"/>
                </a:solidFill>
              </a:rPr>
              <a:pPr/>
              <a:t>24/03/2014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80AD-3FC5-470C-9631-D26A6AD4AD53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66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2EAD-C185-4DD3-B5E8-E812E4B895F9}" type="datetimeFigureOut">
              <a:rPr lang="it-IT" smtClean="0">
                <a:solidFill>
                  <a:prstClr val="black"/>
                </a:solidFill>
              </a:rPr>
              <a:pPr/>
              <a:t>24/03/2014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80AD-3FC5-470C-9631-D26A6AD4AD53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2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7C5EB-F6C8-4C72-8C98-C92F6EFDF117}" type="datetime1">
              <a:rPr lang="it-IT" smtClean="0"/>
              <a:t>24/03/2014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80AD-3FC5-470C-9631-D26A6AD4AD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207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2EAD-C185-4DD3-B5E8-E812E4B895F9}" type="datetimeFigureOut">
              <a:rPr lang="it-IT" smtClean="0">
                <a:solidFill>
                  <a:prstClr val="black"/>
                </a:solidFill>
              </a:rPr>
              <a:pPr/>
              <a:t>24/03/2014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80AD-3FC5-470C-9631-D26A6AD4AD53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1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2EAD-C185-4DD3-B5E8-E812E4B895F9}" type="datetimeFigureOut">
              <a:rPr lang="it-IT" smtClean="0">
                <a:solidFill>
                  <a:prstClr val="black"/>
                </a:solidFill>
              </a:rPr>
              <a:pPr/>
              <a:t>24/03/2014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80AD-3FC5-470C-9631-D26A6AD4AD53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3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2EAD-C185-4DD3-B5E8-E812E4B895F9}" type="datetimeFigureOut">
              <a:rPr lang="it-IT" smtClean="0">
                <a:solidFill>
                  <a:prstClr val="black"/>
                </a:solidFill>
              </a:rPr>
              <a:pPr/>
              <a:t>24/03/2014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80AD-3FC5-470C-9631-D26A6AD4AD53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94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D36DE-DBF0-4362-ACEF-2DBD5ECABB69}" type="datetime1">
              <a:rPr lang="it-IT" smtClean="0"/>
              <a:t>24/03/2014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80AD-3FC5-470C-9631-D26A6AD4AD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090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9DD1-C1D1-4082-A23F-B3BD05F95258}" type="datetime1">
              <a:rPr lang="it-IT" smtClean="0"/>
              <a:t>24/03/2014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80AD-3FC5-470C-9631-D26A6AD4AD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61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AB40-7C43-4F32-9879-2DCBD0194A4F}" type="datetime1">
              <a:rPr lang="it-IT" smtClean="0"/>
              <a:t>24/03/2014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80AD-3FC5-470C-9631-D26A6AD4AD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047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5D3B-CA3F-4960-8DDF-215F275B8012}" type="datetime1">
              <a:rPr lang="it-IT" smtClean="0"/>
              <a:t>24/03/2014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80AD-3FC5-470C-9631-D26A6AD4AD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272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0FB66-7114-4C1D-B404-4EB3E8B488C5}" type="datetime1">
              <a:rPr lang="it-IT" smtClean="0"/>
              <a:t>24/03/2014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80AD-3FC5-470C-9631-D26A6AD4AD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01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0409-35CE-4996-A872-8CBA08B5CC06}" type="datetime1">
              <a:rPr lang="it-IT" smtClean="0"/>
              <a:t>24/03/2014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80AD-3FC5-470C-9631-D26A6AD4AD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78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5578-8780-4328-ACDA-4DFC6D61D36B}" type="datetime1">
              <a:rPr lang="it-IT" smtClean="0"/>
              <a:t>24/03/2014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80AD-3FC5-470C-9631-D26A6AD4AD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22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" r="1597"/>
          <a:stretch/>
        </p:blipFill>
        <p:spPr>
          <a:xfrm>
            <a:off x="0" y="0"/>
            <a:ext cx="9144000" cy="6877882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8229600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133600" cy="2211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8CCF223-1279-4D4A-8A09-7267CFAC4743}" type="datetime1">
              <a:rPr lang="it-IT" smtClean="0"/>
              <a:t>24/03/2014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211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597352"/>
            <a:ext cx="2133600" cy="2211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EA380AD-3FC5-470C-9631-D26A6AD4AD5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708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" r="1597"/>
          <a:stretch/>
        </p:blipFill>
        <p:spPr>
          <a:xfrm>
            <a:off x="0" y="0"/>
            <a:ext cx="9144000" cy="6877882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8229600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133600" cy="2211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8F12EAD-C185-4DD3-B5E8-E812E4B895F9}" type="datetimeFigureOut">
              <a:rPr lang="it-IT" smtClean="0">
                <a:solidFill>
                  <a:prstClr val="black"/>
                </a:solidFill>
              </a:rPr>
              <a:pPr/>
              <a:t>24/03/2014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211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597352"/>
            <a:ext cx="2133600" cy="2211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EA380AD-3FC5-470C-9631-D26A6AD4AD53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0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7" Type="http://schemas.openxmlformats.org/officeDocument/2006/relationships/image" Target="../media/image48.tif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tiff"/><Relationship Id="rId5" Type="http://schemas.openxmlformats.org/officeDocument/2006/relationships/image" Target="../media/image46.tiff"/><Relationship Id="rId4" Type="http://schemas.openxmlformats.org/officeDocument/2006/relationships/image" Target="../media/image4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2.gif"/><Relationship Id="rId3" Type="http://schemas.openxmlformats.org/officeDocument/2006/relationships/image" Target="../media/image58.jpeg"/><Relationship Id="rId21" Type="http://schemas.openxmlformats.org/officeDocument/2006/relationships/image" Target="../media/image35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image" Target="../media/image57.jpeg"/><Relationship Id="rId16" Type="http://schemas.openxmlformats.org/officeDocument/2006/relationships/image" Target="../media/image30.jpeg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gif"/><Relationship Id="rId11" Type="http://schemas.openxmlformats.org/officeDocument/2006/relationships/image" Target="../media/image25.jpeg"/><Relationship Id="rId24" Type="http://schemas.openxmlformats.org/officeDocument/2006/relationships/image" Target="../media/image59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23" Type="http://schemas.openxmlformats.org/officeDocument/2006/relationships/image" Target="../media/image37.jpeg"/><Relationship Id="rId10" Type="http://schemas.openxmlformats.org/officeDocument/2006/relationships/image" Target="../media/image24.jpeg"/><Relationship Id="rId19" Type="http://schemas.openxmlformats.org/officeDocument/2006/relationships/image" Target="../media/image33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Relationship Id="rId22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3" Type="http://schemas.openxmlformats.org/officeDocument/2006/relationships/image" Target="../media/image19.jpeg"/><Relationship Id="rId21" Type="http://schemas.openxmlformats.org/officeDocument/2006/relationships/image" Target="../media/image37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5" Type="http://schemas.openxmlformats.org/officeDocument/2006/relationships/image" Target="../media/image41.jpeg"/><Relationship Id="rId2" Type="http://schemas.openxmlformats.org/officeDocument/2006/relationships/image" Target="../media/image18.jpeg"/><Relationship Id="rId16" Type="http://schemas.openxmlformats.org/officeDocument/2006/relationships/image" Target="../media/image32.gif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24" Type="http://schemas.openxmlformats.org/officeDocument/2006/relationships/image" Target="../media/image40.tiff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23" Type="http://schemas.openxmlformats.org/officeDocument/2006/relationships/image" Target="../media/image39.jpeg"/><Relationship Id="rId10" Type="http://schemas.openxmlformats.org/officeDocument/2006/relationships/image" Target="../media/image26.jpeg"/><Relationship Id="rId19" Type="http://schemas.openxmlformats.org/officeDocument/2006/relationships/image" Target="../media/image35.jpeg"/><Relationship Id="rId4" Type="http://schemas.openxmlformats.org/officeDocument/2006/relationships/image" Target="../media/image20.gif"/><Relationship Id="rId9" Type="http://schemas.openxmlformats.org/officeDocument/2006/relationships/image" Target="../media/image25.jpeg"/><Relationship Id="rId14" Type="http://schemas.openxmlformats.org/officeDocument/2006/relationships/image" Target="../media/image30.jpeg"/><Relationship Id="rId22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539552" y="2636912"/>
            <a:ext cx="6694512" cy="1470025"/>
          </a:xfrm>
        </p:spPr>
        <p:txBody>
          <a:bodyPr/>
          <a:lstStyle/>
          <a:p>
            <a:r>
              <a:rPr lang="it-IT" b="1" dirty="0" smtClean="0"/>
              <a:t>Il Rapporto sul consumo </a:t>
            </a:r>
            <a:br>
              <a:rPr lang="it-IT" b="1" dirty="0" smtClean="0"/>
            </a:br>
            <a:r>
              <a:rPr lang="it-IT" b="1" dirty="0" smtClean="0"/>
              <a:t>di suolo in Italia</a:t>
            </a:r>
            <a:endParaRPr lang="it-IT" b="1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539552" y="4484712"/>
            <a:ext cx="6008712" cy="1752600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Stefano </a:t>
            </a:r>
            <a:r>
              <a:rPr lang="it-IT" dirty="0" err="1" smtClean="0">
                <a:solidFill>
                  <a:schemeClr val="tx1"/>
                </a:solidFill>
              </a:rPr>
              <a:t>Laporta</a:t>
            </a:r>
            <a:endParaRPr lang="it-IT" dirty="0" smtClean="0">
              <a:solidFill>
                <a:schemeClr val="tx1"/>
              </a:solidFill>
            </a:endParaRPr>
          </a:p>
          <a:p>
            <a:r>
              <a:rPr lang="it-IT" sz="2000" dirty="0" smtClean="0">
                <a:solidFill>
                  <a:schemeClr val="tx1"/>
                </a:solidFill>
              </a:rPr>
              <a:t>Direttore generale ISPRA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1"/>
          <a:stretch/>
        </p:blipFill>
        <p:spPr>
          <a:xfrm>
            <a:off x="5868144" y="2039255"/>
            <a:ext cx="2952328" cy="4413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337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Il consumo di suolo in tre anni </a:t>
            </a:r>
            <a:r>
              <a:rPr lang="it-IT" sz="2800" b="1" dirty="0" smtClean="0"/>
              <a:t>(2009-2012)</a:t>
            </a:r>
            <a:endParaRPr lang="it-IT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57087" t="10857" r="10074" b="7571"/>
          <a:stretch/>
        </p:blipFill>
        <p:spPr>
          <a:xfrm>
            <a:off x="3707904" y="2428665"/>
            <a:ext cx="3312368" cy="445671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1813487" cy="25649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7" y="3501008"/>
            <a:ext cx="1813487" cy="25649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50" y="4221088"/>
            <a:ext cx="1813487" cy="25649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969" y="1772816"/>
            <a:ext cx="1813487" cy="25649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001" y="3847356"/>
            <a:ext cx="1813487" cy="25649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" name="Connettore 1 3"/>
          <p:cNvCxnSpPr>
            <a:stCxn id="6" idx="3"/>
          </p:cNvCxnSpPr>
          <p:nvPr/>
        </p:nvCxnSpPr>
        <p:spPr>
          <a:xfrm>
            <a:off x="2929103" y="3127276"/>
            <a:ext cx="2128286" cy="3412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V="1">
            <a:off x="1968794" y="3789040"/>
            <a:ext cx="3035254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V="1">
            <a:off x="3635896" y="3127276"/>
            <a:ext cx="936104" cy="10938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endCxn id="10" idx="1"/>
          </p:cNvCxnSpPr>
          <p:nvPr/>
        </p:nvCxnSpPr>
        <p:spPr>
          <a:xfrm flipV="1">
            <a:off x="5278793" y="3055268"/>
            <a:ext cx="1584176" cy="30106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flipV="1">
            <a:off x="5868144" y="5013176"/>
            <a:ext cx="1296144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Segnaposto numero diapositiva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80AD-3FC5-470C-9631-D26A6AD4AD53}" type="slidenum">
              <a:rPr lang="it-IT" smtClean="0"/>
              <a:t>10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3131840" y="1659728"/>
            <a:ext cx="36222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3 anni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andati persi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720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km</a:t>
            </a:r>
            <a:r>
              <a:rPr lang="it-IT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un’area pari alla somma dei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Milano, Firenze, Bologna, Napoli e Palermo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988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Il consumo di suolo in tre anni </a:t>
            </a:r>
            <a:r>
              <a:rPr lang="it-IT" sz="2800" b="1" dirty="0"/>
              <a:t>(2009-2012)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98" y="1852861"/>
            <a:ext cx="4608512" cy="30202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984120"/>
            <a:ext cx="4824536" cy="1928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4000"/>
              </a:prst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278" y="1852861"/>
            <a:ext cx="1221686" cy="122413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744" y="3501008"/>
            <a:ext cx="1920220" cy="3613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80AD-3FC5-470C-9631-D26A6AD4AD53}" type="slidenum">
              <a:rPr lang="it-IT" smtClean="0"/>
              <a:t>11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5220072" y="1758823"/>
            <a:ext cx="23042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Riduzione dello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stock di carbonio nel suolo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milioni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tonnellate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 a una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emissione di CO</a:t>
            </a:r>
            <a:r>
              <a:rPr lang="it-IT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atmosfera potenzialmente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 a 21 milioni di tonnellate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4955338"/>
            <a:ext cx="17281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come se ci fossero 4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milioni di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 in più, l’11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dei veicoli circolanti nel 2012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596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Il consumo di suolo in tre anni </a:t>
            </a:r>
            <a:r>
              <a:rPr lang="it-IT" sz="2800" b="1" dirty="0"/>
              <a:t>(2009-2012)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896" y="1916832"/>
            <a:ext cx="2993107" cy="31453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BCEBF"/>
              </a:clrFrom>
              <a:clrTo>
                <a:srgbClr val="DBCEB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6" y="4365104"/>
            <a:ext cx="4226113" cy="2376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80AD-3FC5-470C-9631-D26A6AD4AD53}" type="slidenum">
              <a:rPr lang="it-IT" smtClean="0"/>
              <a:t>12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755576" y="2492896"/>
            <a:ext cx="34563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Abbiamo perso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capacità di ritenzione pari a 270 milioni di tonnellate d’acqua 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705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Il consumo di suolo in tre anni </a:t>
            </a:r>
            <a:r>
              <a:rPr lang="it-IT" sz="2800" b="1" dirty="0"/>
              <a:t>(2009-2012)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3402806" cy="45370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624" y="1700808"/>
            <a:ext cx="3632911" cy="833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624" y="2549762"/>
            <a:ext cx="3632911" cy="833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03212"/>
            <a:ext cx="3632911" cy="833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252166"/>
            <a:ext cx="3632911" cy="833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131404"/>
            <a:ext cx="3632911" cy="833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80AD-3FC5-470C-9631-D26A6AD4AD53}" type="slidenum">
              <a:rPr lang="it-IT" smtClean="0"/>
              <a:t>13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489223" y="6037299"/>
            <a:ext cx="4403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Fabbisogno di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cibo per 500.000 persone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Connettore 1 6"/>
          <p:cNvCxnSpPr/>
          <p:nvPr/>
        </p:nvCxnSpPr>
        <p:spPr>
          <a:xfrm flipV="1">
            <a:off x="4919624" y="5157192"/>
            <a:ext cx="3540808" cy="8072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H="1" flipV="1">
            <a:off x="4932040" y="5142050"/>
            <a:ext cx="3540808" cy="8072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28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" t="15338" r="-1" b="75546"/>
          <a:stretch/>
        </p:blipFill>
        <p:spPr>
          <a:xfrm>
            <a:off x="1865244" y="-27385"/>
            <a:ext cx="7315268" cy="168290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" t="58479" r="-1" b="11381"/>
          <a:stretch/>
        </p:blipFill>
        <p:spPr>
          <a:xfrm>
            <a:off x="1865244" y="1392456"/>
            <a:ext cx="7315268" cy="556493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1" name="Rettangolo 10"/>
          <p:cNvSpPr/>
          <p:nvPr/>
        </p:nvSpPr>
        <p:spPr>
          <a:xfrm>
            <a:off x="2574305" y="-185959"/>
            <a:ext cx="2177783" cy="504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 r="7227" b="8272"/>
          <a:stretch/>
        </p:blipFill>
        <p:spPr>
          <a:xfrm>
            <a:off x="59090" y="216024"/>
            <a:ext cx="1704598" cy="17008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 descr="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123" y="3239068"/>
            <a:ext cx="806269" cy="54997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01" y="4522411"/>
            <a:ext cx="706107" cy="64491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549" y="5485069"/>
            <a:ext cx="501773" cy="606309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Im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949" y="4338030"/>
            <a:ext cx="900355" cy="45912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Im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562" y="2231189"/>
            <a:ext cx="769178" cy="64396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Im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303" y="1332192"/>
            <a:ext cx="540198" cy="686693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Im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925" y="3672983"/>
            <a:ext cx="900355" cy="620113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Im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981" y="2637589"/>
            <a:ext cx="1073271" cy="22658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http://www.isprambiente.gov.it/images/testata1.jpg/@@images/4bec70aa-d701-4aea-b221-0f514575c4cc.jpe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424" y="1785287"/>
            <a:ext cx="1192523" cy="41738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Im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149" y="2681622"/>
            <a:ext cx="1371402" cy="51278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4" descr="Im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86" y="3861048"/>
            <a:ext cx="1371402" cy="35179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6" descr="Im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230" y="1937167"/>
            <a:ext cx="894393" cy="620113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8" descr="Im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990" y="4329056"/>
            <a:ext cx="775140" cy="54856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0" descr="Im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698" y="4445847"/>
            <a:ext cx="611108" cy="687497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2" descr="Im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32" y="5943583"/>
            <a:ext cx="894393" cy="32794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4" descr="Im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98901"/>
            <a:ext cx="954019" cy="816879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6" descr="Im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614" y="3215715"/>
            <a:ext cx="954019" cy="429309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8" descr="Im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459" y="1196566"/>
            <a:ext cx="715514" cy="69166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0" descr="Im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944" y="2195678"/>
            <a:ext cx="1371402" cy="44123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2" descr="Im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037" y="832806"/>
            <a:ext cx="604583" cy="784069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4" descr="Im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840" y="1641908"/>
            <a:ext cx="577088" cy="52393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33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5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leonardo.it/wp-content/uploads/sites/13/2013/03/sezione-suolo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44000" size="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8720"/>
            <a:ext cx="9144000" cy="607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" y="908720"/>
            <a:ext cx="9143999" cy="6078974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Il suolo: una risorsa da tutelare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2936"/>
            <a:ext cx="3240360" cy="38609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80AD-3FC5-470C-9631-D26A6AD4AD5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005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dimisrl.it/images/ruspa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603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Una risorsa ambientale, non rinnovabile</a:t>
            </a:r>
            <a:endParaRPr lang="it-IT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80AD-3FC5-470C-9631-D26A6AD4AD5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487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/>
          <a:stretch/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Consumo di suolo: consumo di futuro</a:t>
            </a:r>
            <a:endParaRPr lang="it-IT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80AD-3FC5-470C-9631-D26A6AD4AD5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03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628800"/>
            <a:ext cx="9073008" cy="48739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magin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628800"/>
            <a:ext cx="9073008" cy="48739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magin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628800"/>
            <a:ext cx="9073008" cy="48739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80AD-3FC5-470C-9631-D26A6AD4AD5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06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:\mm\progetti\SoilSealing\foto\esempio_carta_cus25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83" y="1195246"/>
            <a:ext cx="1728192" cy="93610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Segnaposto contenut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3768" y="5844617"/>
            <a:ext cx="1728192" cy="9269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19" y="2323827"/>
            <a:ext cx="1611847" cy="9852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o 8"/>
          <p:cNvGrpSpPr/>
          <p:nvPr/>
        </p:nvGrpSpPr>
        <p:grpSpPr>
          <a:xfrm>
            <a:off x="395535" y="4739240"/>
            <a:ext cx="1584177" cy="1837645"/>
            <a:chOff x="4788023" y="1268760"/>
            <a:chExt cx="3600401" cy="41764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Immagine 7" descr="comuni_200dpi.jpg"/>
            <p:cNvPicPr/>
            <p:nvPr/>
          </p:nvPicPr>
          <p:blipFill rotWithShape="1">
            <a:blip r:embed="rId5"/>
            <a:srcRect l="52585" t="7498" r="4311" b="22826"/>
            <a:stretch/>
          </p:blipFill>
          <p:spPr>
            <a:xfrm>
              <a:off x="4788023" y="1268760"/>
              <a:ext cx="3600401" cy="41764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Rettangolo 1"/>
            <p:cNvSpPr/>
            <p:nvPr/>
          </p:nvSpPr>
          <p:spPr>
            <a:xfrm>
              <a:off x="7236296" y="1268760"/>
              <a:ext cx="1152128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24" y="3151891"/>
            <a:ext cx="1460723" cy="15397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Freccia a destra con strisce 15"/>
          <p:cNvSpPr/>
          <p:nvPr/>
        </p:nvSpPr>
        <p:spPr>
          <a:xfrm rot="1981915">
            <a:off x="3101670" y="2479445"/>
            <a:ext cx="575126" cy="324036"/>
          </a:xfrm>
          <a:prstGeom prst="stripedRightArrow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con strisce 16"/>
          <p:cNvSpPr/>
          <p:nvPr/>
        </p:nvSpPr>
        <p:spPr>
          <a:xfrm rot="408402">
            <a:off x="2788976" y="3360055"/>
            <a:ext cx="575126" cy="324036"/>
          </a:xfrm>
          <a:prstGeom prst="stripedRightArrow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con strisce 17"/>
          <p:cNvSpPr/>
          <p:nvPr/>
        </p:nvSpPr>
        <p:spPr>
          <a:xfrm rot="20054250">
            <a:off x="2813638" y="4329971"/>
            <a:ext cx="575126" cy="324036"/>
          </a:xfrm>
          <a:prstGeom prst="stripedRightArrow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destra con strisce 18"/>
          <p:cNvSpPr/>
          <p:nvPr/>
        </p:nvSpPr>
        <p:spPr>
          <a:xfrm>
            <a:off x="5124659" y="3765895"/>
            <a:ext cx="575126" cy="324036"/>
          </a:xfrm>
          <a:prstGeom prst="stripedRightArrow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destra con strisce 19"/>
          <p:cNvSpPr/>
          <p:nvPr/>
        </p:nvSpPr>
        <p:spPr>
          <a:xfrm rot="17580164">
            <a:off x="3465825" y="5035153"/>
            <a:ext cx="575126" cy="324036"/>
          </a:xfrm>
          <a:prstGeom prst="stripedRightArrow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06" y="1035040"/>
            <a:ext cx="1004967" cy="12565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64" y="3499739"/>
            <a:ext cx="1268595" cy="10571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268760"/>
            <a:ext cx="2256289" cy="54726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80AD-3FC5-470C-9631-D26A6AD4AD5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8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ccia a destra con strisce 15"/>
          <p:cNvSpPr/>
          <p:nvPr/>
        </p:nvSpPr>
        <p:spPr>
          <a:xfrm rot="1981915">
            <a:off x="3101670" y="2479445"/>
            <a:ext cx="575126" cy="324036"/>
          </a:xfrm>
          <a:prstGeom prst="stripedRightArrow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con strisce 16"/>
          <p:cNvSpPr/>
          <p:nvPr/>
        </p:nvSpPr>
        <p:spPr>
          <a:xfrm rot="408402">
            <a:off x="2788976" y="3360055"/>
            <a:ext cx="575126" cy="324036"/>
          </a:xfrm>
          <a:prstGeom prst="stripedRightArrow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con strisce 17"/>
          <p:cNvSpPr/>
          <p:nvPr/>
        </p:nvSpPr>
        <p:spPr>
          <a:xfrm rot="20054250">
            <a:off x="2813638" y="4329971"/>
            <a:ext cx="575126" cy="324036"/>
          </a:xfrm>
          <a:prstGeom prst="stripedRightArrow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destra con strisce 18"/>
          <p:cNvSpPr/>
          <p:nvPr/>
        </p:nvSpPr>
        <p:spPr>
          <a:xfrm>
            <a:off x="5124659" y="3765895"/>
            <a:ext cx="575126" cy="324036"/>
          </a:xfrm>
          <a:prstGeom prst="stripedRightArrow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destra con strisce 19"/>
          <p:cNvSpPr/>
          <p:nvPr/>
        </p:nvSpPr>
        <p:spPr>
          <a:xfrm rot="17580164">
            <a:off x="3465825" y="5035153"/>
            <a:ext cx="575126" cy="324036"/>
          </a:xfrm>
          <a:prstGeom prst="stripedRightArrow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430602" y="3093928"/>
            <a:ext cx="1631267" cy="163121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Rete nazionale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monitoraggio del consumo di suolo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99" y="3424595"/>
            <a:ext cx="806269" cy="54997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44" y="1927673"/>
            <a:ext cx="880117" cy="80384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827" y="6208610"/>
            <a:ext cx="501773" cy="606309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59" y="6327929"/>
            <a:ext cx="900355" cy="45912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" y="4984760"/>
            <a:ext cx="769178" cy="64396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2" y="3416920"/>
            <a:ext cx="540198" cy="686693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4" y="6201709"/>
            <a:ext cx="900355" cy="620113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m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5" y="3078557"/>
            <a:ext cx="1073271" cy="22658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www.isprambiente.gov.it/images/testata1.jpg/@@images/4bec70aa-d701-4aea-b221-0f514575c4cc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" y="5733256"/>
            <a:ext cx="1192523" cy="41738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Im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312" y="6301097"/>
            <a:ext cx="1371402" cy="51278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Im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13" y="5731028"/>
            <a:ext cx="1371402" cy="35179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Im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11" y="4969127"/>
            <a:ext cx="894393" cy="620113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Im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703" y="2812811"/>
            <a:ext cx="775140" cy="54856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Im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02" y="4930145"/>
            <a:ext cx="611108" cy="687497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Im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51" y="3751491"/>
            <a:ext cx="894393" cy="32794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Im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734" y="1751903"/>
            <a:ext cx="954019" cy="816879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Im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334" y="4333581"/>
            <a:ext cx="954019" cy="429309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0" name="Picture 38" descr="Im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8" y="4149080"/>
            <a:ext cx="715514" cy="69166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2" name="Picture 40" descr="Im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117" y="1228396"/>
            <a:ext cx="1371402" cy="44123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Im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77" y="1916832"/>
            <a:ext cx="763215" cy="98979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6" name="Picture 44" descr="Im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45" y="955547"/>
            <a:ext cx="906318" cy="82284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" t="2778" r="7351" b="12501"/>
          <a:stretch/>
        </p:blipFill>
        <p:spPr>
          <a:xfrm>
            <a:off x="3191289" y="1215874"/>
            <a:ext cx="943658" cy="87216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" t="2230" r="4002" b="2230"/>
          <a:stretch/>
        </p:blipFill>
        <p:spPr>
          <a:xfrm>
            <a:off x="5783405" y="988804"/>
            <a:ext cx="2032764" cy="29857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1"/>
          <a:stretch/>
        </p:blipFill>
        <p:spPr>
          <a:xfrm>
            <a:off x="6804248" y="3645023"/>
            <a:ext cx="2085263" cy="31171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80AD-3FC5-470C-9631-D26A6AD4AD5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438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1950889005"/>
              </p:ext>
            </p:extLst>
          </p:nvPr>
        </p:nvGraphicFramePr>
        <p:xfrm>
          <a:off x="272206" y="1484784"/>
          <a:ext cx="835293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80AD-3FC5-470C-9631-D26A6AD4AD53}" type="slidenum">
              <a:rPr lang="it-IT" smtClean="0"/>
              <a:t>8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5292080" y="4509120"/>
            <a:ext cx="3203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m</a:t>
            </a:r>
            <a:r>
              <a:rPr lang="it-IT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secondo 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169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Consumo di </a:t>
            </a:r>
            <a:r>
              <a:rPr lang="it-IT" b="1" dirty="0"/>
              <a:t>suolo e </a:t>
            </a:r>
            <a:r>
              <a:rPr lang="it-IT" b="1" dirty="0" smtClean="0"/>
              <a:t>crescita </a:t>
            </a:r>
            <a:r>
              <a:rPr lang="it-IT" b="1" dirty="0"/>
              <a:t>demografica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58" y="3981210"/>
            <a:ext cx="2555522" cy="22561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Segnaposto contenuto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40198"/>
            <a:ext cx="5188918" cy="4580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1835696" y="4633973"/>
            <a:ext cx="1228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178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it-IT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it-IT" sz="28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292080" y="2924945"/>
            <a:ext cx="24128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369 m</a:t>
            </a:r>
            <a:r>
              <a:rPr lang="it-IT" sz="6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it-IT" sz="60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80AD-3FC5-470C-9631-D26A6AD4AD53}" type="slidenum">
              <a:rPr lang="it-IT" smtClean="0"/>
              <a:t>9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5935810" y="5157192"/>
            <a:ext cx="28846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Equivalenti a 2.000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it-IT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br>
              <a:rPr lang="it-IT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nuovo consumo di suolo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ogni nuovo abitante negli ultimi anni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187624" y="2119293"/>
            <a:ext cx="16561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Suolo consumato (perso) </a:t>
            </a:r>
            <a:r>
              <a:rPr lang="it-I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procapite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98988" y="6210305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 ‘50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919257" y="594928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955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2805</TotalTime>
  <Words>209</Words>
  <Application>Microsoft Office PowerPoint</Application>
  <PresentationFormat>Presentazione su schermo (4:3)</PresentationFormat>
  <Paragraphs>37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Tema di Office</vt:lpstr>
      <vt:lpstr>1_Tema di Office</vt:lpstr>
      <vt:lpstr>Il Rapporto sul consumo  di suolo in Italia</vt:lpstr>
      <vt:lpstr>Il suolo: una risorsa da tutelare</vt:lpstr>
      <vt:lpstr>Una risorsa ambientale, non rinnovabile</vt:lpstr>
      <vt:lpstr>Consumo di suolo: consumo di futuro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Consumo di suolo e crescita demografica</vt:lpstr>
      <vt:lpstr>Il consumo di suolo in tre anni (2009-2012)</vt:lpstr>
      <vt:lpstr>Il consumo di suolo in tre anni (2009-2012)</vt:lpstr>
      <vt:lpstr>Il consumo di suolo in tre anni (2009-2012)</vt:lpstr>
      <vt:lpstr>Il consumo di suolo in tre anni (2009-2012)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mm</dc:creator>
  <cp:lastModifiedBy>mm</cp:lastModifiedBy>
  <cp:revision>214</cp:revision>
  <dcterms:created xsi:type="dcterms:W3CDTF">2013-02-01T10:45:14Z</dcterms:created>
  <dcterms:modified xsi:type="dcterms:W3CDTF">2014-03-24T21:22:11Z</dcterms:modified>
</cp:coreProperties>
</file>